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675" r:id="rId2"/>
  </p:sldMasterIdLst>
  <p:notesMasterIdLst>
    <p:notesMasterId r:id="rId50"/>
  </p:notesMasterIdLst>
  <p:sldIdLst>
    <p:sldId id="381" r:id="rId3"/>
    <p:sldId id="295" r:id="rId4"/>
    <p:sldId id="305" r:id="rId5"/>
    <p:sldId id="382" r:id="rId6"/>
    <p:sldId id="376" r:id="rId7"/>
    <p:sldId id="380" r:id="rId8"/>
    <p:sldId id="390" r:id="rId9"/>
    <p:sldId id="355" r:id="rId10"/>
    <p:sldId id="357" r:id="rId11"/>
    <p:sldId id="344" r:id="rId12"/>
    <p:sldId id="375" r:id="rId13"/>
    <p:sldId id="323" r:id="rId14"/>
    <p:sldId id="345" r:id="rId15"/>
    <p:sldId id="297" r:id="rId16"/>
    <p:sldId id="298" r:id="rId17"/>
    <p:sldId id="383" r:id="rId18"/>
    <p:sldId id="358" r:id="rId19"/>
    <p:sldId id="369" r:id="rId20"/>
    <p:sldId id="379" r:id="rId21"/>
    <p:sldId id="349" r:id="rId22"/>
    <p:sldId id="346" r:id="rId23"/>
    <p:sldId id="386" r:id="rId24"/>
    <p:sldId id="299" r:id="rId25"/>
    <p:sldId id="388" r:id="rId26"/>
    <p:sldId id="387" r:id="rId27"/>
    <p:sldId id="352" r:id="rId28"/>
    <p:sldId id="353" r:id="rId29"/>
    <p:sldId id="372" r:id="rId30"/>
    <p:sldId id="362" r:id="rId31"/>
    <p:sldId id="363" r:id="rId32"/>
    <p:sldId id="364" r:id="rId33"/>
    <p:sldId id="365" r:id="rId34"/>
    <p:sldId id="371" r:id="rId35"/>
    <p:sldId id="361" r:id="rId36"/>
    <p:sldId id="354" r:id="rId37"/>
    <p:sldId id="366" r:id="rId38"/>
    <p:sldId id="367" r:id="rId39"/>
    <p:sldId id="389" r:id="rId40"/>
    <p:sldId id="350" r:id="rId41"/>
    <p:sldId id="351" r:id="rId42"/>
    <p:sldId id="373" r:id="rId43"/>
    <p:sldId id="337" r:id="rId44"/>
    <p:sldId id="331" r:id="rId45"/>
    <p:sldId id="374" r:id="rId46"/>
    <p:sldId id="332" r:id="rId47"/>
    <p:sldId id="385" r:id="rId48"/>
    <p:sldId id="347" r:id="rId4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ordt" initials="M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669900"/>
    <a:srgbClr val="3477B2"/>
    <a:srgbClr val="FFC000"/>
    <a:srgbClr val="3B4759"/>
    <a:srgbClr val="000000"/>
    <a:srgbClr val="9900FF"/>
    <a:srgbClr val="C00000"/>
    <a:srgbClr val="234F77"/>
    <a:srgbClr val="A1C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4" autoAdjust="0"/>
    <p:restoredTop sz="87137" autoAdjust="0"/>
  </p:normalViewPr>
  <p:slideViewPr>
    <p:cSldViewPr>
      <p:cViewPr varScale="1">
        <p:scale>
          <a:sx n="93" d="100"/>
          <a:sy n="93" d="100"/>
        </p:scale>
        <p:origin x="61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commentAuthors" Target="commentAuthors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Bordt\UN-ESCAP%20(2015)\ESCAP%20SDG%20Report\Draft_SDG_all_tables_07Nov2016(MB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Bordt\UN-ESCAP%20(2015)\ESCAP%20SDG%20Report\Draft_SDG_all_tables_07Nov2016(MB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800" dirty="0"/>
              <a:t>Material footprint (tonnes/capita)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5.1760783689917551E-2"/>
          <c:y val="0.12526930227471567"/>
          <c:w val="0.8144891168906917"/>
          <c:h val="0.7245338473315835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Sheet3!$T$30</c:f>
              <c:strCache>
                <c:ptCount val="1"/>
                <c:pt idx="0">
                  <c:v>2005</c:v>
                </c:pt>
              </c:strCache>
            </c:strRef>
          </c:tx>
          <c:invertIfNegative val="0"/>
          <c:cat>
            <c:strRef>
              <c:f>Sheet3!$R$36:$R$41</c:f>
              <c:strCache>
                <c:ptCount val="6"/>
                <c:pt idx="0">
                  <c:v>ESCAP</c:v>
                </c:pt>
                <c:pt idx="1">
                  <c:v>Low income economies</c:v>
                </c:pt>
                <c:pt idx="2">
                  <c:v>Lower middle income econ.</c:v>
                </c:pt>
                <c:pt idx="3">
                  <c:v>Upper middle income econ.</c:v>
                </c:pt>
                <c:pt idx="4">
                  <c:v>High income economies</c:v>
                </c:pt>
                <c:pt idx="5">
                  <c:v>Myanmar</c:v>
                </c:pt>
              </c:strCache>
            </c:strRef>
          </c:cat>
          <c:val>
            <c:numRef>
              <c:f>Sheet3!$T$36:$T$41</c:f>
              <c:numCache>
                <c:formatCode>_-* #,##0_-;\-* #,##0_-;_-* "-"??_-;_-@_-</c:formatCode>
                <c:ptCount val="6"/>
                <c:pt idx="0">
                  <c:v>5.8578535566102996</c:v>
                </c:pt>
                <c:pt idx="1">
                  <c:v>1.3837164316026129</c:v>
                </c:pt>
                <c:pt idx="2">
                  <c:v>2.8033875662703629</c:v>
                </c:pt>
                <c:pt idx="3">
                  <c:v>7.2101274523623538</c:v>
                </c:pt>
                <c:pt idx="4">
                  <c:v>24.995856225566168</c:v>
                </c:pt>
                <c:pt idx="5" formatCode="0.0">
                  <c:v>1.1837009177847699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53-4A69-8977-285814427CEB}"/>
            </c:ext>
          </c:extLst>
        </c:ser>
        <c:ser>
          <c:idx val="3"/>
          <c:order val="1"/>
          <c:tx>
            <c:strRef>
              <c:f>Sheet3!$V$30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cat>
            <c:strRef>
              <c:f>Sheet3!$R$36:$R$41</c:f>
              <c:strCache>
                <c:ptCount val="6"/>
                <c:pt idx="0">
                  <c:v>ESCAP</c:v>
                </c:pt>
                <c:pt idx="1">
                  <c:v>Low income economies</c:v>
                </c:pt>
                <c:pt idx="2">
                  <c:v>Lower middle income econ.</c:v>
                </c:pt>
                <c:pt idx="3">
                  <c:v>Upper middle income econ.</c:v>
                </c:pt>
                <c:pt idx="4">
                  <c:v>High income economies</c:v>
                </c:pt>
                <c:pt idx="5">
                  <c:v>Myanmar</c:v>
                </c:pt>
              </c:strCache>
            </c:strRef>
          </c:cat>
          <c:val>
            <c:numRef>
              <c:f>Sheet3!$V$36:$V$41</c:f>
              <c:numCache>
                <c:formatCode>_-* #,##0_-;\-* #,##0_-;_-* "-"??_-;_-@_-</c:formatCode>
                <c:ptCount val="6"/>
                <c:pt idx="0">
                  <c:v>10.520236556860855</c:v>
                </c:pt>
                <c:pt idx="1">
                  <c:v>1.841450340020339</c:v>
                </c:pt>
                <c:pt idx="2">
                  <c:v>4.3971966483231348</c:v>
                </c:pt>
                <c:pt idx="3">
                  <c:v>16.862851083100491</c:v>
                </c:pt>
                <c:pt idx="4">
                  <c:v>24.832822902199133</c:v>
                </c:pt>
                <c:pt idx="5" formatCode="0.0">
                  <c:v>2.1672696428831801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53-4A69-8977-285814427C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147712"/>
        <c:axId val="178149248"/>
      </c:barChart>
      <c:catAx>
        <c:axId val="178147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8149248"/>
        <c:crosses val="autoZero"/>
        <c:auto val="1"/>
        <c:lblAlgn val="ctr"/>
        <c:lblOffset val="100"/>
        <c:noMultiLvlLbl val="0"/>
      </c:catAx>
      <c:valAx>
        <c:axId val="178149248"/>
        <c:scaling>
          <c:orientation val="minMax"/>
        </c:scaling>
        <c:delete val="0"/>
        <c:axPos val="l"/>
        <c:majorGridlines/>
        <c:numFmt formatCode="_-* #,##0_-;\-* #,##0_-;_-* &quot;-&quot;??_-;_-@_-" sourceLinked="1"/>
        <c:majorTickMark val="out"/>
        <c:minorTickMark val="none"/>
        <c:tickLblPos val="nextTo"/>
        <c:crossAx val="17814771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400" b="0" i="0" u="none" strike="noStrike" baseline="0" dirty="0">
                <a:effectLst/>
              </a:rPr>
              <a:t>Myanmar material footprint (tonnes/capita) 2015</a:t>
            </a:r>
            <a:r>
              <a:rPr lang="en-GB" sz="1400" b="1" i="0" u="none" strike="noStrike" baseline="0" dirty="0"/>
              <a:t> </a:t>
            </a:r>
            <a:endParaRPr lang="en-GB" sz="1400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Sheet4!$C$5</c:f>
              <c:strCache>
                <c:ptCount val="1"/>
                <c:pt idx="0">
                  <c:v>Biomass</c:v>
                </c:pt>
              </c:strCache>
            </c:strRef>
          </c:tx>
          <c:invertIfNegative val="0"/>
          <c:cat>
            <c:strRef>
              <c:f>Sheet4!$D$4:$E$4</c:f>
              <c:strCache>
                <c:ptCount val="2"/>
                <c:pt idx="0">
                  <c:v>Myanmar</c:v>
                </c:pt>
                <c:pt idx="1">
                  <c:v>ESCAP</c:v>
                </c:pt>
              </c:strCache>
            </c:strRef>
          </c:cat>
          <c:val>
            <c:numRef>
              <c:f>Sheet4!$D$5:$E$5</c:f>
              <c:numCache>
                <c:formatCode>_-* #,##0_-;\-* #,##0_-;_-* "-"??_-;_-@_-</c:formatCode>
                <c:ptCount val="2"/>
                <c:pt idx="0">
                  <c:v>1.9217320399515001</c:v>
                </c:pt>
                <c:pt idx="1">
                  <c:v>2.3350769317284201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A9-4123-986D-C194041C3E32}"/>
            </c:ext>
          </c:extLst>
        </c:ser>
        <c:ser>
          <c:idx val="1"/>
          <c:order val="1"/>
          <c:tx>
            <c:strRef>
              <c:f>Sheet4!$C$6</c:f>
              <c:strCache>
                <c:ptCount val="1"/>
                <c:pt idx="0">
                  <c:v>Fossil Fuels</c:v>
                </c:pt>
              </c:strCache>
            </c:strRef>
          </c:tx>
          <c:invertIfNegative val="0"/>
          <c:cat>
            <c:strRef>
              <c:f>Sheet4!$D$4:$E$4</c:f>
              <c:strCache>
                <c:ptCount val="2"/>
                <c:pt idx="0">
                  <c:v>Myanmar</c:v>
                </c:pt>
                <c:pt idx="1">
                  <c:v>ESCAP</c:v>
                </c:pt>
              </c:strCache>
            </c:strRef>
          </c:cat>
          <c:val>
            <c:numRef>
              <c:f>Sheet4!$D$6:$E$6</c:f>
              <c:numCache>
                <c:formatCode>_-* #,##0_-;\-* #,##0_-;_-* "-"??_-;_-@_-</c:formatCode>
                <c:ptCount val="2"/>
                <c:pt idx="0">
                  <c:v>9.9571794311254305E-3</c:v>
                </c:pt>
                <c:pt idx="1">
                  <c:v>1.6917265935260899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7A9-4123-986D-C194041C3E32}"/>
            </c:ext>
          </c:extLst>
        </c:ser>
        <c:ser>
          <c:idx val="2"/>
          <c:order val="2"/>
          <c:tx>
            <c:strRef>
              <c:f>Sheet4!$C$7</c:f>
              <c:strCache>
                <c:ptCount val="1"/>
                <c:pt idx="0">
                  <c:v>Metal ores</c:v>
                </c:pt>
              </c:strCache>
            </c:strRef>
          </c:tx>
          <c:invertIfNegative val="0"/>
          <c:cat>
            <c:strRef>
              <c:f>Sheet4!$D$4:$E$4</c:f>
              <c:strCache>
                <c:ptCount val="2"/>
                <c:pt idx="0">
                  <c:v>Myanmar</c:v>
                </c:pt>
                <c:pt idx="1">
                  <c:v>ESCAP</c:v>
                </c:pt>
              </c:strCache>
            </c:strRef>
          </c:cat>
          <c:val>
            <c:numRef>
              <c:f>Sheet4!$D$7:$E$7</c:f>
              <c:numCache>
                <c:formatCode>_-* #,##0_-;\-* #,##0_-;_-* "-"??_-;_-@_-</c:formatCode>
                <c:ptCount val="2"/>
                <c:pt idx="0">
                  <c:v>3.2976705641266299E-3</c:v>
                </c:pt>
                <c:pt idx="1">
                  <c:v>1.0992427546206001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A9-4123-986D-C194041C3E32}"/>
            </c:ext>
          </c:extLst>
        </c:ser>
        <c:ser>
          <c:idx val="3"/>
          <c:order val="3"/>
          <c:tx>
            <c:strRef>
              <c:f>Sheet4!$C$8</c:f>
              <c:strCache>
                <c:ptCount val="1"/>
                <c:pt idx="0">
                  <c:v>Non-metal ores</c:v>
                </c:pt>
              </c:strCache>
            </c:strRef>
          </c:tx>
          <c:invertIfNegative val="0"/>
          <c:cat>
            <c:strRef>
              <c:f>Sheet4!$D$4:$E$4</c:f>
              <c:strCache>
                <c:ptCount val="2"/>
                <c:pt idx="0">
                  <c:v>Myanmar</c:v>
                </c:pt>
                <c:pt idx="1">
                  <c:v>ESCAP</c:v>
                </c:pt>
              </c:strCache>
            </c:strRef>
          </c:cat>
          <c:val>
            <c:numRef>
              <c:f>Sheet4!$D$8:$E$8</c:f>
              <c:numCache>
                <c:formatCode>_-* #,##0_-;\-* #,##0_-;_-* "-"??_-;_-@_-</c:formatCode>
                <c:ptCount val="2"/>
                <c:pt idx="0">
                  <c:v>0.232282752924208</c:v>
                </c:pt>
                <c:pt idx="1">
                  <c:v>5.3941902769883097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7A9-4123-986D-C194041C3E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8229632"/>
        <c:axId val="178231168"/>
      </c:barChart>
      <c:catAx>
        <c:axId val="178229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8231168"/>
        <c:crosses val="autoZero"/>
        <c:auto val="1"/>
        <c:lblAlgn val="ctr"/>
        <c:lblOffset val="100"/>
        <c:noMultiLvlLbl val="0"/>
      </c:catAx>
      <c:valAx>
        <c:axId val="178231168"/>
        <c:scaling>
          <c:orientation val="minMax"/>
        </c:scaling>
        <c:delete val="0"/>
        <c:axPos val="l"/>
        <c:majorGridlines/>
        <c:numFmt formatCode="_-* #,##0_-;\-* #,##0_-;_-* &quot;-&quot;??_-;_-@_-" sourceLinked="1"/>
        <c:majorTickMark val="out"/>
        <c:minorTickMark val="none"/>
        <c:tickLblPos val="nextTo"/>
        <c:crossAx val="1782296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2EB1BF-35D0-4B65-A4FF-EC282521CFF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D8E0A96-B3CA-41F3-9D6C-D56F995FFD31}">
      <dgm:prSet phldrT="[Text]" custT="1"/>
      <dgm:spPr>
        <a:solidFill>
          <a:srgbClr val="FFC000">
            <a:alpha val="50196"/>
          </a:srgbClr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</a:rPr>
            <a:t>Source statistics</a:t>
          </a:r>
          <a:endParaRPr lang="en-GB" sz="1400" dirty="0">
            <a:solidFill>
              <a:schemeClr val="tx1"/>
            </a:solidFill>
          </a:endParaRPr>
        </a:p>
      </dgm:t>
    </dgm:pt>
    <dgm:pt modelId="{A201463B-055A-4E65-8077-574CC60C02B3}" type="parTrans" cxnId="{A266A49A-3FB6-44B4-B4F2-2B057605AF1F}">
      <dgm:prSet/>
      <dgm:spPr/>
      <dgm:t>
        <a:bodyPr/>
        <a:lstStyle/>
        <a:p>
          <a:endParaRPr lang="en-GB"/>
        </a:p>
      </dgm:t>
    </dgm:pt>
    <dgm:pt modelId="{A4817F00-1C4C-4A4F-A8CD-488740066EB2}" type="sibTrans" cxnId="{A266A49A-3FB6-44B4-B4F2-2B057605AF1F}">
      <dgm:prSet/>
      <dgm:spPr/>
      <dgm:t>
        <a:bodyPr/>
        <a:lstStyle/>
        <a:p>
          <a:endParaRPr lang="en-GB"/>
        </a:p>
      </dgm:t>
    </dgm:pt>
    <dgm:pt modelId="{103B7D9E-B714-40AC-B3AA-DF4EA4074DC2}">
      <dgm:prSet phldrT="[Text]" custT="1"/>
      <dgm:spPr>
        <a:solidFill>
          <a:srgbClr val="FFC000">
            <a:alpha val="30196"/>
          </a:srgbClr>
        </a:solidFill>
      </dgm:spPr>
      <dgm:t>
        <a:bodyPr/>
        <a:lstStyle/>
        <a:p>
          <a:pPr algn="l"/>
          <a:r>
            <a:rPr lang="en-US" sz="1400" b="1" dirty="0">
              <a:solidFill>
                <a:schemeClr val="tx1"/>
              </a:solidFill>
            </a:rPr>
            <a:t>Example:</a:t>
          </a:r>
          <a:r>
            <a:rPr lang="en-US" sz="1400" dirty="0">
              <a:solidFill>
                <a:schemeClr val="tx1"/>
              </a:solidFill>
            </a:rPr>
            <a:t> Water abstracted by municipal water supply</a:t>
          </a:r>
        </a:p>
        <a:p>
          <a:pPr algn="l"/>
          <a:r>
            <a:rPr lang="en-US" sz="1400" dirty="0">
              <a:solidFill>
                <a:schemeClr val="tx1"/>
              </a:solidFill>
            </a:rPr>
            <a:t>                  Water used for irrigation</a:t>
          </a:r>
          <a:endParaRPr lang="en-GB" sz="1400" dirty="0">
            <a:solidFill>
              <a:schemeClr val="tx1"/>
            </a:solidFill>
          </a:endParaRPr>
        </a:p>
      </dgm:t>
    </dgm:pt>
    <dgm:pt modelId="{979302D0-E312-47F9-9BB5-41E034909F76}" type="parTrans" cxnId="{E0508281-6E89-4B87-91E7-8644B7CB1CEC}">
      <dgm:prSet/>
      <dgm:spPr/>
      <dgm:t>
        <a:bodyPr/>
        <a:lstStyle/>
        <a:p>
          <a:endParaRPr lang="en-GB"/>
        </a:p>
      </dgm:t>
    </dgm:pt>
    <dgm:pt modelId="{5C5E900F-9FF9-4EF1-87B9-02EB551D5917}" type="sibTrans" cxnId="{E0508281-6E89-4B87-91E7-8644B7CB1CEC}">
      <dgm:prSet/>
      <dgm:spPr/>
      <dgm:t>
        <a:bodyPr/>
        <a:lstStyle/>
        <a:p>
          <a:endParaRPr lang="en-GB"/>
        </a:p>
      </dgm:t>
    </dgm:pt>
    <dgm:pt modelId="{1A516967-E1CF-4336-8CFF-3CC3344CE8CB}">
      <dgm:prSet phldrT="[Text]" custT="1"/>
      <dgm:spPr>
        <a:solidFill>
          <a:srgbClr val="3477B2">
            <a:alpha val="30196"/>
          </a:srgbClr>
        </a:solidFill>
      </dgm:spPr>
      <dgm:t>
        <a:bodyPr/>
        <a:lstStyle/>
        <a:p>
          <a:pPr algn="l"/>
          <a:r>
            <a:rPr lang="en-US" sz="1400" dirty="0">
              <a:solidFill>
                <a:schemeClr val="tx1"/>
              </a:solidFill>
            </a:rPr>
            <a:t>Methods, concepts and classifications</a:t>
          </a:r>
        </a:p>
        <a:p>
          <a:pPr algn="l"/>
          <a:r>
            <a:rPr lang="en-US" sz="1400" dirty="0">
              <a:solidFill>
                <a:schemeClr val="tx1"/>
              </a:solidFill>
            </a:rPr>
            <a:t>Units of measure</a:t>
          </a:r>
        </a:p>
        <a:p>
          <a:pPr algn="l"/>
          <a:r>
            <a:rPr lang="en-US" sz="1400" dirty="0">
              <a:solidFill>
                <a:schemeClr val="tx1"/>
              </a:solidFill>
            </a:rPr>
            <a:t>Accounting periods</a:t>
          </a:r>
          <a:endParaRPr lang="en-GB" sz="1400" dirty="0">
            <a:solidFill>
              <a:schemeClr val="tx1"/>
            </a:solidFill>
          </a:endParaRPr>
        </a:p>
      </dgm:t>
    </dgm:pt>
    <dgm:pt modelId="{9662D0EE-DEC3-4F53-A334-F1C4D9C68128}" type="parTrans" cxnId="{BB337FC8-122F-4565-8606-FC8AF4FA0467}">
      <dgm:prSet/>
      <dgm:spPr/>
      <dgm:t>
        <a:bodyPr/>
        <a:lstStyle/>
        <a:p>
          <a:endParaRPr lang="en-GB"/>
        </a:p>
      </dgm:t>
    </dgm:pt>
    <dgm:pt modelId="{5AE0C699-3FF8-4471-A20D-465CA8445EA0}" type="sibTrans" cxnId="{BB337FC8-122F-4565-8606-FC8AF4FA0467}">
      <dgm:prSet/>
      <dgm:spPr/>
      <dgm:t>
        <a:bodyPr/>
        <a:lstStyle/>
        <a:p>
          <a:endParaRPr lang="en-GB"/>
        </a:p>
      </dgm:t>
    </dgm:pt>
    <dgm:pt modelId="{021CD370-BA31-4938-AD8B-A0FA1D10DB0A}">
      <dgm:prSet phldrT="[Text]" custT="1"/>
      <dgm:spPr>
        <a:solidFill>
          <a:srgbClr val="669900">
            <a:alpha val="49804"/>
          </a:srgbClr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</a:rPr>
            <a:t>Harmonize, integrate, improve source statistics </a:t>
          </a:r>
          <a:endParaRPr lang="en-GB" sz="1400" dirty="0">
            <a:solidFill>
              <a:schemeClr val="tx1"/>
            </a:solidFill>
          </a:endParaRPr>
        </a:p>
      </dgm:t>
    </dgm:pt>
    <dgm:pt modelId="{2C2AE1A1-7F66-4D43-95F4-043942642EAD}" type="parTrans" cxnId="{F00FE4FA-4C08-4123-AF7E-AB44EF77C540}">
      <dgm:prSet/>
      <dgm:spPr/>
      <dgm:t>
        <a:bodyPr/>
        <a:lstStyle/>
        <a:p>
          <a:endParaRPr lang="en-GB"/>
        </a:p>
      </dgm:t>
    </dgm:pt>
    <dgm:pt modelId="{20230CC3-3FF2-4E57-82DD-194B4E3D30D8}" type="sibTrans" cxnId="{F00FE4FA-4C08-4123-AF7E-AB44EF77C540}">
      <dgm:prSet/>
      <dgm:spPr/>
      <dgm:t>
        <a:bodyPr/>
        <a:lstStyle/>
        <a:p>
          <a:endParaRPr lang="en-GB"/>
        </a:p>
      </dgm:t>
    </dgm:pt>
    <dgm:pt modelId="{9482B0AC-EEF1-4331-97B3-5B1136EB5825}">
      <dgm:prSet custT="1"/>
      <dgm:spPr>
        <a:solidFill>
          <a:srgbClr val="3477B2">
            <a:alpha val="50196"/>
          </a:srgbClr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</a:rPr>
            <a:t>Different sources &amp; use</a:t>
          </a:r>
        </a:p>
      </dgm:t>
    </dgm:pt>
    <dgm:pt modelId="{E817D67B-8BE0-4A5E-8330-331032AE678B}" type="parTrans" cxnId="{50745149-A2A2-4556-B77C-E1423432758E}">
      <dgm:prSet/>
      <dgm:spPr/>
      <dgm:t>
        <a:bodyPr/>
        <a:lstStyle/>
        <a:p>
          <a:endParaRPr lang="en-GB"/>
        </a:p>
      </dgm:t>
    </dgm:pt>
    <dgm:pt modelId="{62ED0F65-A652-436A-ADE7-74B88003E15A}" type="sibTrans" cxnId="{50745149-A2A2-4556-B77C-E1423432758E}">
      <dgm:prSet/>
      <dgm:spPr/>
      <dgm:t>
        <a:bodyPr/>
        <a:lstStyle/>
        <a:p>
          <a:endParaRPr lang="en-GB"/>
        </a:p>
      </dgm:t>
    </dgm:pt>
    <dgm:pt modelId="{8465E2D7-51E3-44E0-A37C-EF028F88D92B}">
      <dgm:prSet phldrT="[Text]" custT="1"/>
      <dgm:spPr>
        <a:solidFill>
          <a:srgbClr val="669900">
            <a:alpha val="30196"/>
          </a:srgbClr>
        </a:solidFill>
      </dgm:spPr>
      <dgm:t>
        <a:bodyPr/>
        <a:lstStyle/>
        <a:p>
          <a:pPr algn="l"/>
          <a:r>
            <a:rPr lang="en-US" sz="1400" dirty="0">
              <a:solidFill>
                <a:schemeClr val="tx1"/>
              </a:solidFill>
            </a:rPr>
            <a:t>Show data gaps, duplication, inconsistencies</a:t>
          </a:r>
        </a:p>
        <a:p>
          <a:pPr algn="l"/>
          <a:r>
            <a:rPr lang="en-US" sz="1400" dirty="0">
              <a:solidFill>
                <a:schemeClr val="tx1"/>
              </a:solidFill>
            </a:rPr>
            <a:t>Fill data gaps (estimation)</a:t>
          </a:r>
          <a:endParaRPr lang="en-GB" sz="1400" dirty="0">
            <a:solidFill>
              <a:schemeClr val="tx1"/>
            </a:solidFill>
          </a:endParaRPr>
        </a:p>
      </dgm:t>
    </dgm:pt>
    <dgm:pt modelId="{8F13A3D9-B9A5-49D7-BB53-774793B35123}" type="parTrans" cxnId="{F0EBA233-38DC-4D43-8498-840FBD421DDC}">
      <dgm:prSet/>
      <dgm:spPr/>
      <dgm:t>
        <a:bodyPr/>
        <a:lstStyle/>
        <a:p>
          <a:endParaRPr lang="en-GB"/>
        </a:p>
      </dgm:t>
    </dgm:pt>
    <dgm:pt modelId="{3B846612-223F-4969-AA25-41CA9B01F353}" type="sibTrans" cxnId="{F0EBA233-38DC-4D43-8498-840FBD421DDC}">
      <dgm:prSet/>
      <dgm:spPr/>
      <dgm:t>
        <a:bodyPr/>
        <a:lstStyle/>
        <a:p>
          <a:endParaRPr lang="en-GB"/>
        </a:p>
      </dgm:t>
    </dgm:pt>
    <dgm:pt modelId="{020A695A-213F-4480-B766-2C8A1B1443C0}" type="pres">
      <dgm:prSet presAssocID="{B92EB1BF-35D0-4B65-A4FF-EC282521CFF8}" presName="diagram" presStyleCnt="0">
        <dgm:presLayoutVars>
          <dgm:dir/>
          <dgm:resizeHandles val="exact"/>
        </dgm:presLayoutVars>
      </dgm:prSet>
      <dgm:spPr/>
    </dgm:pt>
    <dgm:pt modelId="{115D48EF-B98A-46AB-8A43-1A044A6D501A}" type="pres">
      <dgm:prSet presAssocID="{AD8E0A96-B3CA-41F3-9D6C-D56F995FFD31}" presName="node" presStyleLbl="node1" presStyleIdx="0" presStyleCnt="6" custScaleY="66552" custLinFactNeighborY="7179">
        <dgm:presLayoutVars>
          <dgm:bulletEnabled val="1"/>
        </dgm:presLayoutVars>
      </dgm:prSet>
      <dgm:spPr/>
    </dgm:pt>
    <dgm:pt modelId="{2E2AA84B-6721-48AB-8D56-19A2D5C7F0DF}" type="pres">
      <dgm:prSet presAssocID="{A4817F00-1C4C-4A4F-A8CD-488740066EB2}" presName="sibTrans" presStyleCnt="0"/>
      <dgm:spPr/>
    </dgm:pt>
    <dgm:pt modelId="{9939A6F8-DA64-4DCA-9659-D9F024ADDD26}" type="pres">
      <dgm:prSet presAssocID="{103B7D9E-B714-40AC-B3AA-DF4EA4074DC2}" presName="node" presStyleLbl="node1" presStyleIdx="1" presStyleCnt="6" custScaleX="241883" custScaleY="69336" custLinFactNeighborY="7179">
        <dgm:presLayoutVars>
          <dgm:bulletEnabled val="1"/>
        </dgm:presLayoutVars>
      </dgm:prSet>
      <dgm:spPr/>
    </dgm:pt>
    <dgm:pt modelId="{A60C749E-B9F6-40FC-AAE2-4100430BB1CD}" type="pres">
      <dgm:prSet presAssocID="{5C5E900F-9FF9-4EF1-87B9-02EB551D5917}" presName="sibTrans" presStyleCnt="0"/>
      <dgm:spPr/>
    </dgm:pt>
    <dgm:pt modelId="{264C82ED-8BFA-4EA3-AE41-B5EDC3751745}" type="pres">
      <dgm:prSet presAssocID="{9482B0AC-EEF1-4331-97B3-5B1136EB5825}" presName="node" presStyleLbl="node1" presStyleIdx="2" presStyleCnt="6" custScaleY="66552">
        <dgm:presLayoutVars>
          <dgm:bulletEnabled val="1"/>
        </dgm:presLayoutVars>
      </dgm:prSet>
      <dgm:spPr/>
    </dgm:pt>
    <dgm:pt modelId="{8708CC50-C59D-4E44-B9A4-D92328BBE59D}" type="pres">
      <dgm:prSet presAssocID="{62ED0F65-A652-436A-ADE7-74B88003E15A}" presName="sibTrans" presStyleCnt="0"/>
      <dgm:spPr/>
    </dgm:pt>
    <dgm:pt modelId="{02FA5EE6-0E46-435F-B76F-FBA9DA192A67}" type="pres">
      <dgm:prSet presAssocID="{1A516967-E1CF-4336-8CFF-3CC3344CE8CB}" presName="node" presStyleLbl="node1" presStyleIdx="3" presStyleCnt="6" custScaleX="241833" custScaleY="69336">
        <dgm:presLayoutVars>
          <dgm:bulletEnabled val="1"/>
        </dgm:presLayoutVars>
      </dgm:prSet>
      <dgm:spPr/>
    </dgm:pt>
    <dgm:pt modelId="{EACF92E4-8260-4E5A-835C-0F81402C59B8}" type="pres">
      <dgm:prSet presAssocID="{5AE0C699-3FF8-4471-A20D-465CA8445EA0}" presName="sibTrans" presStyleCnt="0"/>
      <dgm:spPr/>
    </dgm:pt>
    <dgm:pt modelId="{7767FD84-C69E-4285-A7F9-E8FED73B34F1}" type="pres">
      <dgm:prSet presAssocID="{021CD370-BA31-4938-AD8B-A0FA1D10DB0A}" presName="node" presStyleLbl="node1" presStyleIdx="4" presStyleCnt="6" custScaleY="66552" custLinFactNeighborY="-7842">
        <dgm:presLayoutVars>
          <dgm:bulletEnabled val="1"/>
        </dgm:presLayoutVars>
      </dgm:prSet>
      <dgm:spPr/>
    </dgm:pt>
    <dgm:pt modelId="{B86EA7DC-7089-4764-BA3D-E56E730D4600}" type="pres">
      <dgm:prSet presAssocID="{20230CC3-3FF2-4E57-82DD-194B4E3D30D8}" presName="sibTrans" presStyleCnt="0"/>
      <dgm:spPr/>
    </dgm:pt>
    <dgm:pt modelId="{320B5174-829A-41FE-ACBC-08C25185A8FE}" type="pres">
      <dgm:prSet presAssocID="{8465E2D7-51E3-44E0-A37C-EF028F88D92B}" presName="node" presStyleLbl="node1" presStyleIdx="5" presStyleCnt="6" custScaleX="241883" custScaleY="69336" custLinFactNeighborY="-7842">
        <dgm:presLayoutVars>
          <dgm:bulletEnabled val="1"/>
        </dgm:presLayoutVars>
      </dgm:prSet>
      <dgm:spPr/>
    </dgm:pt>
  </dgm:ptLst>
  <dgm:cxnLst>
    <dgm:cxn modelId="{6EFDDF29-3E7D-4E0A-81D5-9614830A68F5}" type="presOf" srcId="{021CD370-BA31-4938-AD8B-A0FA1D10DB0A}" destId="{7767FD84-C69E-4285-A7F9-E8FED73B34F1}" srcOrd="0" destOrd="0" presId="urn:microsoft.com/office/officeart/2005/8/layout/default"/>
    <dgm:cxn modelId="{7C5A822E-9496-431B-8EB2-DBB6374D8481}" type="presOf" srcId="{B92EB1BF-35D0-4B65-A4FF-EC282521CFF8}" destId="{020A695A-213F-4480-B766-2C8A1B1443C0}" srcOrd="0" destOrd="0" presId="urn:microsoft.com/office/officeart/2005/8/layout/default"/>
    <dgm:cxn modelId="{F0EBA233-38DC-4D43-8498-840FBD421DDC}" srcId="{B92EB1BF-35D0-4B65-A4FF-EC282521CFF8}" destId="{8465E2D7-51E3-44E0-A37C-EF028F88D92B}" srcOrd="5" destOrd="0" parTransId="{8F13A3D9-B9A5-49D7-BB53-774793B35123}" sibTransId="{3B846612-223F-4969-AA25-41CA9B01F353}"/>
    <dgm:cxn modelId="{BC5D5434-CDF5-49AE-9FCF-12292732F718}" type="presOf" srcId="{9482B0AC-EEF1-4331-97B3-5B1136EB5825}" destId="{264C82ED-8BFA-4EA3-AE41-B5EDC3751745}" srcOrd="0" destOrd="0" presId="urn:microsoft.com/office/officeart/2005/8/layout/default"/>
    <dgm:cxn modelId="{14800137-4726-48BE-BF9D-79DC2410D0C5}" type="presOf" srcId="{AD8E0A96-B3CA-41F3-9D6C-D56F995FFD31}" destId="{115D48EF-B98A-46AB-8A43-1A044A6D501A}" srcOrd="0" destOrd="0" presId="urn:microsoft.com/office/officeart/2005/8/layout/default"/>
    <dgm:cxn modelId="{50745149-A2A2-4556-B77C-E1423432758E}" srcId="{B92EB1BF-35D0-4B65-A4FF-EC282521CFF8}" destId="{9482B0AC-EEF1-4331-97B3-5B1136EB5825}" srcOrd="2" destOrd="0" parTransId="{E817D67B-8BE0-4A5E-8330-331032AE678B}" sibTransId="{62ED0F65-A652-436A-ADE7-74B88003E15A}"/>
    <dgm:cxn modelId="{0162D359-27F4-4D06-B4CB-BDC02F5AAA65}" type="presOf" srcId="{103B7D9E-B714-40AC-B3AA-DF4EA4074DC2}" destId="{9939A6F8-DA64-4DCA-9659-D9F024ADDD26}" srcOrd="0" destOrd="0" presId="urn:microsoft.com/office/officeart/2005/8/layout/default"/>
    <dgm:cxn modelId="{E0508281-6E89-4B87-91E7-8644B7CB1CEC}" srcId="{B92EB1BF-35D0-4B65-A4FF-EC282521CFF8}" destId="{103B7D9E-B714-40AC-B3AA-DF4EA4074DC2}" srcOrd="1" destOrd="0" parTransId="{979302D0-E312-47F9-9BB5-41E034909F76}" sibTransId="{5C5E900F-9FF9-4EF1-87B9-02EB551D5917}"/>
    <dgm:cxn modelId="{C857B983-F2AF-4CAC-9A0A-EB9AAF33C39D}" type="presOf" srcId="{8465E2D7-51E3-44E0-A37C-EF028F88D92B}" destId="{320B5174-829A-41FE-ACBC-08C25185A8FE}" srcOrd="0" destOrd="0" presId="urn:microsoft.com/office/officeart/2005/8/layout/default"/>
    <dgm:cxn modelId="{A266A49A-3FB6-44B4-B4F2-2B057605AF1F}" srcId="{B92EB1BF-35D0-4B65-A4FF-EC282521CFF8}" destId="{AD8E0A96-B3CA-41F3-9D6C-D56F995FFD31}" srcOrd="0" destOrd="0" parTransId="{A201463B-055A-4E65-8077-574CC60C02B3}" sibTransId="{A4817F00-1C4C-4A4F-A8CD-488740066EB2}"/>
    <dgm:cxn modelId="{4037EC9F-388B-4786-A34D-E004CA3BE073}" type="presOf" srcId="{1A516967-E1CF-4336-8CFF-3CC3344CE8CB}" destId="{02FA5EE6-0E46-435F-B76F-FBA9DA192A67}" srcOrd="0" destOrd="0" presId="urn:microsoft.com/office/officeart/2005/8/layout/default"/>
    <dgm:cxn modelId="{BB337FC8-122F-4565-8606-FC8AF4FA0467}" srcId="{B92EB1BF-35D0-4B65-A4FF-EC282521CFF8}" destId="{1A516967-E1CF-4336-8CFF-3CC3344CE8CB}" srcOrd="3" destOrd="0" parTransId="{9662D0EE-DEC3-4F53-A334-F1C4D9C68128}" sibTransId="{5AE0C699-3FF8-4471-A20D-465CA8445EA0}"/>
    <dgm:cxn modelId="{F00FE4FA-4C08-4123-AF7E-AB44EF77C540}" srcId="{B92EB1BF-35D0-4B65-A4FF-EC282521CFF8}" destId="{021CD370-BA31-4938-AD8B-A0FA1D10DB0A}" srcOrd="4" destOrd="0" parTransId="{2C2AE1A1-7F66-4D43-95F4-043942642EAD}" sibTransId="{20230CC3-3FF2-4E57-82DD-194B4E3D30D8}"/>
    <dgm:cxn modelId="{CCA6390C-4B84-41B6-85D4-F1A2B3CF128F}" type="presParOf" srcId="{020A695A-213F-4480-B766-2C8A1B1443C0}" destId="{115D48EF-B98A-46AB-8A43-1A044A6D501A}" srcOrd="0" destOrd="0" presId="urn:microsoft.com/office/officeart/2005/8/layout/default"/>
    <dgm:cxn modelId="{06821820-75C0-4E11-A172-2E52275C8354}" type="presParOf" srcId="{020A695A-213F-4480-B766-2C8A1B1443C0}" destId="{2E2AA84B-6721-48AB-8D56-19A2D5C7F0DF}" srcOrd="1" destOrd="0" presId="urn:microsoft.com/office/officeart/2005/8/layout/default"/>
    <dgm:cxn modelId="{9CCCB811-4C4C-4767-A9A1-152F238F02B6}" type="presParOf" srcId="{020A695A-213F-4480-B766-2C8A1B1443C0}" destId="{9939A6F8-DA64-4DCA-9659-D9F024ADDD26}" srcOrd="2" destOrd="0" presId="urn:microsoft.com/office/officeart/2005/8/layout/default"/>
    <dgm:cxn modelId="{E3619E0B-799D-4D0B-AED4-9C6870CB6B7C}" type="presParOf" srcId="{020A695A-213F-4480-B766-2C8A1B1443C0}" destId="{A60C749E-B9F6-40FC-AAE2-4100430BB1CD}" srcOrd="3" destOrd="0" presId="urn:microsoft.com/office/officeart/2005/8/layout/default"/>
    <dgm:cxn modelId="{3164184E-4310-4737-BA62-215AD1306040}" type="presParOf" srcId="{020A695A-213F-4480-B766-2C8A1B1443C0}" destId="{264C82ED-8BFA-4EA3-AE41-B5EDC3751745}" srcOrd="4" destOrd="0" presId="urn:microsoft.com/office/officeart/2005/8/layout/default"/>
    <dgm:cxn modelId="{84727CEF-8803-47CB-827D-620DD333A4EE}" type="presParOf" srcId="{020A695A-213F-4480-B766-2C8A1B1443C0}" destId="{8708CC50-C59D-4E44-B9A4-D92328BBE59D}" srcOrd="5" destOrd="0" presId="urn:microsoft.com/office/officeart/2005/8/layout/default"/>
    <dgm:cxn modelId="{C8B90B02-0C4E-4EF1-8F2C-98DB982DDDAF}" type="presParOf" srcId="{020A695A-213F-4480-B766-2C8A1B1443C0}" destId="{02FA5EE6-0E46-435F-B76F-FBA9DA192A67}" srcOrd="6" destOrd="0" presId="urn:microsoft.com/office/officeart/2005/8/layout/default"/>
    <dgm:cxn modelId="{3CA424C9-92D7-404D-B90C-D0B1CE40D721}" type="presParOf" srcId="{020A695A-213F-4480-B766-2C8A1B1443C0}" destId="{EACF92E4-8260-4E5A-835C-0F81402C59B8}" srcOrd="7" destOrd="0" presId="urn:microsoft.com/office/officeart/2005/8/layout/default"/>
    <dgm:cxn modelId="{FAE8033D-A486-4DE3-8862-B39755324067}" type="presParOf" srcId="{020A695A-213F-4480-B766-2C8A1B1443C0}" destId="{7767FD84-C69E-4285-A7F9-E8FED73B34F1}" srcOrd="8" destOrd="0" presId="urn:microsoft.com/office/officeart/2005/8/layout/default"/>
    <dgm:cxn modelId="{24133C5E-8730-46EA-8631-5F7BB437D022}" type="presParOf" srcId="{020A695A-213F-4480-B766-2C8A1B1443C0}" destId="{B86EA7DC-7089-4764-BA3D-E56E730D4600}" srcOrd="9" destOrd="0" presId="urn:microsoft.com/office/officeart/2005/8/layout/default"/>
    <dgm:cxn modelId="{6A154765-3E79-4D9C-BE74-492803BCF621}" type="presParOf" srcId="{020A695A-213F-4480-B766-2C8A1B1443C0}" destId="{320B5174-829A-41FE-ACBC-08C25185A8F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2EB1BF-35D0-4B65-A4FF-EC282521CFF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D8E0A96-B3CA-41F3-9D6C-D56F995FFD31}">
      <dgm:prSet phldrT="[Text]" custT="1"/>
      <dgm:spPr>
        <a:solidFill>
          <a:srgbClr val="FFC000">
            <a:alpha val="50196"/>
          </a:srgbClr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</a:rPr>
            <a:t>Losses during extraction</a:t>
          </a:r>
          <a:endParaRPr lang="en-GB" sz="1400" dirty="0">
            <a:solidFill>
              <a:schemeClr val="tx1"/>
            </a:solidFill>
          </a:endParaRPr>
        </a:p>
      </dgm:t>
    </dgm:pt>
    <dgm:pt modelId="{A201463B-055A-4E65-8077-574CC60C02B3}" type="parTrans" cxnId="{A266A49A-3FB6-44B4-B4F2-2B057605AF1F}">
      <dgm:prSet/>
      <dgm:spPr/>
      <dgm:t>
        <a:bodyPr/>
        <a:lstStyle/>
        <a:p>
          <a:endParaRPr lang="en-GB"/>
        </a:p>
      </dgm:t>
    </dgm:pt>
    <dgm:pt modelId="{A4817F00-1C4C-4A4F-A8CD-488740066EB2}" type="sibTrans" cxnId="{A266A49A-3FB6-44B4-B4F2-2B057605AF1F}">
      <dgm:prSet/>
      <dgm:spPr/>
      <dgm:t>
        <a:bodyPr/>
        <a:lstStyle/>
        <a:p>
          <a:endParaRPr lang="en-GB"/>
        </a:p>
      </dgm:t>
    </dgm:pt>
    <dgm:pt modelId="{103B7D9E-B714-40AC-B3AA-DF4EA4074DC2}">
      <dgm:prSet phldrT="[Text]" custT="1"/>
      <dgm:spPr>
        <a:solidFill>
          <a:srgbClr val="FFC000">
            <a:alpha val="30196"/>
          </a:srgbClr>
        </a:solidFill>
      </dgm:spPr>
      <dgm:t>
        <a:bodyPr/>
        <a:lstStyle/>
        <a:p>
          <a:pPr algn="l"/>
          <a:r>
            <a:rPr lang="en-US" sz="1400" dirty="0">
              <a:solidFill>
                <a:schemeClr val="tx1"/>
              </a:solidFill>
            </a:rPr>
            <a:t>Resources the extractor would prefer to retain.</a:t>
          </a:r>
        </a:p>
        <a:p>
          <a:pPr algn="l"/>
          <a:br>
            <a:rPr lang="en-US" sz="1400" dirty="0">
              <a:solidFill>
                <a:schemeClr val="tx1"/>
              </a:solidFill>
            </a:rPr>
          </a:br>
          <a:r>
            <a:rPr lang="en-US" sz="1400" b="1" dirty="0">
              <a:solidFill>
                <a:schemeClr val="tx1"/>
              </a:solidFill>
            </a:rPr>
            <a:t>Example:</a:t>
          </a:r>
          <a:r>
            <a:rPr lang="en-US" sz="1400" dirty="0">
              <a:solidFill>
                <a:schemeClr val="tx1"/>
              </a:solidFill>
            </a:rPr>
            <a:t> Losses of natural gas through flaring and venting</a:t>
          </a:r>
          <a:endParaRPr lang="en-GB" sz="1400" dirty="0">
            <a:solidFill>
              <a:schemeClr val="tx1"/>
            </a:solidFill>
          </a:endParaRPr>
        </a:p>
      </dgm:t>
    </dgm:pt>
    <dgm:pt modelId="{979302D0-E312-47F9-9BB5-41E034909F76}" type="parTrans" cxnId="{E0508281-6E89-4B87-91E7-8644B7CB1CEC}">
      <dgm:prSet/>
      <dgm:spPr/>
      <dgm:t>
        <a:bodyPr/>
        <a:lstStyle/>
        <a:p>
          <a:endParaRPr lang="en-GB"/>
        </a:p>
      </dgm:t>
    </dgm:pt>
    <dgm:pt modelId="{5C5E900F-9FF9-4EF1-87B9-02EB551D5917}" type="sibTrans" cxnId="{E0508281-6E89-4B87-91E7-8644B7CB1CEC}">
      <dgm:prSet/>
      <dgm:spPr/>
      <dgm:t>
        <a:bodyPr/>
        <a:lstStyle/>
        <a:p>
          <a:endParaRPr lang="en-GB"/>
        </a:p>
      </dgm:t>
    </dgm:pt>
    <dgm:pt modelId="{1A516967-E1CF-4336-8CFF-3CC3344CE8CB}">
      <dgm:prSet phldrT="[Text]" custT="1"/>
      <dgm:spPr>
        <a:solidFill>
          <a:srgbClr val="3477B2">
            <a:alpha val="30196"/>
          </a:srgbClr>
        </a:solidFill>
      </dgm:spPr>
      <dgm:t>
        <a:bodyPr/>
        <a:lstStyle/>
        <a:p>
          <a:pPr algn="l"/>
          <a:r>
            <a:rPr lang="en-US" sz="1400" dirty="0">
              <a:solidFill>
                <a:schemeClr val="tx1"/>
              </a:solidFill>
            </a:rPr>
            <a:t>Resources in which the extractor has no ongoing interest.</a:t>
          </a:r>
        </a:p>
        <a:p>
          <a:pPr algn="l"/>
          <a:br>
            <a:rPr lang="en-US" sz="1400" dirty="0">
              <a:solidFill>
                <a:schemeClr val="tx1"/>
              </a:solidFill>
            </a:rPr>
          </a:br>
          <a:r>
            <a:rPr lang="en-US" sz="1400" b="1" dirty="0">
              <a:solidFill>
                <a:schemeClr val="tx1"/>
              </a:solidFill>
            </a:rPr>
            <a:t>Example: </a:t>
          </a:r>
          <a:r>
            <a:rPr lang="en-US" sz="1400" dirty="0">
              <a:solidFill>
                <a:schemeClr val="tx1"/>
              </a:solidFill>
            </a:rPr>
            <a:t>Mining overburden; mine de-watering; discarded fish catch</a:t>
          </a:r>
          <a:endParaRPr lang="en-GB" sz="1400" dirty="0">
            <a:solidFill>
              <a:schemeClr val="tx1"/>
            </a:solidFill>
          </a:endParaRPr>
        </a:p>
      </dgm:t>
    </dgm:pt>
    <dgm:pt modelId="{9662D0EE-DEC3-4F53-A334-F1C4D9C68128}" type="parTrans" cxnId="{BB337FC8-122F-4565-8606-FC8AF4FA0467}">
      <dgm:prSet/>
      <dgm:spPr/>
      <dgm:t>
        <a:bodyPr/>
        <a:lstStyle/>
        <a:p>
          <a:endParaRPr lang="en-GB"/>
        </a:p>
      </dgm:t>
    </dgm:pt>
    <dgm:pt modelId="{5AE0C699-3FF8-4471-A20D-465CA8445EA0}" type="sibTrans" cxnId="{BB337FC8-122F-4565-8606-FC8AF4FA0467}">
      <dgm:prSet/>
      <dgm:spPr/>
      <dgm:t>
        <a:bodyPr/>
        <a:lstStyle/>
        <a:p>
          <a:endParaRPr lang="en-GB"/>
        </a:p>
      </dgm:t>
    </dgm:pt>
    <dgm:pt modelId="{021CD370-BA31-4938-AD8B-A0FA1D10DB0A}">
      <dgm:prSet phldrT="[Text]" custT="1"/>
      <dgm:spPr>
        <a:solidFill>
          <a:srgbClr val="669900">
            <a:alpha val="49804"/>
          </a:srgbClr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</a:rPr>
            <a:t>Reinjections </a:t>
          </a:r>
          <a:endParaRPr lang="en-GB" sz="1400" dirty="0">
            <a:solidFill>
              <a:schemeClr val="tx1"/>
            </a:solidFill>
          </a:endParaRPr>
        </a:p>
      </dgm:t>
    </dgm:pt>
    <dgm:pt modelId="{2C2AE1A1-7F66-4D43-95F4-043942642EAD}" type="parTrans" cxnId="{F00FE4FA-4C08-4123-AF7E-AB44EF77C540}">
      <dgm:prSet/>
      <dgm:spPr/>
      <dgm:t>
        <a:bodyPr/>
        <a:lstStyle/>
        <a:p>
          <a:endParaRPr lang="en-GB"/>
        </a:p>
      </dgm:t>
    </dgm:pt>
    <dgm:pt modelId="{20230CC3-3FF2-4E57-82DD-194B4E3D30D8}" type="sibTrans" cxnId="{F00FE4FA-4C08-4123-AF7E-AB44EF77C540}">
      <dgm:prSet/>
      <dgm:spPr/>
      <dgm:t>
        <a:bodyPr/>
        <a:lstStyle/>
        <a:p>
          <a:endParaRPr lang="en-GB"/>
        </a:p>
      </dgm:t>
    </dgm:pt>
    <dgm:pt modelId="{9482B0AC-EEF1-4331-97B3-5B1136EB5825}">
      <dgm:prSet custT="1"/>
      <dgm:spPr>
        <a:solidFill>
          <a:srgbClr val="3477B2">
            <a:alpha val="50196"/>
          </a:srgbClr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</a:rPr>
            <a:t>Unused extraction</a:t>
          </a:r>
        </a:p>
      </dgm:t>
    </dgm:pt>
    <dgm:pt modelId="{E817D67B-8BE0-4A5E-8330-331032AE678B}" type="parTrans" cxnId="{50745149-A2A2-4556-B77C-E1423432758E}">
      <dgm:prSet/>
      <dgm:spPr/>
      <dgm:t>
        <a:bodyPr/>
        <a:lstStyle/>
        <a:p>
          <a:endParaRPr lang="en-GB"/>
        </a:p>
      </dgm:t>
    </dgm:pt>
    <dgm:pt modelId="{62ED0F65-A652-436A-ADE7-74B88003E15A}" type="sibTrans" cxnId="{50745149-A2A2-4556-B77C-E1423432758E}">
      <dgm:prSet/>
      <dgm:spPr/>
      <dgm:t>
        <a:bodyPr/>
        <a:lstStyle/>
        <a:p>
          <a:endParaRPr lang="en-GB"/>
        </a:p>
      </dgm:t>
    </dgm:pt>
    <dgm:pt modelId="{8465E2D7-51E3-44E0-A37C-EF028F88D92B}">
      <dgm:prSet phldrT="[Text]" custT="1"/>
      <dgm:spPr>
        <a:solidFill>
          <a:srgbClr val="669900">
            <a:alpha val="30196"/>
          </a:srgbClr>
        </a:solidFill>
      </dgm:spPr>
      <dgm:t>
        <a:bodyPr/>
        <a:lstStyle/>
        <a:p>
          <a:pPr algn="l"/>
          <a:r>
            <a:rPr lang="en-US" sz="1400" dirty="0">
              <a:solidFill>
                <a:schemeClr val="tx1"/>
              </a:solidFill>
            </a:rPr>
            <a:t>Natural resources extracted but immediately returned to the deposit and may be re-extracted at a later time.</a:t>
          </a:r>
        </a:p>
        <a:p>
          <a:pPr algn="l"/>
          <a:br>
            <a:rPr lang="en-US" sz="1400" dirty="0">
              <a:solidFill>
                <a:schemeClr val="tx1"/>
              </a:solidFill>
            </a:rPr>
          </a:br>
          <a:r>
            <a:rPr lang="en-US" sz="1400" b="1" dirty="0">
              <a:solidFill>
                <a:schemeClr val="tx1"/>
              </a:solidFill>
            </a:rPr>
            <a:t>Example: </a:t>
          </a:r>
          <a:r>
            <a:rPr lang="en-US" sz="1400" dirty="0">
              <a:solidFill>
                <a:schemeClr val="tx1"/>
              </a:solidFill>
            </a:rPr>
            <a:t>Water injected into aquifer; natural gas reinjection</a:t>
          </a:r>
          <a:endParaRPr lang="en-GB" sz="1400" dirty="0">
            <a:solidFill>
              <a:schemeClr val="tx1"/>
            </a:solidFill>
          </a:endParaRPr>
        </a:p>
      </dgm:t>
    </dgm:pt>
    <dgm:pt modelId="{8F13A3D9-B9A5-49D7-BB53-774793B35123}" type="parTrans" cxnId="{F0EBA233-38DC-4D43-8498-840FBD421DDC}">
      <dgm:prSet/>
      <dgm:spPr/>
      <dgm:t>
        <a:bodyPr/>
        <a:lstStyle/>
        <a:p>
          <a:endParaRPr lang="en-GB"/>
        </a:p>
      </dgm:t>
    </dgm:pt>
    <dgm:pt modelId="{3B846612-223F-4969-AA25-41CA9B01F353}" type="sibTrans" cxnId="{F0EBA233-38DC-4D43-8498-840FBD421DDC}">
      <dgm:prSet/>
      <dgm:spPr/>
      <dgm:t>
        <a:bodyPr/>
        <a:lstStyle/>
        <a:p>
          <a:endParaRPr lang="en-GB"/>
        </a:p>
      </dgm:t>
    </dgm:pt>
    <dgm:pt modelId="{020A695A-213F-4480-B766-2C8A1B1443C0}" type="pres">
      <dgm:prSet presAssocID="{B92EB1BF-35D0-4B65-A4FF-EC282521CFF8}" presName="diagram" presStyleCnt="0">
        <dgm:presLayoutVars>
          <dgm:dir/>
          <dgm:resizeHandles val="exact"/>
        </dgm:presLayoutVars>
      </dgm:prSet>
      <dgm:spPr/>
    </dgm:pt>
    <dgm:pt modelId="{115D48EF-B98A-46AB-8A43-1A044A6D501A}" type="pres">
      <dgm:prSet presAssocID="{AD8E0A96-B3CA-41F3-9D6C-D56F995FFD31}" presName="node" presStyleLbl="node1" presStyleIdx="0" presStyleCnt="6" custScaleY="66552" custLinFactNeighborY="7179">
        <dgm:presLayoutVars>
          <dgm:bulletEnabled val="1"/>
        </dgm:presLayoutVars>
      </dgm:prSet>
      <dgm:spPr/>
    </dgm:pt>
    <dgm:pt modelId="{2E2AA84B-6721-48AB-8D56-19A2D5C7F0DF}" type="pres">
      <dgm:prSet presAssocID="{A4817F00-1C4C-4A4F-A8CD-488740066EB2}" presName="sibTrans" presStyleCnt="0"/>
      <dgm:spPr/>
    </dgm:pt>
    <dgm:pt modelId="{9939A6F8-DA64-4DCA-9659-D9F024ADDD26}" type="pres">
      <dgm:prSet presAssocID="{103B7D9E-B714-40AC-B3AA-DF4EA4074DC2}" presName="node" presStyleLbl="node1" presStyleIdx="1" presStyleCnt="6" custScaleX="241883" custScaleY="69336" custLinFactNeighborY="7179">
        <dgm:presLayoutVars>
          <dgm:bulletEnabled val="1"/>
        </dgm:presLayoutVars>
      </dgm:prSet>
      <dgm:spPr/>
    </dgm:pt>
    <dgm:pt modelId="{A60C749E-B9F6-40FC-AAE2-4100430BB1CD}" type="pres">
      <dgm:prSet presAssocID="{5C5E900F-9FF9-4EF1-87B9-02EB551D5917}" presName="sibTrans" presStyleCnt="0"/>
      <dgm:spPr/>
    </dgm:pt>
    <dgm:pt modelId="{264C82ED-8BFA-4EA3-AE41-B5EDC3751745}" type="pres">
      <dgm:prSet presAssocID="{9482B0AC-EEF1-4331-97B3-5B1136EB5825}" presName="node" presStyleLbl="node1" presStyleIdx="2" presStyleCnt="6" custScaleY="66552">
        <dgm:presLayoutVars>
          <dgm:bulletEnabled val="1"/>
        </dgm:presLayoutVars>
      </dgm:prSet>
      <dgm:spPr/>
    </dgm:pt>
    <dgm:pt modelId="{8708CC50-C59D-4E44-B9A4-D92328BBE59D}" type="pres">
      <dgm:prSet presAssocID="{62ED0F65-A652-436A-ADE7-74B88003E15A}" presName="sibTrans" presStyleCnt="0"/>
      <dgm:spPr/>
    </dgm:pt>
    <dgm:pt modelId="{02FA5EE6-0E46-435F-B76F-FBA9DA192A67}" type="pres">
      <dgm:prSet presAssocID="{1A516967-E1CF-4336-8CFF-3CC3344CE8CB}" presName="node" presStyleLbl="node1" presStyleIdx="3" presStyleCnt="6" custScaleX="241833" custScaleY="69336">
        <dgm:presLayoutVars>
          <dgm:bulletEnabled val="1"/>
        </dgm:presLayoutVars>
      </dgm:prSet>
      <dgm:spPr/>
    </dgm:pt>
    <dgm:pt modelId="{EACF92E4-8260-4E5A-835C-0F81402C59B8}" type="pres">
      <dgm:prSet presAssocID="{5AE0C699-3FF8-4471-A20D-465CA8445EA0}" presName="sibTrans" presStyleCnt="0"/>
      <dgm:spPr/>
    </dgm:pt>
    <dgm:pt modelId="{7767FD84-C69E-4285-A7F9-E8FED73B34F1}" type="pres">
      <dgm:prSet presAssocID="{021CD370-BA31-4938-AD8B-A0FA1D10DB0A}" presName="node" presStyleLbl="node1" presStyleIdx="4" presStyleCnt="6" custScaleY="66552" custLinFactNeighborY="-7842">
        <dgm:presLayoutVars>
          <dgm:bulletEnabled val="1"/>
        </dgm:presLayoutVars>
      </dgm:prSet>
      <dgm:spPr/>
    </dgm:pt>
    <dgm:pt modelId="{B86EA7DC-7089-4764-BA3D-E56E730D4600}" type="pres">
      <dgm:prSet presAssocID="{20230CC3-3FF2-4E57-82DD-194B4E3D30D8}" presName="sibTrans" presStyleCnt="0"/>
      <dgm:spPr/>
    </dgm:pt>
    <dgm:pt modelId="{320B5174-829A-41FE-ACBC-08C25185A8FE}" type="pres">
      <dgm:prSet presAssocID="{8465E2D7-51E3-44E0-A37C-EF028F88D92B}" presName="node" presStyleLbl="node1" presStyleIdx="5" presStyleCnt="6" custScaleX="241883" custScaleY="69336" custLinFactNeighborY="-7842">
        <dgm:presLayoutVars>
          <dgm:bulletEnabled val="1"/>
        </dgm:presLayoutVars>
      </dgm:prSet>
      <dgm:spPr/>
    </dgm:pt>
  </dgm:ptLst>
  <dgm:cxnLst>
    <dgm:cxn modelId="{6EFDDF29-3E7D-4E0A-81D5-9614830A68F5}" type="presOf" srcId="{021CD370-BA31-4938-AD8B-A0FA1D10DB0A}" destId="{7767FD84-C69E-4285-A7F9-E8FED73B34F1}" srcOrd="0" destOrd="0" presId="urn:microsoft.com/office/officeart/2005/8/layout/default"/>
    <dgm:cxn modelId="{7C5A822E-9496-431B-8EB2-DBB6374D8481}" type="presOf" srcId="{B92EB1BF-35D0-4B65-A4FF-EC282521CFF8}" destId="{020A695A-213F-4480-B766-2C8A1B1443C0}" srcOrd="0" destOrd="0" presId="urn:microsoft.com/office/officeart/2005/8/layout/default"/>
    <dgm:cxn modelId="{F0EBA233-38DC-4D43-8498-840FBD421DDC}" srcId="{B92EB1BF-35D0-4B65-A4FF-EC282521CFF8}" destId="{8465E2D7-51E3-44E0-A37C-EF028F88D92B}" srcOrd="5" destOrd="0" parTransId="{8F13A3D9-B9A5-49D7-BB53-774793B35123}" sibTransId="{3B846612-223F-4969-AA25-41CA9B01F353}"/>
    <dgm:cxn modelId="{BC5D5434-CDF5-49AE-9FCF-12292732F718}" type="presOf" srcId="{9482B0AC-EEF1-4331-97B3-5B1136EB5825}" destId="{264C82ED-8BFA-4EA3-AE41-B5EDC3751745}" srcOrd="0" destOrd="0" presId="urn:microsoft.com/office/officeart/2005/8/layout/default"/>
    <dgm:cxn modelId="{14800137-4726-48BE-BF9D-79DC2410D0C5}" type="presOf" srcId="{AD8E0A96-B3CA-41F3-9D6C-D56F995FFD31}" destId="{115D48EF-B98A-46AB-8A43-1A044A6D501A}" srcOrd="0" destOrd="0" presId="urn:microsoft.com/office/officeart/2005/8/layout/default"/>
    <dgm:cxn modelId="{50745149-A2A2-4556-B77C-E1423432758E}" srcId="{B92EB1BF-35D0-4B65-A4FF-EC282521CFF8}" destId="{9482B0AC-EEF1-4331-97B3-5B1136EB5825}" srcOrd="2" destOrd="0" parTransId="{E817D67B-8BE0-4A5E-8330-331032AE678B}" sibTransId="{62ED0F65-A652-436A-ADE7-74B88003E15A}"/>
    <dgm:cxn modelId="{0162D359-27F4-4D06-B4CB-BDC02F5AAA65}" type="presOf" srcId="{103B7D9E-B714-40AC-B3AA-DF4EA4074DC2}" destId="{9939A6F8-DA64-4DCA-9659-D9F024ADDD26}" srcOrd="0" destOrd="0" presId="urn:microsoft.com/office/officeart/2005/8/layout/default"/>
    <dgm:cxn modelId="{E0508281-6E89-4B87-91E7-8644B7CB1CEC}" srcId="{B92EB1BF-35D0-4B65-A4FF-EC282521CFF8}" destId="{103B7D9E-B714-40AC-B3AA-DF4EA4074DC2}" srcOrd="1" destOrd="0" parTransId="{979302D0-E312-47F9-9BB5-41E034909F76}" sibTransId="{5C5E900F-9FF9-4EF1-87B9-02EB551D5917}"/>
    <dgm:cxn modelId="{C857B983-F2AF-4CAC-9A0A-EB9AAF33C39D}" type="presOf" srcId="{8465E2D7-51E3-44E0-A37C-EF028F88D92B}" destId="{320B5174-829A-41FE-ACBC-08C25185A8FE}" srcOrd="0" destOrd="0" presId="urn:microsoft.com/office/officeart/2005/8/layout/default"/>
    <dgm:cxn modelId="{A266A49A-3FB6-44B4-B4F2-2B057605AF1F}" srcId="{B92EB1BF-35D0-4B65-A4FF-EC282521CFF8}" destId="{AD8E0A96-B3CA-41F3-9D6C-D56F995FFD31}" srcOrd="0" destOrd="0" parTransId="{A201463B-055A-4E65-8077-574CC60C02B3}" sibTransId="{A4817F00-1C4C-4A4F-A8CD-488740066EB2}"/>
    <dgm:cxn modelId="{4037EC9F-388B-4786-A34D-E004CA3BE073}" type="presOf" srcId="{1A516967-E1CF-4336-8CFF-3CC3344CE8CB}" destId="{02FA5EE6-0E46-435F-B76F-FBA9DA192A67}" srcOrd="0" destOrd="0" presId="urn:microsoft.com/office/officeart/2005/8/layout/default"/>
    <dgm:cxn modelId="{BB337FC8-122F-4565-8606-FC8AF4FA0467}" srcId="{B92EB1BF-35D0-4B65-A4FF-EC282521CFF8}" destId="{1A516967-E1CF-4336-8CFF-3CC3344CE8CB}" srcOrd="3" destOrd="0" parTransId="{9662D0EE-DEC3-4F53-A334-F1C4D9C68128}" sibTransId="{5AE0C699-3FF8-4471-A20D-465CA8445EA0}"/>
    <dgm:cxn modelId="{F00FE4FA-4C08-4123-AF7E-AB44EF77C540}" srcId="{B92EB1BF-35D0-4B65-A4FF-EC282521CFF8}" destId="{021CD370-BA31-4938-AD8B-A0FA1D10DB0A}" srcOrd="4" destOrd="0" parTransId="{2C2AE1A1-7F66-4D43-95F4-043942642EAD}" sibTransId="{20230CC3-3FF2-4E57-82DD-194B4E3D30D8}"/>
    <dgm:cxn modelId="{CCA6390C-4B84-41B6-85D4-F1A2B3CF128F}" type="presParOf" srcId="{020A695A-213F-4480-B766-2C8A1B1443C0}" destId="{115D48EF-B98A-46AB-8A43-1A044A6D501A}" srcOrd="0" destOrd="0" presId="urn:microsoft.com/office/officeart/2005/8/layout/default"/>
    <dgm:cxn modelId="{06821820-75C0-4E11-A172-2E52275C8354}" type="presParOf" srcId="{020A695A-213F-4480-B766-2C8A1B1443C0}" destId="{2E2AA84B-6721-48AB-8D56-19A2D5C7F0DF}" srcOrd="1" destOrd="0" presId="urn:microsoft.com/office/officeart/2005/8/layout/default"/>
    <dgm:cxn modelId="{9CCCB811-4C4C-4767-A9A1-152F238F02B6}" type="presParOf" srcId="{020A695A-213F-4480-B766-2C8A1B1443C0}" destId="{9939A6F8-DA64-4DCA-9659-D9F024ADDD26}" srcOrd="2" destOrd="0" presId="urn:microsoft.com/office/officeart/2005/8/layout/default"/>
    <dgm:cxn modelId="{E3619E0B-799D-4D0B-AED4-9C6870CB6B7C}" type="presParOf" srcId="{020A695A-213F-4480-B766-2C8A1B1443C0}" destId="{A60C749E-B9F6-40FC-AAE2-4100430BB1CD}" srcOrd="3" destOrd="0" presId="urn:microsoft.com/office/officeart/2005/8/layout/default"/>
    <dgm:cxn modelId="{3164184E-4310-4737-BA62-215AD1306040}" type="presParOf" srcId="{020A695A-213F-4480-B766-2C8A1B1443C0}" destId="{264C82ED-8BFA-4EA3-AE41-B5EDC3751745}" srcOrd="4" destOrd="0" presId="urn:microsoft.com/office/officeart/2005/8/layout/default"/>
    <dgm:cxn modelId="{84727CEF-8803-47CB-827D-620DD333A4EE}" type="presParOf" srcId="{020A695A-213F-4480-B766-2C8A1B1443C0}" destId="{8708CC50-C59D-4E44-B9A4-D92328BBE59D}" srcOrd="5" destOrd="0" presId="urn:microsoft.com/office/officeart/2005/8/layout/default"/>
    <dgm:cxn modelId="{C8B90B02-0C4E-4EF1-8F2C-98DB982DDDAF}" type="presParOf" srcId="{020A695A-213F-4480-B766-2C8A1B1443C0}" destId="{02FA5EE6-0E46-435F-B76F-FBA9DA192A67}" srcOrd="6" destOrd="0" presId="urn:microsoft.com/office/officeart/2005/8/layout/default"/>
    <dgm:cxn modelId="{3CA424C9-92D7-404D-B90C-D0B1CE40D721}" type="presParOf" srcId="{020A695A-213F-4480-B766-2C8A1B1443C0}" destId="{EACF92E4-8260-4E5A-835C-0F81402C59B8}" srcOrd="7" destOrd="0" presId="urn:microsoft.com/office/officeart/2005/8/layout/default"/>
    <dgm:cxn modelId="{FAE8033D-A486-4DE3-8862-B39755324067}" type="presParOf" srcId="{020A695A-213F-4480-B766-2C8A1B1443C0}" destId="{7767FD84-C69E-4285-A7F9-E8FED73B34F1}" srcOrd="8" destOrd="0" presId="urn:microsoft.com/office/officeart/2005/8/layout/default"/>
    <dgm:cxn modelId="{24133C5E-8730-46EA-8631-5F7BB437D022}" type="presParOf" srcId="{020A695A-213F-4480-B766-2C8A1B1443C0}" destId="{B86EA7DC-7089-4764-BA3D-E56E730D4600}" srcOrd="9" destOrd="0" presId="urn:microsoft.com/office/officeart/2005/8/layout/default"/>
    <dgm:cxn modelId="{6A154765-3E79-4D9C-BE74-492803BCF621}" type="presParOf" srcId="{020A695A-213F-4480-B766-2C8A1B1443C0}" destId="{320B5174-829A-41FE-ACBC-08C25185A8F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2EB1BF-35D0-4B65-A4FF-EC282521CFF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D8E0A96-B3CA-41F3-9D6C-D56F995FFD31}">
      <dgm:prSet phldrT="[Text]" custT="1"/>
      <dgm:spPr>
        <a:solidFill>
          <a:srgbClr val="FFC000">
            <a:alpha val="50196"/>
          </a:srgbClr>
        </a:solidFill>
      </dgm:spPr>
      <dgm:t>
        <a:bodyPr/>
        <a:lstStyle/>
        <a:p>
          <a:r>
            <a:rPr lang="en-US" sz="1600" b="0" dirty="0">
              <a:solidFill>
                <a:schemeClr val="tx1"/>
              </a:solidFill>
            </a:rPr>
            <a:t>Losses during extraction</a:t>
          </a:r>
          <a:endParaRPr lang="en-GB" sz="1600" b="0" dirty="0">
            <a:solidFill>
              <a:schemeClr val="tx1"/>
            </a:solidFill>
          </a:endParaRPr>
        </a:p>
      </dgm:t>
    </dgm:pt>
    <dgm:pt modelId="{A201463B-055A-4E65-8077-574CC60C02B3}" type="parTrans" cxnId="{A266A49A-3FB6-44B4-B4F2-2B057605AF1F}">
      <dgm:prSet/>
      <dgm:spPr/>
      <dgm:t>
        <a:bodyPr/>
        <a:lstStyle/>
        <a:p>
          <a:endParaRPr lang="en-GB"/>
        </a:p>
      </dgm:t>
    </dgm:pt>
    <dgm:pt modelId="{A4817F00-1C4C-4A4F-A8CD-488740066EB2}" type="sibTrans" cxnId="{A266A49A-3FB6-44B4-B4F2-2B057605AF1F}">
      <dgm:prSet/>
      <dgm:spPr/>
      <dgm:t>
        <a:bodyPr/>
        <a:lstStyle/>
        <a:p>
          <a:endParaRPr lang="en-GB"/>
        </a:p>
      </dgm:t>
    </dgm:pt>
    <dgm:pt modelId="{103B7D9E-B714-40AC-B3AA-DF4EA4074DC2}">
      <dgm:prSet phldrT="[Text]" custT="1"/>
      <dgm:spPr>
        <a:solidFill>
          <a:srgbClr val="FFC000">
            <a:alpha val="30196"/>
          </a:srgbClr>
        </a:solidFill>
      </dgm:spPr>
      <dgm:t>
        <a:bodyPr/>
        <a:lstStyle/>
        <a:p>
          <a:pPr algn="l"/>
          <a:r>
            <a:rPr lang="en-US" sz="1400" dirty="0">
              <a:solidFill>
                <a:schemeClr val="tx1"/>
              </a:solidFill>
            </a:rPr>
            <a:t>…occur during extraction before processing, treatment and transportation of the extracted resource…</a:t>
          </a:r>
          <a:endParaRPr lang="en-GB" sz="1400" dirty="0">
            <a:solidFill>
              <a:schemeClr val="tx1"/>
            </a:solidFill>
          </a:endParaRPr>
        </a:p>
      </dgm:t>
    </dgm:pt>
    <dgm:pt modelId="{979302D0-E312-47F9-9BB5-41E034909F76}" type="parTrans" cxnId="{E0508281-6E89-4B87-91E7-8644B7CB1CEC}">
      <dgm:prSet/>
      <dgm:spPr/>
      <dgm:t>
        <a:bodyPr/>
        <a:lstStyle/>
        <a:p>
          <a:endParaRPr lang="en-GB"/>
        </a:p>
      </dgm:t>
    </dgm:pt>
    <dgm:pt modelId="{5C5E900F-9FF9-4EF1-87B9-02EB551D5917}" type="sibTrans" cxnId="{E0508281-6E89-4B87-91E7-8644B7CB1CEC}">
      <dgm:prSet/>
      <dgm:spPr/>
      <dgm:t>
        <a:bodyPr/>
        <a:lstStyle/>
        <a:p>
          <a:endParaRPr lang="en-GB"/>
        </a:p>
      </dgm:t>
    </dgm:pt>
    <dgm:pt modelId="{1A516967-E1CF-4336-8CFF-3CC3344CE8CB}">
      <dgm:prSet phldrT="[Text]" custT="1"/>
      <dgm:spPr>
        <a:solidFill>
          <a:srgbClr val="3477B2">
            <a:alpha val="30196"/>
          </a:srgbClr>
        </a:solidFill>
      </dgm:spPr>
      <dgm:t>
        <a:bodyPr/>
        <a:lstStyle/>
        <a:p>
          <a:pPr algn="l"/>
          <a:r>
            <a:rPr lang="en-US" sz="1400" dirty="0">
              <a:solidFill>
                <a:schemeClr val="tx1"/>
              </a:solidFill>
            </a:rPr>
            <a:t>…between abstraction, extraction or supply and point of use…</a:t>
          </a:r>
          <a:endParaRPr lang="en-GB" sz="1400" dirty="0">
            <a:solidFill>
              <a:schemeClr val="tx1"/>
            </a:solidFill>
          </a:endParaRPr>
        </a:p>
      </dgm:t>
    </dgm:pt>
    <dgm:pt modelId="{9662D0EE-DEC3-4F53-A334-F1C4D9C68128}" type="parTrans" cxnId="{BB337FC8-122F-4565-8606-FC8AF4FA0467}">
      <dgm:prSet/>
      <dgm:spPr/>
      <dgm:t>
        <a:bodyPr/>
        <a:lstStyle/>
        <a:p>
          <a:endParaRPr lang="en-GB"/>
        </a:p>
      </dgm:t>
    </dgm:pt>
    <dgm:pt modelId="{5AE0C699-3FF8-4471-A20D-465CA8445EA0}" type="sibTrans" cxnId="{BB337FC8-122F-4565-8606-FC8AF4FA0467}">
      <dgm:prSet/>
      <dgm:spPr/>
      <dgm:t>
        <a:bodyPr/>
        <a:lstStyle/>
        <a:p>
          <a:endParaRPr lang="en-GB"/>
        </a:p>
      </dgm:t>
    </dgm:pt>
    <dgm:pt modelId="{021CD370-BA31-4938-AD8B-A0FA1D10DB0A}">
      <dgm:prSet phldrT="[Text]" custT="1"/>
      <dgm:spPr>
        <a:solidFill>
          <a:srgbClr val="669900">
            <a:alpha val="50196"/>
          </a:srgbClr>
        </a:solidFill>
      </dgm:spPr>
      <dgm:t>
        <a:bodyPr/>
        <a:lstStyle/>
        <a:p>
          <a:r>
            <a:rPr lang="en-US" sz="1600" b="0" dirty="0">
              <a:solidFill>
                <a:schemeClr val="tx1"/>
              </a:solidFill>
            </a:rPr>
            <a:t>Losses during storage</a:t>
          </a:r>
          <a:endParaRPr lang="en-GB" sz="1600" b="0" dirty="0">
            <a:solidFill>
              <a:schemeClr val="tx1"/>
            </a:solidFill>
          </a:endParaRPr>
        </a:p>
      </dgm:t>
    </dgm:pt>
    <dgm:pt modelId="{2C2AE1A1-7F66-4D43-95F4-043942642EAD}" type="parTrans" cxnId="{F00FE4FA-4C08-4123-AF7E-AB44EF77C540}">
      <dgm:prSet/>
      <dgm:spPr/>
      <dgm:t>
        <a:bodyPr/>
        <a:lstStyle/>
        <a:p>
          <a:endParaRPr lang="en-GB"/>
        </a:p>
      </dgm:t>
    </dgm:pt>
    <dgm:pt modelId="{20230CC3-3FF2-4E57-82DD-194B4E3D30D8}" type="sibTrans" cxnId="{F00FE4FA-4C08-4123-AF7E-AB44EF77C540}">
      <dgm:prSet/>
      <dgm:spPr/>
      <dgm:t>
        <a:bodyPr/>
        <a:lstStyle/>
        <a:p>
          <a:endParaRPr lang="en-GB"/>
        </a:p>
      </dgm:t>
    </dgm:pt>
    <dgm:pt modelId="{9482B0AC-EEF1-4331-97B3-5B1136EB5825}">
      <dgm:prSet custT="1"/>
      <dgm:spPr>
        <a:solidFill>
          <a:srgbClr val="3477B2">
            <a:alpha val="50196"/>
          </a:srgbClr>
        </a:solidFill>
      </dgm:spPr>
      <dgm:t>
        <a:bodyPr/>
        <a:lstStyle/>
        <a:p>
          <a:r>
            <a:rPr lang="en-US" sz="1600" b="0" dirty="0">
              <a:solidFill>
                <a:schemeClr val="tx1"/>
              </a:solidFill>
            </a:rPr>
            <a:t>Losses during distribution</a:t>
          </a:r>
        </a:p>
      </dgm:t>
    </dgm:pt>
    <dgm:pt modelId="{E817D67B-8BE0-4A5E-8330-331032AE678B}" type="parTrans" cxnId="{50745149-A2A2-4556-B77C-E1423432758E}">
      <dgm:prSet/>
      <dgm:spPr/>
      <dgm:t>
        <a:bodyPr/>
        <a:lstStyle/>
        <a:p>
          <a:endParaRPr lang="en-GB"/>
        </a:p>
      </dgm:t>
    </dgm:pt>
    <dgm:pt modelId="{62ED0F65-A652-436A-ADE7-74B88003E15A}" type="sibTrans" cxnId="{50745149-A2A2-4556-B77C-E1423432758E}">
      <dgm:prSet/>
      <dgm:spPr/>
      <dgm:t>
        <a:bodyPr/>
        <a:lstStyle/>
        <a:p>
          <a:endParaRPr lang="en-GB"/>
        </a:p>
      </dgm:t>
    </dgm:pt>
    <dgm:pt modelId="{8465E2D7-51E3-44E0-A37C-EF028F88D92B}">
      <dgm:prSet phldrT="[Text]" custT="1"/>
      <dgm:spPr>
        <a:solidFill>
          <a:srgbClr val="669900">
            <a:alpha val="30196"/>
          </a:srgbClr>
        </a:solidFill>
      </dgm:spPr>
      <dgm:t>
        <a:bodyPr/>
        <a:lstStyle/>
        <a:p>
          <a:pPr algn="l"/>
          <a:r>
            <a:rPr lang="en-US" sz="1400" dirty="0">
              <a:solidFill>
                <a:schemeClr val="tx1"/>
              </a:solidFill>
            </a:rPr>
            <a:t>…energy products and materials…</a:t>
          </a:r>
          <a:endParaRPr lang="en-GB" sz="1400" dirty="0">
            <a:solidFill>
              <a:schemeClr val="tx1"/>
            </a:solidFill>
          </a:endParaRPr>
        </a:p>
      </dgm:t>
    </dgm:pt>
    <dgm:pt modelId="{8F13A3D9-B9A5-49D7-BB53-774793B35123}" type="parTrans" cxnId="{F0EBA233-38DC-4D43-8498-840FBD421DDC}">
      <dgm:prSet/>
      <dgm:spPr/>
      <dgm:t>
        <a:bodyPr/>
        <a:lstStyle/>
        <a:p>
          <a:endParaRPr lang="en-GB"/>
        </a:p>
      </dgm:t>
    </dgm:pt>
    <dgm:pt modelId="{3B846612-223F-4969-AA25-41CA9B01F353}" type="sibTrans" cxnId="{F0EBA233-38DC-4D43-8498-840FBD421DDC}">
      <dgm:prSet/>
      <dgm:spPr/>
      <dgm:t>
        <a:bodyPr/>
        <a:lstStyle/>
        <a:p>
          <a:endParaRPr lang="en-GB"/>
        </a:p>
      </dgm:t>
    </dgm:pt>
    <dgm:pt modelId="{156EA828-68F6-4D68-BE8E-973BA947755F}">
      <dgm:prSet phldrT="[Text]" custT="1"/>
      <dgm:spPr>
        <a:solidFill>
          <a:srgbClr val="CC99FF">
            <a:alpha val="49804"/>
          </a:srgbClr>
        </a:solidFill>
      </dgm:spPr>
      <dgm:t>
        <a:bodyPr/>
        <a:lstStyle/>
        <a:p>
          <a:pPr algn="ctr"/>
          <a:r>
            <a:rPr lang="en-GB" sz="1600" b="0" dirty="0">
              <a:solidFill>
                <a:schemeClr val="tx1"/>
              </a:solidFill>
            </a:rPr>
            <a:t>Losses during transformation</a:t>
          </a:r>
        </a:p>
      </dgm:t>
    </dgm:pt>
    <dgm:pt modelId="{50663697-D183-41FC-9A1A-CCE86EE46ADD}" type="parTrans" cxnId="{075EFCAD-E697-4D80-AD60-98D05F6362A2}">
      <dgm:prSet/>
      <dgm:spPr/>
      <dgm:t>
        <a:bodyPr/>
        <a:lstStyle/>
        <a:p>
          <a:endParaRPr lang="en-GB"/>
        </a:p>
      </dgm:t>
    </dgm:pt>
    <dgm:pt modelId="{F5D8791A-3E5E-40FB-91A2-849EBFE6D202}" type="sibTrans" cxnId="{075EFCAD-E697-4D80-AD60-98D05F6362A2}">
      <dgm:prSet/>
      <dgm:spPr/>
      <dgm:t>
        <a:bodyPr/>
        <a:lstStyle/>
        <a:p>
          <a:endParaRPr lang="en-GB"/>
        </a:p>
      </dgm:t>
    </dgm:pt>
    <dgm:pt modelId="{71657EB4-B579-481B-A294-20020412E4DC}">
      <dgm:prSet phldrT="[Text]" custT="1"/>
      <dgm:spPr>
        <a:solidFill>
          <a:srgbClr val="CC99FF">
            <a:alpha val="30196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</a:rPr>
            <a:t>…heat and energy, during the transformation of one energy product into another energy product…</a:t>
          </a:r>
        </a:p>
      </dgm:t>
    </dgm:pt>
    <dgm:pt modelId="{333ADFA7-CDA5-4120-9FB1-71ABD488F74C}" type="parTrans" cxnId="{311BA477-8B73-47D1-8129-B0F64ED217DD}">
      <dgm:prSet/>
      <dgm:spPr/>
      <dgm:t>
        <a:bodyPr/>
        <a:lstStyle/>
        <a:p>
          <a:endParaRPr lang="en-GB"/>
        </a:p>
      </dgm:t>
    </dgm:pt>
    <dgm:pt modelId="{23DA0AA4-840E-493C-A8FA-1CC6935C354B}" type="sibTrans" cxnId="{311BA477-8B73-47D1-8129-B0F64ED217DD}">
      <dgm:prSet/>
      <dgm:spPr/>
      <dgm:t>
        <a:bodyPr/>
        <a:lstStyle/>
        <a:p>
          <a:endParaRPr lang="en-GB"/>
        </a:p>
      </dgm:t>
    </dgm:pt>
    <dgm:pt modelId="{020A695A-213F-4480-B766-2C8A1B1443C0}" type="pres">
      <dgm:prSet presAssocID="{B92EB1BF-35D0-4B65-A4FF-EC282521CFF8}" presName="diagram" presStyleCnt="0">
        <dgm:presLayoutVars>
          <dgm:dir/>
          <dgm:resizeHandles val="exact"/>
        </dgm:presLayoutVars>
      </dgm:prSet>
      <dgm:spPr/>
    </dgm:pt>
    <dgm:pt modelId="{115D48EF-B98A-46AB-8A43-1A044A6D501A}" type="pres">
      <dgm:prSet presAssocID="{AD8E0A96-B3CA-41F3-9D6C-D56F995FFD31}" presName="node" presStyleLbl="node1" presStyleIdx="0" presStyleCnt="8" custScaleX="206650" custScaleY="74190">
        <dgm:presLayoutVars>
          <dgm:bulletEnabled val="1"/>
        </dgm:presLayoutVars>
      </dgm:prSet>
      <dgm:spPr/>
    </dgm:pt>
    <dgm:pt modelId="{2E2AA84B-6721-48AB-8D56-19A2D5C7F0DF}" type="pres">
      <dgm:prSet presAssocID="{A4817F00-1C4C-4A4F-A8CD-488740066EB2}" presName="sibTrans" presStyleCnt="0"/>
      <dgm:spPr/>
    </dgm:pt>
    <dgm:pt modelId="{9939A6F8-DA64-4DCA-9659-D9F024ADDD26}" type="pres">
      <dgm:prSet presAssocID="{103B7D9E-B714-40AC-B3AA-DF4EA4074DC2}" presName="node" presStyleLbl="node1" presStyleIdx="1" presStyleCnt="8" custScaleX="327875" custScaleY="80044">
        <dgm:presLayoutVars>
          <dgm:bulletEnabled val="1"/>
        </dgm:presLayoutVars>
      </dgm:prSet>
      <dgm:spPr/>
    </dgm:pt>
    <dgm:pt modelId="{A60C749E-B9F6-40FC-AAE2-4100430BB1CD}" type="pres">
      <dgm:prSet presAssocID="{5C5E900F-9FF9-4EF1-87B9-02EB551D5917}" presName="sibTrans" presStyleCnt="0"/>
      <dgm:spPr/>
    </dgm:pt>
    <dgm:pt modelId="{264C82ED-8BFA-4EA3-AE41-B5EDC3751745}" type="pres">
      <dgm:prSet presAssocID="{9482B0AC-EEF1-4331-97B3-5B1136EB5825}" presName="node" presStyleLbl="node1" presStyleIdx="2" presStyleCnt="8" custScaleX="206650" custScaleY="74190">
        <dgm:presLayoutVars>
          <dgm:bulletEnabled val="1"/>
        </dgm:presLayoutVars>
      </dgm:prSet>
      <dgm:spPr/>
    </dgm:pt>
    <dgm:pt modelId="{8708CC50-C59D-4E44-B9A4-D92328BBE59D}" type="pres">
      <dgm:prSet presAssocID="{62ED0F65-A652-436A-ADE7-74B88003E15A}" presName="sibTrans" presStyleCnt="0"/>
      <dgm:spPr/>
    </dgm:pt>
    <dgm:pt modelId="{02FA5EE6-0E46-435F-B76F-FBA9DA192A67}" type="pres">
      <dgm:prSet presAssocID="{1A516967-E1CF-4336-8CFF-3CC3344CE8CB}" presName="node" presStyleLbl="node1" presStyleIdx="3" presStyleCnt="8" custScaleX="327875" custScaleY="80044">
        <dgm:presLayoutVars>
          <dgm:bulletEnabled val="1"/>
        </dgm:presLayoutVars>
      </dgm:prSet>
      <dgm:spPr/>
    </dgm:pt>
    <dgm:pt modelId="{EACF92E4-8260-4E5A-835C-0F81402C59B8}" type="pres">
      <dgm:prSet presAssocID="{5AE0C699-3FF8-4471-A20D-465CA8445EA0}" presName="sibTrans" presStyleCnt="0"/>
      <dgm:spPr/>
    </dgm:pt>
    <dgm:pt modelId="{7767FD84-C69E-4285-A7F9-E8FED73B34F1}" type="pres">
      <dgm:prSet presAssocID="{021CD370-BA31-4938-AD8B-A0FA1D10DB0A}" presName="node" presStyleLbl="node1" presStyleIdx="4" presStyleCnt="8" custScaleX="206650" custScaleY="74190">
        <dgm:presLayoutVars>
          <dgm:bulletEnabled val="1"/>
        </dgm:presLayoutVars>
      </dgm:prSet>
      <dgm:spPr/>
    </dgm:pt>
    <dgm:pt modelId="{B86EA7DC-7089-4764-BA3D-E56E730D4600}" type="pres">
      <dgm:prSet presAssocID="{20230CC3-3FF2-4E57-82DD-194B4E3D30D8}" presName="sibTrans" presStyleCnt="0"/>
      <dgm:spPr/>
    </dgm:pt>
    <dgm:pt modelId="{320B5174-829A-41FE-ACBC-08C25185A8FE}" type="pres">
      <dgm:prSet presAssocID="{8465E2D7-51E3-44E0-A37C-EF028F88D92B}" presName="node" presStyleLbl="node1" presStyleIdx="5" presStyleCnt="8" custScaleX="327875" custScaleY="80044">
        <dgm:presLayoutVars>
          <dgm:bulletEnabled val="1"/>
        </dgm:presLayoutVars>
      </dgm:prSet>
      <dgm:spPr/>
    </dgm:pt>
    <dgm:pt modelId="{FE722BE5-32A9-4DFE-A1FB-EEDA1C39D309}" type="pres">
      <dgm:prSet presAssocID="{3B846612-223F-4969-AA25-41CA9B01F353}" presName="sibTrans" presStyleCnt="0"/>
      <dgm:spPr/>
    </dgm:pt>
    <dgm:pt modelId="{6F4A1BDC-EDFE-4053-88A4-2C8FF72747D3}" type="pres">
      <dgm:prSet presAssocID="{156EA828-68F6-4D68-BE8E-973BA947755F}" presName="node" presStyleLbl="node1" presStyleIdx="6" presStyleCnt="8" custScaleX="206650" custScaleY="74190">
        <dgm:presLayoutVars>
          <dgm:bulletEnabled val="1"/>
        </dgm:presLayoutVars>
      </dgm:prSet>
      <dgm:spPr/>
    </dgm:pt>
    <dgm:pt modelId="{36C92F9C-2559-47EC-9F24-01E43F0993D8}" type="pres">
      <dgm:prSet presAssocID="{F5D8791A-3E5E-40FB-91A2-849EBFE6D202}" presName="sibTrans" presStyleCnt="0"/>
      <dgm:spPr/>
    </dgm:pt>
    <dgm:pt modelId="{720DEFE3-40C7-4D5E-8402-F9F3114CF311}" type="pres">
      <dgm:prSet presAssocID="{71657EB4-B579-481B-A294-20020412E4DC}" presName="node" presStyleLbl="node1" presStyleIdx="7" presStyleCnt="8" custScaleX="327875" custScaleY="80044">
        <dgm:presLayoutVars>
          <dgm:bulletEnabled val="1"/>
        </dgm:presLayoutVars>
      </dgm:prSet>
      <dgm:spPr/>
    </dgm:pt>
  </dgm:ptLst>
  <dgm:cxnLst>
    <dgm:cxn modelId="{F0EBA233-38DC-4D43-8498-840FBD421DDC}" srcId="{B92EB1BF-35D0-4B65-A4FF-EC282521CFF8}" destId="{8465E2D7-51E3-44E0-A37C-EF028F88D92B}" srcOrd="5" destOrd="0" parTransId="{8F13A3D9-B9A5-49D7-BB53-774793B35123}" sibTransId="{3B846612-223F-4969-AA25-41CA9B01F353}"/>
    <dgm:cxn modelId="{2D42F741-1B63-488C-8C33-BD0EB834F4FD}" type="presOf" srcId="{8465E2D7-51E3-44E0-A37C-EF028F88D92B}" destId="{320B5174-829A-41FE-ACBC-08C25185A8FE}" srcOrd="0" destOrd="0" presId="urn:microsoft.com/office/officeart/2005/8/layout/default"/>
    <dgm:cxn modelId="{50745149-A2A2-4556-B77C-E1423432758E}" srcId="{B92EB1BF-35D0-4B65-A4FF-EC282521CFF8}" destId="{9482B0AC-EEF1-4331-97B3-5B1136EB5825}" srcOrd="2" destOrd="0" parTransId="{E817D67B-8BE0-4A5E-8330-331032AE678B}" sibTransId="{62ED0F65-A652-436A-ADE7-74B88003E15A}"/>
    <dgm:cxn modelId="{ADBD5D51-B2F0-4563-9AB3-64F3D7B219E3}" type="presOf" srcId="{B92EB1BF-35D0-4B65-A4FF-EC282521CFF8}" destId="{020A695A-213F-4480-B766-2C8A1B1443C0}" srcOrd="0" destOrd="0" presId="urn:microsoft.com/office/officeart/2005/8/layout/default"/>
    <dgm:cxn modelId="{F1D8C473-AF8D-4941-8E1B-3AA81BE7FF59}" type="presOf" srcId="{71657EB4-B579-481B-A294-20020412E4DC}" destId="{720DEFE3-40C7-4D5E-8402-F9F3114CF311}" srcOrd="0" destOrd="0" presId="urn:microsoft.com/office/officeart/2005/8/layout/default"/>
    <dgm:cxn modelId="{D7472274-40AE-4080-93CF-FDE12B6685B6}" type="presOf" srcId="{1A516967-E1CF-4336-8CFF-3CC3344CE8CB}" destId="{02FA5EE6-0E46-435F-B76F-FBA9DA192A67}" srcOrd="0" destOrd="0" presId="urn:microsoft.com/office/officeart/2005/8/layout/default"/>
    <dgm:cxn modelId="{311BA477-8B73-47D1-8129-B0F64ED217DD}" srcId="{B92EB1BF-35D0-4B65-A4FF-EC282521CFF8}" destId="{71657EB4-B579-481B-A294-20020412E4DC}" srcOrd="7" destOrd="0" parTransId="{333ADFA7-CDA5-4120-9FB1-71ABD488F74C}" sibTransId="{23DA0AA4-840E-493C-A8FA-1CC6935C354B}"/>
    <dgm:cxn modelId="{E0508281-6E89-4B87-91E7-8644B7CB1CEC}" srcId="{B92EB1BF-35D0-4B65-A4FF-EC282521CFF8}" destId="{103B7D9E-B714-40AC-B3AA-DF4EA4074DC2}" srcOrd="1" destOrd="0" parTransId="{979302D0-E312-47F9-9BB5-41E034909F76}" sibTransId="{5C5E900F-9FF9-4EF1-87B9-02EB551D5917}"/>
    <dgm:cxn modelId="{A266A49A-3FB6-44B4-B4F2-2B057605AF1F}" srcId="{B92EB1BF-35D0-4B65-A4FF-EC282521CFF8}" destId="{AD8E0A96-B3CA-41F3-9D6C-D56F995FFD31}" srcOrd="0" destOrd="0" parTransId="{A201463B-055A-4E65-8077-574CC60C02B3}" sibTransId="{A4817F00-1C4C-4A4F-A8CD-488740066EB2}"/>
    <dgm:cxn modelId="{60CEA6A2-55F3-4FDF-9368-9232CE3C038B}" type="presOf" srcId="{156EA828-68F6-4D68-BE8E-973BA947755F}" destId="{6F4A1BDC-EDFE-4053-88A4-2C8FF72747D3}" srcOrd="0" destOrd="0" presId="urn:microsoft.com/office/officeart/2005/8/layout/default"/>
    <dgm:cxn modelId="{922A9DA4-FF06-4C7E-8DEE-BF01EE2539DA}" type="presOf" srcId="{021CD370-BA31-4938-AD8B-A0FA1D10DB0A}" destId="{7767FD84-C69E-4285-A7F9-E8FED73B34F1}" srcOrd="0" destOrd="0" presId="urn:microsoft.com/office/officeart/2005/8/layout/default"/>
    <dgm:cxn modelId="{075EFCAD-E697-4D80-AD60-98D05F6362A2}" srcId="{B92EB1BF-35D0-4B65-A4FF-EC282521CFF8}" destId="{156EA828-68F6-4D68-BE8E-973BA947755F}" srcOrd="6" destOrd="0" parTransId="{50663697-D183-41FC-9A1A-CCE86EE46ADD}" sibTransId="{F5D8791A-3E5E-40FB-91A2-849EBFE6D202}"/>
    <dgm:cxn modelId="{BB337FC8-122F-4565-8606-FC8AF4FA0467}" srcId="{B92EB1BF-35D0-4B65-A4FF-EC282521CFF8}" destId="{1A516967-E1CF-4336-8CFF-3CC3344CE8CB}" srcOrd="3" destOrd="0" parTransId="{9662D0EE-DEC3-4F53-A334-F1C4D9C68128}" sibTransId="{5AE0C699-3FF8-4471-A20D-465CA8445EA0}"/>
    <dgm:cxn modelId="{979D15E6-263D-47A2-817C-E5BD91F713A2}" type="presOf" srcId="{103B7D9E-B714-40AC-B3AA-DF4EA4074DC2}" destId="{9939A6F8-DA64-4DCA-9659-D9F024ADDD26}" srcOrd="0" destOrd="0" presId="urn:microsoft.com/office/officeart/2005/8/layout/default"/>
    <dgm:cxn modelId="{1719AFEC-78E2-4E6C-8406-B85D05555020}" type="presOf" srcId="{AD8E0A96-B3CA-41F3-9D6C-D56F995FFD31}" destId="{115D48EF-B98A-46AB-8A43-1A044A6D501A}" srcOrd="0" destOrd="0" presId="urn:microsoft.com/office/officeart/2005/8/layout/default"/>
    <dgm:cxn modelId="{5F9110F3-2B2D-446C-94A9-B773F09B6881}" type="presOf" srcId="{9482B0AC-EEF1-4331-97B3-5B1136EB5825}" destId="{264C82ED-8BFA-4EA3-AE41-B5EDC3751745}" srcOrd="0" destOrd="0" presId="urn:microsoft.com/office/officeart/2005/8/layout/default"/>
    <dgm:cxn modelId="{F00FE4FA-4C08-4123-AF7E-AB44EF77C540}" srcId="{B92EB1BF-35D0-4B65-A4FF-EC282521CFF8}" destId="{021CD370-BA31-4938-AD8B-A0FA1D10DB0A}" srcOrd="4" destOrd="0" parTransId="{2C2AE1A1-7F66-4D43-95F4-043942642EAD}" sibTransId="{20230CC3-3FF2-4E57-82DD-194B4E3D30D8}"/>
    <dgm:cxn modelId="{8F95A8CF-569C-4A7F-9C0D-0C704E542648}" type="presParOf" srcId="{020A695A-213F-4480-B766-2C8A1B1443C0}" destId="{115D48EF-B98A-46AB-8A43-1A044A6D501A}" srcOrd="0" destOrd="0" presId="urn:microsoft.com/office/officeart/2005/8/layout/default"/>
    <dgm:cxn modelId="{A0CFA319-B3AF-465A-A54D-92011B510294}" type="presParOf" srcId="{020A695A-213F-4480-B766-2C8A1B1443C0}" destId="{2E2AA84B-6721-48AB-8D56-19A2D5C7F0DF}" srcOrd="1" destOrd="0" presId="urn:microsoft.com/office/officeart/2005/8/layout/default"/>
    <dgm:cxn modelId="{1E81FA5E-F3CD-4037-AAD7-3F0DD2EEE601}" type="presParOf" srcId="{020A695A-213F-4480-B766-2C8A1B1443C0}" destId="{9939A6F8-DA64-4DCA-9659-D9F024ADDD26}" srcOrd="2" destOrd="0" presId="urn:microsoft.com/office/officeart/2005/8/layout/default"/>
    <dgm:cxn modelId="{E4F470CB-A610-4E43-A4D2-5848822FF00E}" type="presParOf" srcId="{020A695A-213F-4480-B766-2C8A1B1443C0}" destId="{A60C749E-B9F6-40FC-AAE2-4100430BB1CD}" srcOrd="3" destOrd="0" presId="urn:microsoft.com/office/officeart/2005/8/layout/default"/>
    <dgm:cxn modelId="{0A18D5FB-F2EC-42E9-8363-8F9EDF88A46D}" type="presParOf" srcId="{020A695A-213F-4480-B766-2C8A1B1443C0}" destId="{264C82ED-8BFA-4EA3-AE41-B5EDC3751745}" srcOrd="4" destOrd="0" presId="urn:microsoft.com/office/officeart/2005/8/layout/default"/>
    <dgm:cxn modelId="{2831D093-9B6C-4881-B9FA-34E1AC4E3C45}" type="presParOf" srcId="{020A695A-213F-4480-B766-2C8A1B1443C0}" destId="{8708CC50-C59D-4E44-B9A4-D92328BBE59D}" srcOrd="5" destOrd="0" presId="urn:microsoft.com/office/officeart/2005/8/layout/default"/>
    <dgm:cxn modelId="{73775BDF-0189-42B7-8813-6B3834DD6604}" type="presParOf" srcId="{020A695A-213F-4480-B766-2C8A1B1443C0}" destId="{02FA5EE6-0E46-435F-B76F-FBA9DA192A67}" srcOrd="6" destOrd="0" presId="urn:microsoft.com/office/officeart/2005/8/layout/default"/>
    <dgm:cxn modelId="{B55FA968-62D0-4634-A2D9-F17C3805E8F7}" type="presParOf" srcId="{020A695A-213F-4480-B766-2C8A1B1443C0}" destId="{EACF92E4-8260-4E5A-835C-0F81402C59B8}" srcOrd="7" destOrd="0" presId="urn:microsoft.com/office/officeart/2005/8/layout/default"/>
    <dgm:cxn modelId="{80A1CDEE-F31E-4D01-AF9F-0DBBB1D4E64F}" type="presParOf" srcId="{020A695A-213F-4480-B766-2C8A1B1443C0}" destId="{7767FD84-C69E-4285-A7F9-E8FED73B34F1}" srcOrd="8" destOrd="0" presId="urn:microsoft.com/office/officeart/2005/8/layout/default"/>
    <dgm:cxn modelId="{A41FD0B5-4247-44C4-A08C-83166CFE2679}" type="presParOf" srcId="{020A695A-213F-4480-B766-2C8A1B1443C0}" destId="{B86EA7DC-7089-4764-BA3D-E56E730D4600}" srcOrd="9" destOrd="0" presId="urn:microsoft.com/office/officeart/2005/8/layout/default"/>
    <dgm:cxn modelId="{775863CC-05A7-4C23-81C4-6004F32AE035}" type="presParOf" srcId="{020A695A-213F-4480-B766-2C8A1B1443C0}" destId="{320B5174-829A-41FE-ACBC-08C25185A8FE}" srcOrd="10" destOrd="0" presId="urn:microsoft.com/office/officeart/2005/8/layout/default"/>
    <dgm:cxn modelId="{2140277E-7DE0-4273-96B8-F73A22BB9A33}" type="presParOf" srcId="{020A695A-213F-4480-B766-2C8A1B1443C0}" destId="{FE722BE5-32A9-4DFE-A1FB-EEDA1C39D309}" srcOrd="11" destOrd="0" presId="urn:microsoft.com/office/officeart/2005/8/layout/default"/>
    <dgm:cxn modelId="{5094F6E8-D80F-4F58-B7E0-0895E2A6D409}" type="presParOf" srcId="{020A695A-213F-4480-B766-2C8A1B1443C0}" destId="{6F4A1BDC-EDFE-4053-88A4-2C8FF72747D3}" srcOrd="12" destOrd="0" presId="urn:microsoft.com/office/officeart/2005/8/layout/default"/>
    <dgm:cxn modelId="{10F40341-D4F5-4C4C-8128-38E874BF6BB8}" type="presParOf" srcId="{020A695A-213F-4480-B766-2C8A1B1443C0}" destId="{36C92F9C-2559-47EC-9F24-01E43F0993D8}" srcOrd="13" destOrd="0" presId="urn:microsoft.com/office/officeart/2005/8/layout/default"/>
    <dgm:cxn modelId="{8BCF6C6D-43CF-4E78-8D1D-64E5826F2EE7}" type="presParOf" srcId="{020A695A-213F-4480-B766-2C8A1B1443C0}" destId="{720DEFE3-40C7-4D5E-8402-F9F3114CF311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2EB1BF-35D0-4B65-A4FF-EC282521CFF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D8E0A96-B3CA-41F3-9D6C-D56F995FFD31}">
      <dgm:prSet phldrT="[Text]" custT="1"/>
      <dgm:spPr>
        <a:solidFill>
          <a:srgbClr val="FFC000">
            <a:alpha val="50196"/>
          </a:srgbClr>
        </a:solidFill>
      </dgm:spPr>
      <dgm:t>
        <a:bodyPr/>
        <a:lstStyle/>
        <a:p>
          <a:r>
            <a:rPr lang="en-US" sz="1600" b="0" dirty="0">
              <a:solidFill>
                <a:schemeClr val="tx1"/>
              </a:solidFill>
            </a:rPr>
            <a:t>Industry &amp; household surveys</a:t>
          </a:r>
          <a:endParaRPr lang="en-GB" sz="1600" b="0" dirty="0">
            <a:solidFill>
              <a:schemeClr val="tx1"/>
            </a:solidFill>
          </a:endParaRPr>
        </a:p>
      </dgm:t>
    </dgm:pt>
    <dgm:pt modelId="{A201463B-055A-4E65-8077-574CC60C02B3}" type="parTrans" cxnId="{A266A49A-3FB6-44B4-B4F2-2B057605AF1F}">
      <dgm:prSet/>
      <dgm:spPr/>
      <dgm:t>
        <a:bodyPr/>
        <a:lstStyle/>
        <a:p>
          <a:endParaRPr lang="en-GB"/>
        </a:p>
      </dgm:t>
    </dgm:pt>
    <dgm:pt modelId="{A4817F00-1C4C-4A4F-A8CD-488740066EB2}" type="sibTrans" cxnId="{A266A49A-3FB6-44B4-B4F2-2B057605AF1F}">
      <dgm:prSet/>
      <dgm:spPr/>
      <dgm:t>
        <a:bodyPr/>
        <a:lstStyle/>
        <a:p>
          <a:endParaRPr lang="en-GB"/>
        </a:p>
      </dgm:t>
    </dgm:pt>
    <dgm:pt modelId="{103B7D9E-B714-40AC-B3AA-DF4EA4074DC2}">
      <dgm:prSet phldrT="[Text]" custT="1"/>
      <dgm:spPr>
        <a:solidFill>
          <a:srgbClr val="FFC000">
            <a:alpha val="30196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</a:rPr>
            <a:t>- inputs/outputs of materials, energy, water, residuals</a:t>
          </a:r>
        </a:p>
        <a:p>
          <a:pPr algn="l"/>
          <a:r>
            <a:rPr lang="en-GB" sz="1400" dirty="0">
              <a:solidFill>
                <a:schemeClr val="tx1"/>
              </a:solidFill>
            </a:rPr>
            <a:t>- Government/private waste management</a:t>
          </a:r>
        </a:p>
      </dgm:t>
    </dgm:pt>
    <dgm:pt modelId="{979302D0-E312-47F9-9BB5-41E034909F76}" type="parTrans" cxnId="{E0508281-6E89-4B87-91E7-8644B7CB1CEC}">
      <dgm:prSet/>
      <dgm:spPr/>
      <dgm:t>
        <a:bodyPr/>
        <a:lstStyle/>
        <a:p>
          <a:endParaRPr lang="en-GB"/>
        </a:p>
      </dgm:t>
    </dgm:pt>
    <dgm:pt modelId="{5C5E900F-9FF9-4EF1-87B9-02EB551D5917}" type="sibTrans" cxnId="{E0508281-6E89-4B87-91E7-8644B7CB1CEC}">
      <dgm:prSet/>
      <dgm:spPr/>
      <dgm:t>
        <a:bodyPr/>
        <a:lstStyle/>
        <a:p>
          <a:endParaRPr lang="en-GB"/>
        </a:p>
      </dgm:t>
    </dgm:pt>
    <dgm:pt modelId="{1A516967-E1CF-4336-8CFF-3CC3344CE8CB}">
      <dgm:prSet phldrT="[Text]" custT="1"/>
      <dgm:spPr>
        <a:solidFill>
          <a:srgbClr val="3477B2">
            <a:alpha val="30196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</a:rPr>
            <a:t>-</a:t>
          </a:r>
          <a:r>
            <a:rPr lang="en-GB" sz="1400" baseline="0" dirty="0">
              <a:solidFill>
                <a:schemeClr val="tx1"/>
              </a:solidFill>
            </a:rPr>
            <a:t> imports, exports, consumption</a:t>
          </a:r>
        </a:p>
        <a:p>
          <a:pPr algn="l"/>
          <a:r>
            <a:rPr lang="en-GB" sz="1400" baseline="0" dirty="0">
              <a:solidFill>
                <a:schemeClr val="tx1"/>
              </a:solidFill>
            </a:rPr>
            <a:t>- Pollutant release and transfer register</a:t>
          </a:r>
          <a:endParaRPr lang="en-GB" sz="1400" dirty="0">
            <a:solidFill>
              <a:schemeClr val="tx1"/>
            </a:solidFill>
          </a:endParaRPr>
        </a:p>
      </dgm:t>
    </dgm:pt>
    <dgm:pt modelId="{9662D0EE-DEC3-4F53-A334-F1C4D9C68128}" type="parTrans" cxnId="{BB337FC8-122F-4565-8606-FC8AF4FA0467}">
      <dgm:prSet/>
      <dgm:spPr/>
      <dgm:t>
        <a:bodyPr/>
        <a:lstStyle/>
        <a:p>
          <a:endParaRPr lang="en-GB"/>
        </a:p>
      </dgm:t>
    </dgm:pt>
    <dgm:pt modelId="{5AE0C699-3FF8-4471-A20D-465CA8445EA0}" type="sibTrans" cxnId="{BB337FC8-122F-4565-8606-FC8AF4FA0467}">
      <dgm:prSet/>
      <dgm:spPr/>
      <dgm:t>
        <a:bodyPr/>
        <a:lstStyle/>
        <a:p>
          <a:endParaRPr lang="en-GB"/>
        </a:p>
      </dgm:t>
    </dgm:pt>
    <dgm:pt modelId="{021CD370-BA31-4938-AD8B-A0FA1D10DB0A}">
      <dgm:prSet phldrT="[Text]" custT="1"/>
      <dgm:spPr>
        <a:solidFill>
          <a:srgbClr val="669900">
            <a:alpha val="50196"/>
          </a:srgbClr>
        </a:solidFill>
      </dgm:spPr>
      <dgm:t>
        <a:bodyPr/>
        <a:lstStyle/>
        <a:p>
          <a:r>
            <a:rPr lang="en-US" sz="1600" b="0" dirty="0">
              <a:solidFill>
                <a:schemeClr val="tx1"/>
              </a:solidFill>
            </a:rPr>
            <a:t>Field measurement</a:t>
          </a:r>
          <a:endParaRPr lang="en-GB" sz="1600" b="0" dirty="0">
            <a:solidFill>
              <a:schemeClr val="tx1"/>
            </a:solidFill>
          </a:endParaRPr>
        </a:p>
      </dgm:t>
    </dgm:pt>
    <dgm:pt modelId="{2C2AE1A1-7F66-4D43-95F4-043942642EAD}" type="parTrans" cxnId="{F00FE4FA-4C08-4123-AF7E-AB44EF77C540}">
      <dgm:prSet/>
      <dgm:spPr/>
      <dgm:t>
        <a:bodyPr/>
        <a:lstStyle/>
        <a:p>
          <a:endParaRPr lang="en-GB"/>
        </a:p>
      </dgm:t>
    </dgm:pt>
    <dgm:pt modelId="{20230CC3-3FF2-4E57-82DD-194B4E3D30D8}" type="sibTrans" cxnId="{F00FE4FA-4C08-4123-AF7E-AB44EF77C540}">
      <dgm:prSet/>
      <dgm:spPr/>
      <dgm:t>
        <a:bodyPr/>
        <a:lstStyle/>
        <a:p>
          <a:endParaRPr lang="en-GB"/>
        </a:p>
      </dgm:t>
    </dgm:pt>
    <dgm:pt modelId="{9482B0AC-EEF1-4331-97B3-5B1136EB5825}">
      <dgm:prSet custT="1"/>
      <dgm:spPr>
        <a:solidFill>
          <a:srgbClr val="3477B2">
            <a:alpha val="50196"/>
          </a:srgbClr>
        </a:solidFill>
      </dgm:spPr>
      <dgm:t>
        <a:bodyPr/>
        <a:lstStyle/>
        <a:p>
          <a:r>
            <a:rPr lang="en-US" sz="1600" b="0" dirty="0">
              <a:solidFill>
                <a:schemeClr val="tx1"/>
              </a:solidFill>
            </a:rPr>
            <a:t>Administrative &amp; regulatory data</a:t>
          </a:r>
        </a:p>
      </dgm:t>
    </dgm:pt>
    <dgm:pt modelId="{E817D67B-8BE0-4A5E-8330-331032AE678B}" type="parTrans" cxnId="{50745149-A2A2-4556-B77C-E1423432758E}">
      <dgm:prSet/>
      <dgm:spPr/>
      <dgm:t>
        <a:bodyPr/>
        <a:lstStyle/>
        <a:p>
          <a:endParaRPr lang="en-GB"/>
        </a:p>
      </dgm:t>
    </dgm:pt>
    <dgm:pt modelId="{62ED0F65-A652-436A-ADE7-74B88003E15A}" type="sibTrans" cxnId="{50745149-A2A2-4556-B77C-E1423432758E}">
      <dgm:prSet/>
      <dgm:spPr/>
      <dgm:t>
        <a:bodyPr/>
        <a:lstStyle/>
        <a:p>
          <a:endParaRPr lang="en-GB"/>
        </a:p>
      </dgm:t>
    </dgm:pt>
    <dgm:pt modelId="{8465E2D7-51E3-44E0-A37C-EF028F88D92B}">
      <dgm:prSet phldrT="[Text]" custT="1"/>
      <dgm:spPr>
        <a:solidFill>
          <a:srgbClr val="669900">
            <a:alpha val="30196"/>
          </a:srgbClr>
        </a:solidFill>
      </dgm:spPr>
      <dgm:t>
        <a:bodyPr/>
        <a:lstStyle/>
        <a:p>
          <a:pPr algn="l"/>
          <a:r>
            <a:rPr lang="en-US" sz="1400" dirty="0">
              <a:solidFill>
                <a:schemeClr val="tx1"/>
              </a:solidFill>
            </a:rPr>
            <a:t>- waste, water, energy, material audits</a:t>
          </a:r>
        </a:p>
        <a:p>
          <a:pPr algn="l"/>
          <a:r>
            <a:rPr lang="en-US" sz="1400" dirty="0">
              <a:solidFill>
                <a:schemeClr val="tx1"/>
              </a:solidFill>
            </a:rPr>
            <a:t>- Engineering design factors (estimate losses)</a:t>
          </a:r>
          <a:endParaRPr lang="en-GB" sz="1400" dirty="0">
            <a:solidFill>
              <a:schemeClr val="tx1"/>
            </a:solidFill>
          </a:endParaRPr>
        </a:p>
      </dgm:t>
    </dgm:pt>
    <dgm:pt modelId="{8F13A3D9-B9A5-49D7-BB53-774793B35123}" type="parTrans" cxnId="{F0EBA233-38DC-4D43-8498-840FBD421DDC}">
      <dgm:prSet/>
      <dgm:spPr/>
      <dgm:t>
        <a:bodyPr/>
        <a:lstStyle/>
        <a:p>
          <a:endParaRPr lang="en-GB"/>
        </a:p>
      </dgm:t>
    </dgm:pt>
    <dgm:pt modelId="{3B846612-223F-4969-AA25-41CA9B01F353}" type="sibTrans" cxnId="{F0EBA233-38DC-4D43-8498-840FBD421DDC}">
      <dgm:prSet/>
      <dgm:spPr/>
      <dgm:t>
        <a:bodyPr/>
        <a:lstStyle/>
        <a:p>
          <a:endParaRPr lang="en-GB"/>
        </a:p>
      </dgm:t>
    </dgm:pt>
    <dgm:pt modelId="{156EA828-68F6-4D68-BE8E-973BA947755F}">
      <dgm:prSet phldrT="[Text]" custT="1"/>
      <dgm:spPr>
        <a:solidFill>
          <a:srgbClr val="CC99FF">
            <a:alpha val="49804"/>
          </a:srgbClr>
        </a:solidFill>
      </dgm:spPr>
      <dgm:t>
        <a:bodyPr/>
        <a:lstStyle/>
        <a:p>
          <a:pPr algn="ctr"/>
          <a:r>
            <a:rPr lang="en-GB" sz="1600" b="0" dirty="0">
              <a:solidFill>
                <a:schemeClr val="tx1"/>
              </a:solidFill>
            </a:rPr>
            <a:t>Existing statistics</a:t>
          </a:r>
        </a:p>
      </dgm:t>
    </dgm:pt>
    <dgm:pt modelId="{50663697-D183-41FC-9A1A-CCE86EE46ADD}" type="parTrans" cxnId="{075EFCAD-E697-4D80-AD60-98D05F6362A2}">
      <dgm:prSet/>
      <dgm:spPr/>
      <dgm:t>
        <a:bodyPr/>
        <a:lstStyle/>
        <a:p>
          <a:endParaRPr lang="en-GB"/>
        </a:p>
      </dgm:t>
    </dgm:pt>
    <dgm:pt modelId="{F5D8791A-3E5E-40FB-91A2-849EBFE6D202}" type="sibTrans" cxnId="{075EFCAD-E697-4D80-AD60-98D05F6362A2}">
      <dgm:prSet/>
      <dgm:spPr/>
      <dgm:t>
        <a:bodyPr/>
        <a:lstStyle/>
        <a:p>
          <a:endParaRPr lang="en-GB"/>
        </a:p>
      </dgm:t>
    </dgm:pt>
    <dgm:pt modelId="{71657EB4-B579-481B-A294-20020412E4DC}">
      <dgm:prSet phldrT="[Text]" custT="1"/>
      <dgm:spPr>
        <a:solidFill>
          <a:srgbClr val="CC99FF">
            <a:alpha val="30196"/>
          </a:srgbClr>
        </a:solidFill>
      </dgm:spPr>
      <dgm:t>
        <a:bodyPr/>
        <a:lstStyle/>
        <a:p>
          <a:pPr algn="l"/>
          <a:r>
            <a:rPr lang="en-GB" sz="1400" dirty="0">
              <a:solidFill>
                <a:schemeClr val="tx1"/>
              </a:solidFill>
            </a:rPr>
            <a:t>- National accounts ($supply/use to estimate physical)</a:t>
          </a:r>
        </a:p>
        <a:p>
          <a:pPr algn="l"/>
          <a:r>
            <a:rPr lang="en-GB" sz="1400" dirty="0">
              <a:solidFill>
                <a:schemeClr val="tx1"/>
              </a:solidFill>
            </a:rPr>
            <a:t>- Energy balances</a:t>
          </a:r>
        </a:p>
        <a:p>
          <a:pPr algn="l"/>
          <a:r>
            <a:rPr lang="en-GB" sz="1400" dirty="0">
              <a:solidFill>
                <a:schemeClr val="tx1"/>
              </a:solidFill>
            </a:rPr>
            <a:t>- Company reports</a:t>
          </a:r>
        </a:p>
      </dgm:t>
    </dgm:pt>
    <dgm:pt modelId="{333ADFA7-CDA5-4120-9FB1-71ABD488F74C}" type="parTrans" cxnId="{311BA477-8B73-47D1-8129-B0F64ED217DD}">
      <dgm:prSet/>
      <dgm:spPr/>
      <dgm:t>
        <a:bodyPr/>
        <a:lstStyle/>
        <a:p>
          <a:endParaRPr lang="en-GB"/>
        </a:p>
      </dgm:t>
    </dgm:pt>
    <dgm:pt modelId="{23DA0AA4-840E-493C-A8FA-1CC6935C354B}" type="sibTrans" cxnId="{311BA477-8B73-47D1-8129-B0F64ED217DD}">
      <dgm:prSet/>
      <dgm:spPr/>
      <dgm:t>
        <a:bodyPr/>
        <a:lstStyle/>
        <a:p>
          <a:endParaRPr lang="en-GB"/>
        </a:p>
      </dgm:t>
    </dgm:pt>
    <dgm:pt modelId="{020A695A-213F-4480-B766-2C8A1B1443C0}" type="pres">
      <dgm:prSet presAssocID="{B92EB1BF-35D0-4B65-A4FF-EC282521CFF8}" presName="diagram" presStyleCnt="0">
        <dgm:presLayoutVars>
          <dgm:dir/>
          <dgm:resizeHandles val="exact"/>
        </dgm:presLayoutVars>
      </dgm:prSet>
      <dgm:spPr/>
    </dgm:pt>
    <dgm:pt modelId="{115D48EF-B98A-46AB-8A43-1A044A6D501A}" type="pres">
      <dgm:prSet presAssocID="{AD8E0A96-B3CA-41F3-9D6C-D56F995FFD31}" presName="node" presStyleLbl="node1" presStyleIdx="0" presStyleCnt="8" custScaleX="206650" custScaleY="100892">
        <dgm:presLayoutVars>
          <dgm:bulletEnabled val="1"/>
        </dgm:presLayoutVars>
      </dgm:prSet>
      <dgm:spPr/>
    </dgm:pt>
    <dgm:pt modelId="{2E2AA84B-6721-48AB-8D56-19A2D5C7F0DF}" type="pres">
      <dgm:prSet presAssocID="{A4817F00-1C4C-4A4F-A8CD-488740066EB2}" presName="sibTrans" presStyleCnt="0"/>
      <dgm:spPr/>
    </dgm:pt>
    <dgm:pt modelId="{9939A6F8-DA64-4DCA-9659-D9F024ADDD26}" type="pres">
      <dgm:prSet presAssocID="{103B7D9E-B714-40AC-B3AA-DF4EA4074DC2}" presName="node" presStyleLbl="node1" presStyleIdx="1" presStyleCnt="8" custScaleX="327875" custScaleY="102759">
        <dgm:presLayoutVars>
          <dgm:bulletEnabled val="1"/>
        </dgm:presLayoutVars>
      </dgm:prSet>
      <dgm:spPr/>
    </dgm:pt>
    <dgm:pt modelId="{A60C749E-B9F6-40FC-AAE2-4100430BB1CD}" type="pres">
      <dgm:prSet presAssocID="{5C5E900F-9FF9-4EF1-87B9-02EB551D5917}" presName="sibTrans" presStyleCnt="0"/>
      <dgm:spPr/>
    </dgm:pt>
    <dgm:pt modelId="{264C82ED-8BFA-4EA3-AE41-B5EDC3751745}" type="pres">
      <dgm:prSet presAssocID="{9482B0AC-EEF1-4331-97B3-5B1136EB5825}" presName="node" presStyleLbl="node1" presStyleIdx="2" presStyleCnt="8" custScaleX="206650" custScaleY="100892">
        <dgm:presLayoutVars>
          <dgm:bulletEnabled val="1"/>
        </dgm:presLayoutVars>
      </dgm:prSet>
      <dgm:spPr/>
    </dgm:pt>
    <dgm:pt modelId="{8708CC50-C59D-4E44-B9A4-D92328BBE59D}" type="pres">
      <dgm:prSet presAssocID="{62ED0F65-A652-436A-ADE7-74B88003E15A}" presName="sibTrans" presStyleCnt="0"/>
      <dgm:spPr/>
    </dgm:pt>
    <dgm:pt modelId="{02FA5EE6-0E46-435F-B76F-FBA9DA192A67}" type="pres">
      <dgm:prSet presAssocID="{1A516967-E1CF-4336-8CFF-3CC3344CE8CB}" presName="node" presStyleLbl="node1" presStyleIdx="3" presStyleCnt="8" custScaleX="327875" custScaleY="102759">
        <dgm:presLayoutVars>
          <dgm:bulletEnabled val="1"/>
        </dgm:presLayoutVars>
      </dgm:prSet>
      <dgm:spPr/>
    </dgm:pt>
    <dgm:pt modelId="{EACF92E4-8260-4E5A-835C-0F81402C59B8}" type="pres">
      <dgm:prSet presAssocID="{5AE0C699-3FF8-4471-A20D-465CA8445EA0}" presName="sibTrans" presStyleCnt="0"/>
      <dgm:spPr/>
    </dgm:pt>
    <dgm:pt modelId="{7767FD84-C69E-4285-A7F9-E8FED73B34F1}" type="pres">
      <dgm:prSet presAssocID="{021CD370-BA31-4938-AD8B-A0FA1D10DB0A}" presName="node" presStyleLbl="node1" presStyleIdx="4" presStyleCnt="8" custScaleX="206650" custScaleY="100892">
        <dgm:presLayoutVars>
          <dgm:bulletEnabled val="1"/>
        </dgm:presLayoutVars>
      </dgm:prSet>
      <dgm:spPr/>
    </dgm:pt>
    <dgm:pt modelId="{B86EA7DC-7089-4764-BA3D-E56E730D4600}" type="pres">
      <dgm:prSet presAssocID="{20230CC3-3FF2-4E57-82DD-194B4E3D30D8}" presName="sibTrans" presStyleCnt="0"/>
      <dgm:spPr/>
    </dgm:pt>
    <dgm:pt modelId="{320B5174-829A-41FE-ACBC-08C25185A8FE}" type="pres">
      <dgm:prSet presAssocID="{8465E2D7-51E3-44E0-A37C-EF028F88D92B}" presName="node" presStyleLbl="node1" presStyleIdx="5" presStyleCnt="8" custScaleX="327875" custScaleY="102759">
        <dgm:presLayoutVars>
          <dgm:bulletEnabled val="1"/>
        </dgm:presLayoutVars>
      </dgm:prSet>
      <dgm:spPr/>
    </dgm:pt>
    <dgm:pt modelId="{FE722BE5-32A9-4DFE-A1FB-EEDA1C39D309}" type="pres">
      <dgm:prSet presAssocID="{3B846612-223F-4969-AA25-41CA9B01F353}" presName="sibTrans" presStyleCnt="0"/>
      <dgm:spPr/>
    </dgm:pt>
    <dgm:pt modelId="{6F4A1BDC-EDFE-4053-88A4-2C8FF72747D3}" type="pres">
      <dgm:prSet presAssocID="{156EA828-68F6-4D68-BE8E-973BA947755F}" presName="node" presStyleLbl="node1" presStyleIdx="6" presStyleCnt="8" custScaleX="206650" custScaleY="100892">
        <dgm:presLayoutVars>
          <dgm:bulletEnabled val="1"/>
        </dgm:presLayoutVars>
      </dgm:prSet>
      <dgm:spPr/>
    </dgm:pt>
    <dgm:pt modelId="{36C92F9C-2559-47EC-9F24-01E43F0993D8}" type="pres">
      <dgm:prSet presAssocID="{F5D8791A-3E5E-40FB-91A2-849EBFE6D202}" presName="sibTrans" presStyleCnt="0"/>
      <dgm:spPr/>
    </dgm:pt>
    <dgm:pt modelId="{720DEFE3-40C7-4D5E-8402-F9F3114CF311}" type="pres">
      <dgm:prSet presAssocID="{71657EB4-B579-481B-A294-20020412E4DC}" presName="node" presStyleLbl="node1" presStyleIdx="7" presStyleCnt="8" custScaleX="327875" custScaleY="102759">
        <dgm:presLayoutVars>
          <dgm:bulletEnabled val="1"/>
        </dgm:presLayoutVars>
      </dgm:prSet>
      <dgm:spPr/>
    </dgm:pt>
  </dgm:ptLst>
  <dgm:cxnLst>
    <dgm:cxn modelId="{F0EBA233-38DC-4D43-8498-840FBD421DDC}" srcId="{B92EB1BF-35D0-4B65-A4FF-EC282521CFF8}" destId="{8465E2D7-51E3-44E0-A37C-EF028F88D92B}" srcOrd="5" destOrd="0" parTransId="{8F13A3D9-B9A5-49D7-BB53-774793B35123}" sibTransId="{3B846612-223F-4969-AA25-41CA9B01F353}"/>
    <dgm:cxn modelId="{2D42F741-1B63-488C-8C33-BD0EB834F4FD}" type="presOf" srcId="{8465E2D7-51E3-44E0-A37C-EF028F88D92B}" destId="{320B5174-829A-41FE-ACBC-08C25185A8FE}" srcOrd="0" destOrd="0" presId="urn:microsoft.com/office/officeart/2005/8/layout/default"/>
    <dgm:cxn modelId="{50745149-A2A2-4556-B77C-E1423432758E}" srcId="{B92EB1BF-35D0-4B65-A4FF-EC282521CFF8}" destId="{9482B0AC-EEF1-4331-97B3-5B1136EB5825}" srcOrd="2" destOrd="0" parTransId="{E817D67B-8BE0-4A5E-8330-331032AE678B}" sibTransId="{62ED0F65-A652-436A-ADE7-74B88003E15A}"/>
    <dgm:cxn modelId="{ADBD5D51-B2F0-4563-9AB3-64F3D7B219E3}" type="presOf" srcId="{B92EB1BF-35D0-4B65-A4FF-EC282521CFF8}" destId="{020A695A-213F-4480-B766-2C8A1B1443C0}" srcOrd="0" destOrd="0" presId="urn:microsoft.com/office/officeart/2005/8/layout/default"/>
    <dgm:cxn modelId="{F1D8C473-AF8D-4941-8E1B-3AA81BE7FF59}" type="presOf" srcId="{71657EB4-B579-481B-A294-20020412E4DC}" destId="{720DEFE3-40C7-4D5E-8402-F9F3114CF311}" srcOrd="0" destOrd="0" presId="urn:microsoft.com/office/officeart/2005/8/layout/default"/>
    <dgm:cxn modelId="{D7472274-40AE-4080-93CF-FDE12B6685B6}" type="presOf" srcId="{1A516967-E1CF-4336-8CFF-3CC3344CE8CB}" destId="{02FA5EE6-0E46-435F-B76F-FBA9DA192A67}" srcOrd="0" destOrd="0" presId="urn:microsoft.com/office/officeart/2005/8/layout/default"/>
    <dgm:cxn modelId="{311BA477-8B73-47D1-8129-B0F64ED217DD}" srcId="{B92EB1BF-35D0-4B65-A4FF-EC282521CFF8}" destId="{71657EB4-B579-481B-A294-20020412E4DC}" srcOrd="7" destOrd="0" parTransId="{333ADFA7-CDA5-4120-9FB1-71ABD488F74C}" sibTransId="{23DA0AA4-840E-493C-A8FA-1CC6935C354B}"/>
    <dgm:cxn modelId="{E0508281-6E89-4B87-91E7-8644B7CB1CEC}" srcId="{B92EB1BF-35D0-4B65-A4FF-EC282521CFF8}" destId="{103B7D9E-B714-40AC-B3AA-DF4EA4074DC2}" srcOrd="1" destOrd="0" parTransId="{979302D0-E312-47F9-9BB5-41E034909F76}" sibTransId="{5C5E900F-9FF9-4EF1-87B9-02EB551D5917}"/>
    <dgm:cxn modelId="{A266A49A-3FB6-44B4-B4F2-2B057605AF1F}" srcId="{B92EB1BF-35D0-4B65-A4FF-EC282521CFF8}" destId="{AD8E0A96-B3CA-41F3-9D6C-D56F995FFD31}" srcOrd="0" destOrd="0" parTransId="{A201463B-055A-4E65-8077-574CC60C02B3}" sibTransId="{A4817F00-1C4C-4A4F-A8CD-488740066EB2}"/>
    <dgm:cxn modelId="{60CEA6A2-55F3-4FDF-9368-9232CE3C038B}" type="presOf" srcId="{156EA828-68F6-4D68-BE8E-973BA947755F}" destId="{6F4A1BDC-EDFE-4053-88A4-2C8FF72747D3}" srcOrd="0" destOrd="0" presId="urn:microsoft.com/office/officeart/2005/8/layout/default"/>
    <dgm:cxn modelId="{922A9DA4-FF06-4C7E-8DEE-BF01EE2539DA}" type="presOf" srcId="{021CD370-BA31-4938-AD8B-A0FA1D10DB0A}" destId="{7767FD84-C69E-4285-A7F9-E8FED73B34F1}" srcOrd="0" destOrd="0" presId="urn:microsoft.com/office/officeart/2005/8/layout/default"/>
    <dgm:cxn modelId="{075EFCAD-E697-4D80-AD60-98D05F6362A2}" srcId="{B92EB1BF-35D0-4B65-A4FF-EC282521CFF8}" destId="{156EA828-68F6-4D68-BE8E-973BA947755F}" srcOrd="6" destOrd="0" parTransId="{50663697-D183-41FC-9A1A-CCE86EE46ADD}" sibTransId="{F5D8791A-3E5E-40FB-91A2-849EBFE6D202}"/>
    <dgm:cxn modelId="{BB337FC8-122F-4565-8606-FC8AF4FA0467}" srcId="{B92EB1BF-35D0-4B65-A4FF-EC282521CFF8}" destId="{1A516967-E1CF-4336-8CFF-3CC3344CE8CB}" srcOrd="3" destOrd="0" parTransId="{9662D0EE-DEC3-4F53-A334-F1C4D9C68128}" sibTransId="{5AE0C699-3FF8-4471-A20D-465CA8445EA0}"/>
    <dgm:cxn modelId="{979D15E6-263D-47A2-817C-E5BD91F713A2}" type="presOf" srcId="{103B7D9E-B714-40AC-B3AA-DF4EA4074DC2}" destId="{9939A6F8-DA64-4DCA-9659-D9F024ADDD26}" srcOrd="0" destOrd="0" presId="urn:microsoft.com/office/officeart/2005/8/layout/default"/>
    <dgm:cxn modelId="{1719AFEC-78E2-4E6C-8406-B85D05555020}" type="presOf" srcId="{AD8E0A96-B3CA-41F3-9D6C-D56F995FFD31}" destId="{115D48EF-B98A-46AB-8A43-1A044A6D501A}" srcOrd="0" destOrd="0" presId="urn:microsoft.com/office/officeart/2005/8/layout/default"/>
    <dgm:cxn modelId="{5F9110F3-2B2D-446C-94A9-B773F09B6881}" type="presOf" srcId="{9482B0AC-EEF1-4331-97B3-5B1136EB5825}" destId="{264C82ED-8BFA-4EA3-AE41-B5EDC3751745}" srcOrd="0" destOrd="0" presId="urn:microsoft.com/office/officeart/2005/8/layout/default"/>
    <dgm:cxn modelId="{F00FE4FA-4C08-4123-AF7E-AB44EF77C540}" srcId="{B92EB1BF-35D0-4B65-A4FF-EC282521CFF8}" destId="{021CD370-BA31-4938-AD8B-A0FA1D10DB0A}" srcOrd="4" destOrd="0" parTransId="{2C2AE1A1-7F66-4D43-95F4-043942642EAD}" sibTransId="{20230CC3-3FF2-4E57-82DD-194B4E3D30D8}"/>
    <dgm:cxn modelId="{8F95A8CF-569C-4A7F-9C0D-0C704E542648}" type="presParOf" srcId="{020A695A-213F-4480-B766-2C8A1B1443C0}" destId="{115D48EF-B98A-46AB-8A43-1A044A6D501A}" srcOrd="0" destOrd="0" presId="urn:microsoft.com/office/officeart/2005/8/layout/default"/>
    <dgm:cxn modelId="{A0CFA319-B3AF-465A-A54D-92011B510294}" type="presParOf" srcId="{020A695A-213F-4480-B766-2C8A1B1443C0}" destId="{2E2AA84B-6721-48AB-8D56-19A2D5C7F0DF}" srcOrd="1" destOrd="0" presId="urn:microsoft.com/office/officeart/2005/8/layout/default"/>
    <dgm:cxn modelId="{1E81FA5E-F3CD-4037-AAD7-3F0DD2EEE601}" type="presParOf" srcId="{020A695A-213F-4480-B766-2C8A1B1443C0}" destId="{9939A6F8-DA64-4DCA-9659-D9F024ADDD26}" srcOrd="2" destOrd="0" presId="urn:microsoft.com/office/officeart/2005/8/layout/default"/>
    <dgm:cxn modelId="{E4F470CB-A610-4E43-A4D2-5848822FF00E}" type="presParOf" srcId="{020A695A-213F-4480-B766-2C8A1B1443C0}" destId="{A60C749E-B9F6-40FC-AAE2-4100430BB1CD}" srcOrd="3" destOrd="0" presId="urn:microsoft.com/office/officeart/2005/8/layout/default"/>
    <dgm:cxn modelId="{0A18D5FB-F2EC-42E9-8363-8F9EDF88A46D}" type="presParOf" srcId="{020A695A-213F-4480-B766-2C8A1B1443C0}" destId="{264C82ED-8BFA-4EA3-AE41-B5EDC3751745}" srcOrd="4" destOrd="0" presId="urn:microsoft.com/office/officeart/2005/8/layout/default"/>
    <dgm:cxn modelId="{2831D093-9B6C-4881-B9FA-34E1AC4E3C45}" type="presParOf" srcId="{020A695A-213F-4480-B766-2C8A1B1443C0}" destId="{8708CC50-C59D-4E44-B9A4-D92328BBE59D}" srcOrd="5" destOrd="0" presId="urn:microsoft.com/office/officeart/2005/8/layout/default"/>
    <dgm:cxn modelId="{73775BDF-0189-42B7-8813-6B3834DD6604}" type="presParOf" srcId="{020A695A-213F-4480-B766-2C8A1B1443C0}" destId="{02FA5EE6-0E46-435F-B76F-FBA9DA192A67}" srcOrd="6" destOrd="0" presId="urn:microsoft.com/office/officeart/2005/8/layout/default"/>
    <dgm:cxn modelId="{B55FA968-62D0-4634-A2D9-F17C3805E8F7}" type="presParOf" srcId="{020A695A-213F-4480-B766-2C8A1B1443C0}" destId="{EACF92E4-8260-4E5A-835C-0F81402C59B8}" srcOrd="7" destOrd="0" presId="urn:microsoft.com/office/officeart/2005/8/layout/default"/>
    <dgm:cxn modelId="{80A1CDEE-F31E-4D01-AF9F-0DBBB1D4E64F}" type="presParOf" srcId="{020A695A-213F-4480-B766-2C8A1B1443C0}" destId="{7767FD84-C69E-4285-A7F9-E8FED73B34F1}" srcOrd="8" destOrd="0" presId="urn:microsoft.com/office/officeart/2005/8/layout/default"/>
    <dgm:cxn modelId="{A41FD0B5-4247-44C4-A08C-83166CFE2679}" type="presParOf" srcId="{020A695A-213F-4480-B766-2C8A1B1443C0}" destId="{B86EA7DC-7089-4764-BA3D-E56E730D4600}" srcOrd="9" destOrd="0" presId="urn:microsoft.com/office/officeart/2005/8/layout/default"/>
    <dgm:cxn modelId="{775863CC-05A7-4C23-81C4-6004F32AE035}" type="presParOf" srcId="{020A695A-213F-4480-B766-2C8A1B1443C0}" destId="{320B5174-829A-41FE-ACBC-08C25185A8FE}" srcOrd="10" destOrd="0" presId="urn:microsoft.com/office/officeart/2005/8/layout/default"/>
    <dgm:cxn modelId="{2140277E-7DE0-4273-96B8-F73A22BB9A33}" type="presParOf" srcId="{020A695A-213F-4480-B766-2C8A1B1443C0}" destId="{FE722BE5-32A9-4DFE-A1FB-EEDA1C39D309}" srcOrd="11" destOrd="0" presId="urn:microsoft.com/office/officeart/2005/8/layout/default"/>
    <dgm:cxn modelId="{5094F6E8-D80F-4F58-B7E0-0895E2A6D409}" type="presParOf" srcId="{020A695A-213F-4480-B766-2C8A1B1443C0}" destId="{6F4A1BDC-EDFE-4053-88A4-2C8FF72747D3}" srcOrd="12" destOrd="0" presId="urn:microsoft.com/office/officeart/2005/8/layout/default"/>
    <dgm:cxn modelId="{10F40341-D4F5-4C4C-8128-38E874BF6BB8}" type="presParOf" srcId="{020A695A-213F-4480-B766-2C8A1B1443C0}" destId="{36C92F9C-2559-47EC-9F24-01E43F0993D8}" srcOrd="13" destOrd="0" presId="urn:microsoft.com/office/officeart/2005/8/layout/default"/>
    <dgm:cxn modelId="{8BCF6C6D-43CF-4E78-8D1D-64E5826F2EE7}" type="presParOf" srcId="{020A695A-213F-4480-B766-2C8A1B1443C0}" destId="{720DEFE3-40C7-4D5E-8402-F9F3114CF311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D48EF-B98A-46AB-8A43-1A044A6D501A}">
      <dsp:nvSpPr>
        <dsp:cNvPr id="0" name=""/>
        <dsp:cNvSpPr/>
      </dsp:nvSpPr>
      <dsp:spPr>
        <a:xfrm>
          <a:off x="82" y="327024"/>
          <a:ext cx="2346089" cy="936821"/>
        </a:xfrm>
        <a:prstGeom prst="rect">
          <a:avLst/>
        </a:prstGeom>
        <a:solidFill>
          <a:srgbClr val="FFC000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Source statistics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82" y="327024"/>
        <a:ext cx="2346089" cy="936821"/>
      </dsp:txXfrm>
    </dsp:sp>
    <dsp:sp modelId="{9939A6F8-DA64-4DCA-9659-D9F024ADDD26}">
      <dsp:nvSpPr>
        <dsp:cNvPr id="0" name=""/>
        <dsp:cNvSpPr/>
      </dsp:nvSpPr>
      <dsp:spPr>
        <a:xfrm>
          <a:off x="2580781" y="307430"/>
          <a:ext cx="5674792" cy="976010"/>
        </a:xfrm>
        <a:prstGeom prst="rect">
          <a:avLst/>
        </a:prstGeom>
        <a:solidFill>
          <a:srgbClr val="FFC000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</a:rPr>
            <a:t>Example:</a:t>
          </a:r>
          <a:r>
            <a:rPr lang="en-US" sz="1400" kern="1200" dirty="0">
              <a:solidFill>
                <a:schemeClr val="tx1"/>
              </a:solidFill>
            </a:rPr>
            <a:t> Water abstracted by municipal water supply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                  Water used for irrigation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2580781" y="307430"/>
        <a:ext cx="5674792" cy="976010"/>
      </dsp:txXfrm>
    </dsp:sp>
    <dsp:sp modelId="{264C82ED-8BFA-4EA3-AE41-B5EDC3751745}">
      <dsp:nvSpPr>
        <dsp:cNvPr id="0" name=""/>
        <dsp:cNvSpPr/>
      </dsp:nvSpPr>
      <dsp:spPr>
        <a:xfrm>
          <a:off x="669" y="1436589"/>
          <a:ext cx="2346089" cy="936821"/>
        </a:xfrm>
        <a:prstGeom prst="rect">
          <a:avLst/>
        </a:prstGeom>
        <a:solidFill>
          <a:srgbClr val="3477B2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Different sources &amp; use</a:t>
          </a:r>
        </a:p>
      </dsp:txBody>
      <dsp:txXfrm>
        <a:off x="669" y="1436589"/>
        <a:ext cx="2346089" cy="936821"/>
      </dsp:txXfrm>
    </dsp:sp>
    <dsp:sp modelId="{02FA5EE6-0E46-435F-B76F-FBA9DA192A67}">
      <dsp:nvSpPr>
        <dsp:cNvPr id="0" name=""/>
        <dsp:cNvSpPr/>
      </dsp:nvSpPr>
      <dsp:spPr>
        <a:xfrm>
          <a:off x="2581367" y="1416994"/>
          <a:ext cx="5673619" cy="976010"/>
        </a:xfrm>
        <a:prstGeom prst="rect">
          <a:avLst/>
        </a:prstGeom>
        <a:solidFill>
          <a:srgbClr val="3477B2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Methods, concepts and classifications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Units of measure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Accounting periods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2581367" y="1416994"/>
        <a:ext cx="5673619" cy="976010"/>
      </dsp:txXfrm>
    </dsp:sp>
    <dsp:sp modelId="{7767FD84-C69E-4285-A7F9-E8FED73B34F1}">
      <dsp:nvSpPr>
        <dsp:cNvPr id="0" name=""/>
        <dsp:cNvSpPr/>
      </dsp:nvSpPr>
      <dsp:spPr>
        <a:xfrm>
          <a:off x="82" y="2536820"/>
          <a:ext cx="2346089" cy="936821"/>
        </a:xfrm>
        <a:prstGeom prst="rect">
          <a:avLst/>
        </a:prstGeom>
        <a:solidFill>
          <a:srgbClr val="669900">
            <a:alpha val="4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Harmonize, integrate, improve source statistics 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82" y="2536820"/>
        <a:ext cx="2346089" cy="936821"/>
      </dsp:txXfrm>
    </dsp:sp>
    <dsp:sp modelId="{320B5174-829A-41FE-ACBC-08C25185A8FE}">
      <dsp:nvSpPr>
        <dsp:cNvPr id="0" name=""/>
        <dsp:cNvSpPr/>
      </dsp:nvSpPr>
      <dsp:spPr>
        <a:xfrm>
          <a:off x="2580781" y="2517226"/>
          <a:ext cx="5674792" cy="976010"/>
        </a:xfrm>
        <a:prstGeom prst="rect">
          <a:avLst/>
        </a:prstGeom>
        <a:solidFill>
          <a:srgbClr val="669900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Show data gaps, duplication, inconsistencies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Fill data gaps (estimation)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2580781" y="2517226"/>
        <a:ext cx="5674792" cy="9760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D48EF-B98A-46AB-8A43-1A044A6D501A}">
      <dsp:nvSpPr>
        <dsp:cNvPr id="0" name=""/>
        <dsp:cNvSpPr/>
      </dsp:nvSpPr>
      <dsp:spPr>
        <a:xfrm>
          <a:off x="82" y="327024"/>
          <a:ext cx="2346089" cy="936821"/>
        </a:xfrm>
        <a:prstGeom prst="rect">
          <a:avLst/>
        </a:prstGeom>
        <a:solidFill>
          <a:srgbClr val="FFC000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Losses during extraction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82" y="327024"/>
        <a:ext cx="2346089" cy="936821"/>
      </dsp:txXfrm>
    </dsp:sp>
    <dsp:sp modelId="{9939A6F8-DA64-4DCA-9659-D9F024ADDD26}">
      <dsp:nvSpPr>
        <dsp:cNvPr id="0" name=""/>
        <dsp:cNvSpPr/>
      </dsp:nvSpPr>
      <dsp:spPr>
        <a:xfrm>
          <a:off x="2580781" y="307430"/>
          <a:ext cx="5674792" cy="976010"/>
        </a:xfrm>
        <a:prstGeom prst="rect">
          <a:avLst/>
        </a:prstGeom>
        <a:solidFill>
          <a:srgbClr val="FFC000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Resources the extractor would prefer to retain.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400" kern="1200" dirty="0">
              <a:solidFill>
                <a:schemeClr val="tx1"/>
              </a:solidFill>
            </a:rPr>
          </a:br>
          <a:r>
            <a:rPr lang="en-US" sz="1400" b="1" kern="1200" dirty="0">
              <a:solidFill>
                <a:schemeClr val="tx1"/>
              </a:solidFill>
            </a:rPr>
            <a:t>Example:</a:t>
          </a:r>
          <a:r>
            <a:rPr lang="en-US" sz="1400" kern="1200" dirty="0">
              <a:solidFill>
                <a:schemeClr val="tx1"/>
              </a:solidFill>
            </a:rPr>
            <a:t> Losses of natural gas through flaring and venting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2580781" y="307430"/>
        <a:ext cx="5674792" cy="976010"/>
      </dsp:txXfrm>
    </dsp:sp>
    <dsp:sp modelId="{264C82ED-8BFA-4EA3-AE41-B5EDC3751745}">
      <dsp:nvSpPr>
        <dsp:cNvPr id="0" name=""/>
        <dsp:cNvSpPr/>
      </dsp:nvSpPr>
      <dsp:spPr>
        <a:xfrm>
          <a:off x="669" y="1436589"/>
          <a:ext cx="2346089" cy="936821"/>
        </a:xfrm>
        <a:prstGeom prst="rect">
          <a:avLst/>
        </a:prstGeom>
        <a:solidFill>
          <a:srgbClr val="3477B2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Unused extraction</a:t>
          </a:r>
        </a:p>
      </dsp:txBody>
      <dsp:txXfrm>
        <a:off x="669" y="1436589"/>
        <a:ext cx="2346089" cy="936821"/>
      </dsp:txXfrm>
    </dsp:sp>
    <dsp:sp modelId="{02FA5EE6-0E46-435F-B76F-FBA9DA192A67}">
      <dsp:nvSpPr>
        <dsp:cNvPr id="0" name=""/>
        <dsp:cNvSpPr/>
      </dsp:nvSpPr>
      <dsp:spPr>
        <a:xfrm>
          <a:off x="2581367" y="1416994"/>
          <a:ext cx="5673619" cy="976010"/>
        </a:xfrm>
        <a:prstGeom prst="rect">
          <a:avLst/>
        </a:prstGeom>
        <a:solidFill>
          <a:srgbClr val="3477B2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Resources in which the extractor has no ongoing interest.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400" kern="1200" dirty="0">
              <a:solidFill>
                <a:schemeClr val="tx1"/>
              </a:solidFill>
            </a:rPr>
          </a:br>
          <a:r>
            <a:rPr lang="en-US" sz="1400" b="1" kern="1200" dirty="0">
              <a:solidFill>
                <a:schemeClr val="tx1"/>
              </a:solidFill>
            </a:rPr>
            <a:t>Example: </a:t>
          </a:r>
          <a:r>
            <a:rPr lang="en-US" sz="1400" kern="1200" dirty="0">
              <a:solidFill>
                <a:schemeClr val="tx1"/>
              </a:solidFill>
            </a:rPr>
            <a:t>Mining overburden; mine de-watering; discarded fish catch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2581367" y="1416994"/>
        <a:ext cx="5673619" cy="976010"/>
      </dsp:txXfrm>
    </dsp:sp>
    <dsp:sp modelId="{7767FD84-C69E-4285-A7F9-E8FED73B34F1}">
      <dsp:nvSpPr>
        <dsp:cNvPr id="0" name=""/>
        <dsp:cNvSpPr/>
      </dsp:nvSpPr>
      <dsp:spPr>
        <a:xfrm>
          <a:off x="82" y="2536820"/>
          <a:ext cx="2346089" cy="936821"/>
        </a:xfrm>
        <a:prstGeom prst="rect">
          <a:avLst/>
        </a:prstGeom>
        <a:solidFill>
          <a:srgbClr val="669900">
            <a:alpha val="4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Reinjections 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82" y="2536820"/>
        <a:ext cx="2346089" cy="936821"/>
      </dsp:txXfrm>
    </dsp:sp>
    <dsp:sp modelId="{320B5174-829A-41FE-ACBC-08C25185A8FE}">
      <dsp:nvSpPr>
        <dsp:cNvPr id="0" name=""/>
        <dsp:cNvSpPr/>
      </dsp:nvSpPr>
      <dsp:spPr>
        <a:xfrm>
          <a:off x="2580781" y="2517226"/>
          <a:ext cx="5674792" cy="976010"/>
        </a:xfrm>
        <a:prstGeom prst="rect">
          <a:avLst/>
        </a:prstGeom>
        <a:solidFill>
          <a:srgbClr val="669900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Natural resources extracted but immediately returned to the deposit and may be re-extracted at a later time.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400" kern="1200" dirty="0">
              <a:solidFill>
                <a:schemeClr val="tx1"/>
              </a:solidFill>
            </a:rPr>
          </a:br>
          <a:r>
            <a:rPr lang="en-US" sz="1400" b="1" kern="1200" dirty="0">
              <a:solidFill>
                <a:schemeClr val="tx1"/>
              </a:solidFill>
            </a:rPr>
            <a:t>Example: </a:t>
          </a:r>
          <a:r>
            <a:rPr lang="en-US" sz="1400" kern="1200" dirty="0">
              <a:solidFill>
                <a:schemeClr val="tx1"/>
              </a:solidFill>
            </a:rPr>
            <a:t>Water injected into aquifer; natural gas reinjection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2580781" y="2517226"/>
        <a:ext cx="5674792" cy="9760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D48EF-B98A-46AB-8A43-1A044A6D501A}">
      <dsp:nvSpPr>
        <dsp:cNvPr id="0" name=""/>
        <dsp:cNvSpPr/>
      </dsp:nvSpPr>
      <dsp:spPr>
        <a:xfrm>
          <a:off x="1122" y="230619"/>
          <a:ext cx="2977731" cy="641426"/>
        </a:xfrm>
        <a:prstGeom prst="rect">
          <a:avLst/>
        </a:prstGeom>
        <a:solidFill>
          <a:srgbClr val="FFC000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</a:rPr>
            <a:t>Losses during extraction</a:t>
          </a:r>
          <a:endParaRPr lang="en-GB" sz="1600" b="0" kern="1200" dirty="0">
            <a:solidFill>
              <a:schemeClr val="tx1"/>
            </a:solidFill>
          </a:endParaRPr>
        </a:p>
      </dsp:txBody>
      <dsp:txXfrm>
        <a:off x="1122" y="230619"/>
        <a:ext cx="2977731" cy="641426"/>
      </dsp:txXfrm>
    </dsp:sp>
    <dsp:sp modelId="{9939A6F8-DA64-4DCA-9659-D9F024ADDD26}">
      <dsp:nvSpPr>
        <dsp:cNvPr id="0" name=""/>
        <dsp:cNvSpPr/>
      </dsp:nvSpPr>
      <dsp:spPr>
        <a:xfrm>
          <a:off x="3122949" y="205313"/>
          <a:ext cx="4724527" cy="692038"/>
        </a:xfrm>
        <a:prstGeom prst="rect">
          <a:avLst/>
        </a:prstGeom>
        <a:solidFill>
          <a:srgbClr val="FFC000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…occur during extraction before processing, treatment and transportation of the extracted resource…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122949" y="205313"/>
        <a:ext cx="4724527" cy="692038"/>
      </dsp:txXfrm>
    </dsp:sp>
    <dsp:sp modelId="{264C82ED-8BFA-4EA3-AE41-B5EDC3751745}">
      <dsp:nvSpPr>
        <dsp:cNvPr id="0" name=""/>
        <dsp:cNvSpPr/>
      </dsp:nvSpPr>
      <dsp:spPr>
        <a:xfrm>
          <a:off x="1122" y="1066753"/>
          <a:ext cx="2977731" cy="641426"/>
        </a:xfrm>
        <a:prstGeom prst="rect">
          <a:avLst/>
        </a:prstGeom>
        <a:solidFill>
          <a:srgbClr val="3477B2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</a:rPr>
            <a:t>Losses during distribution</a:t>
          </a:r>
        </a:p>
      </dsp:txBody>
      <dsp:txXfrm>
        <a:off x="1122" y="1066753"/>
        <a:ext cx="2977731" cy="641426"/>
      </dsp:txXfrm>
    </dsp:sp>
    <dsp:sp modelId="{02FA5EE6-0E46-435F-B76F-FBA9DA192A67}">
      <dsp:nvSpPr>
        <dsp:cNvPr id="0" name=""/>
        <dsp:cNvSpPr/>
      </dsp:nvSpPr>
      <dsp:spPr>
        <a:xfrm>
          <a:off x="3122949" y="1041447"/>
          <a:ext cx="4724527" cy="692038"/>
        </a:xfrm>
        <a:prstGeom prst="rect">
          <a:avLst/>
        </a:prstGeom>
        <a:solidFill>
          <a:srgbClr val="3477B2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…between abstraction, extraction or supply and point of use…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122949" y="1041447"/>
        <a:ext cx="4724527" cy="692038"/>
      </dsp:txXfrm>
    </dsp:sp>
    <dsp:sp modelId="{7767FD84-C69E-4285-A7F9-E8FED73B34F1}">
      <dsp:nvSpPr>
        <dsp:cNvPr id="0" name=""/>
        <dsp:cNvSpPr/>
      </dsp:nvSpPr>
      <dsp:spPr>
        <a:xfrm>
          <a:off x="1122" y="1902887"/>
          <a:ext cx="2977731" cy="641426"/>
        </a:xfrm>
        <a:prstGeom prst="rect">
          <a:avLst/>
        </a:prstGeom>
        <a:solidFill>
          <a:srgbClr val="669900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</a:rPr>
            <a:t>Losses during storage</a:t>
          </a:r>
          <a:endParaRPr lang="en-GB" sz="1600" b="0" kern="1200" dirty="0">
            <a:solidFill>
              <a:schemeClr val="tx1"/>
            </a:solidFill>
          </a:endParaRPr>
        </a:p>
      </dsp:txBody>
      <dsp:txXfrm>
        <a:off x="1122" y="1902887"/>
        <a:ext cx="2977731" cy="641426"/>
      </dsp:txXfrm>
    </dsp:sp>
    <dsp:sp modelId="{320B5174-829A-41FE-ACBC-08C25185A8FE}">
      <dsp:nvSpPr>
        <dsp:cNvPr id="0" name=""/>
        <dsp:cNvSpPr/>
      </dsp:nvSpPr>
      <dsp:spPr>
        <a:xfrm>
          <a:off x="3122949" y="1877581"/>
          <a:ext cx="4724527" cy="692038"/>
        </a:xfrm>
        <a:prstGeom prst="rect">
          <a:avLst/>
        </a:prstGeom>
        <a:solidFill>
          <a:srgbClr val="669900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…energy products and materials…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122949" y="1877581"/>
        <a:ext cx="4724527" cy="692038"/>
      </dsp:txXfrm>
    </dsp:sp>
    <dsp:sp modelId="{6F4A1BDC-EDFE-4053-88A4-2C8FF72747D3}">
      <dsp:nvSpPr>
        <dsp:cNvPr id="0" name=""/>
        <dsp:cNvSpPr/>
      </dsp:nvSpPr>
      <dsp:spPr>
        <a:xfrm>
          <a:off x="1122" y="2739020"/>
          <a:ext cx="2977731" cy="641426"/>
        </a:xfrm>
        <a:prstGeom prst="rect">
          <a:avLst/>
        </a:prstGeom>
        <a:solidFill>
          <a:srgbClr val="CC99FF">
            <a:alpha val="4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>
              <a:solidFill>
                <a:schemeClr val="tx1"/>
              </a:solidFill>
            </a:rPr>
            <a:t>Losses during transformation</a:t>
          </a:r>
        </a:p>
      </dsp:txBody>
      <dsp:txXfrm>
        <a:off x="1122" y="2739020"/>
        <a:ext cx="2977731" cy="641426"/>
      </dsp:txXfrm>
    </dsp:sp>
    <dsp:sp modelId="{720DEFE3-40C7-4D5E-8402-F9F3114CF311}">
      <dsp:nvSpPr>
        <dsp:cNvPr id="0" name=""/>
        <dsp:cNvSpPr/>
      </dsp:nvSpPr>
      <dsp:spPr>
        <a:xfrm>
          <a:off x="3122949" y="2713714"/>
          <a:ext cx="4724527" cy="692038"/>
        </a:xfrm>
        <a:prstGeom prst="rect">
          <a:avLst/>
        </a:prstGeom>
        <a:solidFill>
          <a:srgbClr val="CC99FF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…heat and energy, during the transformation of one energy product into another energy product…</a:t>
          </a:r>
        </a:p>
      </dsp:txBody>
      <dsp:txXfrm>
        <a:off x="3122949" y="2713714"/>
        <a:ext cx="4724527" cy="6920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D48EF-B98A-46AB-8A43-1A044A6D501A}">
      <dsp:nvSpPr>
        <dsp:cNvPr id="0" name=""/>
        <dsp:cNvSpPr/>
      </dsp:nvSpPr>
      <dsp:spPr>
        <a:xfrm>
          <a:off x="1155" y="269289"/>
          <a:ext cx="3064206" cy="897615"/>
        </a:xfrm>
        <a:prstGeom prst="rect">
          <a:avLst/>
        </a:prstGeom>
        <a:solidFill>
          <a:srgbClr val="FFC000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</a:rPr>
            <a:t>Industry &amp; household surveys</a:t>
          </a:r>
          <a:endParaRPr lang="en-GB" sz="1600" b="0" kern="1200" dirty="0">
            <a:solidFill>
              <a:schemeClr val="tx1"/>
            </a:solidFill>
          </a:endParaRPr>
        </a:p>
      </dsp:txBody>
      <dsp:txXfrm>
        <a:off x="1155" y="269289"/>
        <a:ext cx="3064206" cy="897615"/>
      </dsp:txXfrm>
    </dsp:sp>
    <dsp:sp modelId="{9939A6F8-DA64-4DCA-9659-D9F024ADDD26}">
      <dsp:nvSpPr>
        <dsp:cNvPr id="0" name=""/>
        <dsp:cNvSpPr/>
      </dsp:nvSpPr>
      <dsp:spPr>
        <a:xfrm>
          <a:off x="3213641" y="260983"/>
          <a:ext cx="4861730" cy="914226"/>
        </a:xfrm>
        <a:prstGeom prst="rect">
          <a:avLst/>
        </a:prstGeom>
        <a:solidFill>
          <a:srgbClr val="FFC000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- inputs/outputs of materials, energy, water, residuals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- Government/private waste management</a:t>
          </a:r>
        </a:p>
      </dsp:txBody>
      <dsp:txXfrm>
        <a:off x="3213641" y="260983"/>
        <a:ext cx="4861730" cy="914226"/>
      </dsp:txXfrm>
    </dsp:sp>
    <dsp:sp modelId="{264C82ED-8BFA-4EA3-AE41-B5EDC3751745}">
      <dsp:nvSpPr>
        <dsp:cNvPr id="0" name=""/>
        <dsp:cNvSpPr/>
      </dsp:nvSpPr>
      <dsp:spPr>
        <a:xfrm>
          <a:off x="1155" y="1331795"/>
          <a:ext cx="3064206" cy="897615"/>
        </a:xfrm>
        <a:prstGeom prst="rect">
          <a:avLst/>
        </a:prstGeom>
        <a:solidFill>
          <a:srgbClr val="3477B2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</a:rPr>
            <a:t>Administrative &amp; regulatory data</a:t>
          </a:r>
        </a:p>
      </dsp:txBody>
      <dsp:txXfrm>
        <a:off x="1155" y="1331795"/>
        <a:ext cx="3064206" cy="897615"/>
      </dsp:txXfrm>
    </dsp:sp>
    <dsp:sp modelId="{02FA5EE6-0E46-435F-B76F-FBA9DA192A67}">
      <dsp:nvSpPr>
        <dsp:cNvPr id="0" name=""/>
        <dsp:cNvSpPr/>
      </dsp:nvSpPr>
      <dsp:spPr>
        <a:xfrm>
          <a:off x="3213641" y="1323490"/>
          <a:ext cx="4861730" cy="914226"/>
        </a:xfrm>
        <a:prstGeom prst="rect">
          <a:avLst/>
        </a:prstGeom>
        <a:solidFill>
          <a:srgbClr val="3477B2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-</a:t>
          </a:r>
          <a:r>
            <a:rPr lang="en-GB" sz="1400" kern="1200" baseline="0" dirty="0">
              <a:solidFill>
                <a:schemeClr val="tx1"/>
              </a:solidFill>
            </a:rPr>
            <a:t> imports, exports, consumption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baseline="0" dirty="0">
              <a:solidFill>
                <a:schemeClr val="tx1"/>
              </a:solidFill>
            </a:rPr>
            <a:t>- Pollutant release and transfer register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213641" y="1323490"/>
        <a:ext cx="4861730" cy="914226"/>
      </dsp:txXfrm>
    </dsp:sp>
    <dsp:sp modelId="{7767FD84-C69E-4285-A7F9-E8FED73B34F1}">
      <dsp:nvSpPr>
        <dsp:cNvPr id="0" name=""/>
        <dsp:cNvSpPr/>
      </dsp:nvSpPr>
      <dsp:spPr>
        <a:xfrm>
          <a:off x="1155" y="2394301"/>
          <a:ext cx="3064206" cy="897615"/>
        </a:xfrm>
        <a:prstGeom prst="rect">
          <a:avLst/>
        </a:prstGeom>
        <a:solidFill>
          <a:srgbClr val="669900">
            <a:alpha val="5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</a:rPr>
            <a:t>Field measurement</a:t>
          </a:r>
          <a:endParaRPr lang="en-GB" sz="1600" b="0" kern="1200" dirty="0">
            <a:solidFill>
              <a:schemeClr val="tx1"/>
            </a:solidFill>
          </a:endParaRPr>
        </a:p>
      </dsp:txBody>
      <dsp:txXfrm>
        <a:off x="1155" y="2394301"/>
        <a:ext cx="3064206" cy="897615"/>
      </dsp:txXfrm>
    </dsp:sp>
    <dsp:sp modelId="{320B5174-829A-41FE-ACBC-08C25185A8FE}">
      <dsp:nvSpPr>
        <dsp:cNvPr id="0" name=""/>
        <dsp:cNvSpPr/>
      </dsp:nvSpPr>
      <dsp:spPr>
        <a:xfrm>
          <a:off x="3213641" y="2385996"/>
          <a:ext cx="4861730" cy="914226"/>
        </a:xfrm>
        <a:prstGeom prst="rect">
          <a:avLst/>
        </a:prstGeom>
        <a:solidFill>
          <a:srgbClr val="669900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- waste, water, energy, material audits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- Engineering design factors (estimate losses)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213641" y="2385996"/>
        <a:ext cx="4861730" cy="914226"/>
      </dsp:txXfrm>
    </dsp:sp>
    <dsp:sp modelId="{6F4A1BDC-EDFE-4053-88A4-2C8FF72747D3}">
      <dsp:nvSpPr>
        <dsp:cNvPr id="0" name=""/>
        <dsp:cNvSpPr/>
      </dsp:nvSpPr>
      <dsp:spPr>
        <a:xfrm>
          <a:off x="1155" y="3456807"/>
          <a:ext cx="3064206" cy="897615"/>
        </a:xfrm>
        <a:prstGeom prst="rect">
          <a:avLst/>
        </a:prstGeom>
        <a:solidFill>
          <a:srgbClr val="CC99FF">
            <a:alpha val="4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>
              <a:solidFill>
                <a:schemeClr val="tx1"/>
              </a:solidFill>
            </a:rPr>
            <a:t>Existing statistics</a:t>
          </a:r>
        </a:p>
      </dsp:txBody>
      <dsp:txXfrm>
        <a:off x="1155" y="3456807"/>
        <a:ext cx="3064206" cy="897615"/>
      </dsp:txXfrm>
    </dsp:sp>
    <dsp:sp modelId="{720DEFE3-40C7-4D5E-8402-F9F3114CF311}">
      <dsp:nvSpPr>
        <dsp:cNvPr id="0" name=""/>
        <dsp:cNvSpPr/>
      </dsp:nvSpPr>
      <dsp:spPr>
        <a:xfrm>
          <a:off x="3213641" y="3448502"/>
          <a:ext cx="4861730" cy="914226"/>
        </a:xfrm>
        <a:prstGeom prst="rect">
          <a:avLst/>
        </a:prstGeom>
        <a:solidFill>
          <a:srgbClr val="CC99FF">
            <a:alpha val="30196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- National accounts ($supply/use to estimate physical)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- Energy balances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- Company reports</a:t>
          </a:r>
        </a:p>
      </dsp:txBody>
      <dsp:txXfrm>
        <a:off x="3213641" y="3448502"/>
        <a:ext cx="4861730" cy="9142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91981-7663-4A9D-B59B-8AFC747EF511}" type="datetimeFigureOut">
              <a:rPr lang="en-GB" smtClean="0"/>
              <a:t>08/05/2019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4F098-84AE-407B-B54D-1F21ED012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5818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</a:t>
            </a:r>
            <a:r>
              <a:rPr lang="en-GB" baseline="0" dirty="0"/>
              <a:t> that some of the participants may know more about physical flow accounting than the presenter. However, this introduction is very helpful to ensure everyone has the same basic knowledge.</a:t>
            </a:r>
          </a:p>
          <a:p>
            <a:endParaRPr lang="en-GB" baseline="0" dirty="0"/>
          </a:p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322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Physical flows are a</a:t>
            </a:r>
            <a:r>
              <a:rPr lang="en-GB" baseline="0" dirty="0"/>
              <a:t> parallel to the Monetary Flow Accounts (between industries) already in the SNA. The SEEA adds an emphasis on residuals.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827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Why is there no import of natural inputs? [imports are “products”]</a:t>
            </a:r>
          </a:p>
          <a:p>
            <a:r>
              <a:rPr lang="en-GB" dirty="0"/>
              <a:t>Why do households</a:t>
            </a:r>
            <a:r>
              <a:rPr lang="en-GB" baseline="0" dirty="0"/>
              <a:t> not use natural inputs directly? [productive activity is in “production”]</a:t>
            </a:r>
          </a:p>
          <a:p>
            <a:r>
              <a:rPr lang="en-GB" baseline="0" dirty="0"/>
              <a:t>Why do we have H. Export of products and P. Residuals sent to the rest of the world? [sold or garbage]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23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Why is there no import of natural inputs? [imports are “products”]</a:t>
            </a:r>
          </a:p>
          <a:p>
            <a:r>
              <a:rPr lang="en-GB" dirty="0"/>
              <a:t>Why do households</a:t>
            </a:r>
            <a:r>
              <a:rPr lang="en-GB" baseline="0" dirty="0"/>
              <a:t> not use natural inputs directly? [productive activity is in “production”]</a:t>
            </a:r>
          </a:p>
          <a:p>
            <a:r>
              <a:rPr lang="en-GB" baseline="0" dirty="0"/>
              <a:t>Why do we have H. Export of products and P. Residuals sent to the rest of the world? [sold or garbage]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817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</a:t>
            </a:r>
            <a:r>
              <a:rPr lang="en-GB" baseline="0" dirty="0"/>
              <a:t> emphasizes that the only way into an economy is natural inputs and imports. Some gets accumulated (in products, roads, buildings, landfill).</a:t>
            </a:r>
          </a:p>
          <a:p>
            <a:endParaRPr lang="en-GB" baseline="0" dirty="0"/>
          </a:p>
          <a:p>
            <a:r>
              <a:rPr lang="en-GB" baseline="0" dirty="0"/>
              <a:t>The rest goes back out as residuals or exports.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784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 Construction materials to produce infrastructure.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37809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7849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</a:t>
            </a:r>
            <a:r>
              <a:rPr lang="en-GB" baseline="0" dirty="0"/>
              <a:t> are some Natural Inputs that are directly used? [solar, wind, soil nutrients…]</a:t>
            </a:r>
          </a:p>
          <a:p>
            <a:endParaRPr lang="en-GB" baseline="0" dirty="0"/>
          </a:p>
          <a:p>
            <a:r>
              <a:rPr lang="en-GB" baseline="0" dirty="0"/>
              <a:t>No sea water since not in “assets” (not a limiting resource), but should be there since is supplied to economy.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8515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 examples</a:t>
            </a:r>
          </a:p>
          <a:p>
            <a:r>
              <a:rPr lang="en-US" dirty="0"/>
              <a:t>Can find the full table in Annex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832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you think of some energy</a:t>
            </a:r>
            <a:r>
              <a:rPr lang="en-GB" baseline="0" dirty="0"/>
              <a:t> residuals (heat, light, sound?)</a:t>
            </a:r>
          </a:p>
          <a:p>
            <a:endParaRPr lang="en-GB" baseline="0" dirty="0"/>
          </a:p>
          <a:p>
            <a:r>
              <a:rPr lang="en-GB" dirty="0"/>
              <a:t>Full table in the Annex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3118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you think of some energy</a:t>
            </a:r>
            <a:r>
              <a:rPr lang="en-GB" baseline="0" dirty="0"/>
              <a:t> residuals (heat, light, sound?)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* This list of typical components for groups of residuals can also be applied to certain flows defined as products</a:t>
            </a:r>
          </a:p>
          <a:p>
            <a:r>
              <a:rPr lang="en-GB" dirty="0"/>
              <a:t>Full table in the Annex</a:t>
            </a:r>
          </a:p>
          <a:p>
            <a:pPr marL="0" indent="0">
              <a:buNone/>
            </a:pPr>
            <a:r>
              <a:rPr lang="en-GB" dirty="0"/>
              <a:t>&lt;Pictures&gt;</a:t>
            </a:r>
          </a:p>
          <a:p>
            <a:pPr marL="228600" indent="-228600">
              <a:buAutoNum type="arabicParenR"/>
            </a:pPr>
            <a:r>
              <a:rPr lang="en-GB" dirty="0"/>
              <a:t>Solid waste: </a:t>
            </a:r>
            <a:r>
              <a:rPr lang="en-US" sz="1200" dirty="0"/>
              <a:t>Chemical and health-care waste, metallic waste</a:t>
            </a:r>
          </a:p>
          <a:p>
            <a:pPr marL="228600" indent="-228600">
              <a:buAutoNum type="arabicParenR"/>
            </a:pPr>
            <a:r>
              <a:rPr lang="en-US" sz="1200" dirty="0"/>
              <a:t>Wastewater: Water disposal</a:t>
            </a:r>
          </a:p>
          <a:p>
            <a:pPr marL="228600" indent="-228600">
              <a:buAutoNum type="arabicParenR"/>
            </a:pPr>
            <a:r>
              <a:rPr lang="en-US" sz="1200" dirty="0"/>
              <a:t>Emissions to air:</a:t>
            </a:r>
            <a:endParaRPr lang="en-GB" dirty="0"/>
          </a:p>
          <a:p>
            <a:pPr marL="228600" indent="-228600">
              <a:buAutoNum type="arabicParenR"/>
            </a:pPr>
            <a:r>
              <a:rPr lang="en-GB" dirty="0"/>
              <a:t>Emissions to water: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Artisanal small scale mining is responsible for up to 35% of global emission of mercury into the environment.</a:t>
            </a:r>
            <a:endParaRPr lang="en-GB" dirty="0"/>
          </a:p>
          <a:p>
            <a:pPr marL="228600" indent="-228600">
              <a:buAutoNum type="arabicParenR"/>
            </a:pPr>
            <a:r>
              <a:rPr lang="en-GB" dirty="0"/>
              <a:t>Emissions to soil: leaks from </a:t>
            </a:r>
            <a:r>
              <a:rPr lang="en-GB" dirty="0" err="1"/>
              <a:t>baried</a:t>
            </a:r>
            <a:r>
              <a:rPr lang="en-GB" dirty="0"/>
              <a:t> tanks</a:t>
            </a:r>
          </a:p>
          <a:p>
            <a:pPr marL="228600" indent="-228600">
              <a:buAutoNum type="arabicParenR"/>
            </a:pPr>
            <a:r>
              <a:rPr lang="en-GB" dirty="0"/>
              <a:t>Residuals from dissipative use of products: </a:t>
            </a:r>
            <a:r>
              <a:rPr lang="en-US" sz="1200" dirty="0"/>
              <a:t>Unabsorbed nutrients from fertilizers</a:t>
            </a:r>
          </a:p>
          <a:p>
            <a:pPr marL="228600" indent="-228600">
              <a:buAutoNum type="arabicParenR"/>
            </a:pPr>
            <a:r>
              <a:rPr lang="en-US" sz="1200" dirty="0"/>
              <a:t>Dissipative losses: Abrasion of </a:t>
            </a:r>
            <a:r>
              <a:rPr lang="en-US" sz="1200" dirty="0" err="1"/>
              <a:t>tyres</a:t>
            </a:r>
            <a:endParaRPr lang="en-US" sz="1200" dirty="0"/>
          </a:p>
          <a:p>
            <a:pPr marL="228600" indent="-228600">
              <a:buAutoNum type="arabicParenR"/>
            </a:pPr>
            <a:r>
              <a:rPr lang="en-US" sz="1200" dirty="0"/>
              <a:t>Residuals from dissipative use of products: Mining overburden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072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See link to YouTube video…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563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you think of some energy</a:t>
            </a:r>
            <a:r>
              <a:rPr lang="en-GB" baseline="0" dirty="0"/>
              <a:t> residuals (heat, light, sound?)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311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Note:</a:t>
            </a:r>
            <a:r>
              <a:rPr lang="en-GB" baseline="0" dirty="0"/>
              <a:t> Total use/supply (natural inputs, products, residuals) more for checking than analytical.</a:t>
            </a:r>
          </a:p>
          <a:p>
            <a:r>
              <a:rPr lang="en-GB" baseline="0" dirty="0"/>
              <a:t>Monetary would be tracking value added.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6126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8855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Good example?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826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Why?</a:t>
            </a:r>
            <a:r>
              <a:rPr lang="en-GB" baseline="0" dirty="0"/>
              <a:t> Never certain about quantities &amp; directions of transboundary.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05673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Survey of Industrial</a:t>
            </a:r>
            <a:r>
              <a:rPr lang="en-GB" baseline="0" dirty="0"/>
              <a:t> Processes (need an engineer)</a:t>
            </a:r>
          </a:p>
          <a:p>
            <a:r>
              <a:rPr lang="en-GB" baseline="0" dirty="0"/>
              <a:t>Rapid Assessment Method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0509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Survey of Industrial</a:t>
            </a:r>
            <a:r>
              <a:rPr lang="en-GB" baseline="0" dirty="0"/>
              <a:t> Processes (need an engineer)</a:t>
            </a:r>
          </a:p>
          <a:p>
            <a:r>
              <a:rPr lang="en-GB" baseline="0" dirty="0"/>
              <a:t>Rapid Assessment Method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0958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Residence principle: economic units with a centre of interest in the economic territory.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406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3546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Energy, Water, Solid Waste, Air emissions, Wastewater, Asset Accounts (Minerals &amp; Energy, Land, Soil, Timber, Aquatic Resources, Other Biological Resources, Water)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0122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843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Six SEEA accounts are required in EU Countries by legislation: Air emissions,</a:t>
            </a:r>
            <a:r>
              <a:rPr lang="en-CA" baseline="0" dirty="0"/>
              <a:t> material flows, energy, EPE, EGSS, taxes &amp; subsidies, </a:t>
            </a:r>
          </a:p>
          <a:p>
            <a:r>
              <a:rPr lang="en-CA" baseline="0" dirty="0"/>
              <a:t>http://ec.europa.eu/eurostat/statistics-explained/index.php/Environmental_accounts_-_establishing_the_links_between_the_environment_and_the_economy</a:t>
            </a:r>
          </a:p>
          <a:p>
            <a:endParaRPr lang="en-CA" dirty="0"/>
          </a:p>
          <a:p>
            <a:r>
              <a:rPr lang="en-CA" dirty="0"/>
              <a:t>The SNA 2008 is 722</a:t>
            </a:r>
            <a:r>
              <a:rPr lang="en-CA" baseline="0" dirty="0"/>
              <a:t> pages</a:t>
            </a:r>
          </a:p>
          <a:p>
            <a:r>
              <a:rPr lang="en-CA" baseline="0" dirty="0"/>
              <a:t>The SEEA-CF is only 346</a:t>
            </a:r>
          </a:p>
          <a:p>
            <a:r>
              <a:rPr lang="en-CA" baseline="0" dirty="0"/>
              <a:t>The SEEA-EEA is only 198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727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It’s difficult to account for all natural inputs, products and residuals at once, so we group</a:t>
            </a:r>
            <a:r>
              <a:rPr lang="en-GB" baseline="0" dirty="0"/>
              <a:t> them…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076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499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Which account</a:t>
            </a:r>
            <a:r>
              <a:rPr lang="en-GB" baseline="0" dirty="0"/>
              <a:t> links to which SDG?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9979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 more efficient consumption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993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4521" y="1669490"/>
            <a:ext cx="7886700" cy="576170"/>
          </a:xfrm>
          <a:prstGeom prst="rect">
            <a:avLst/>
          </a:prstGeom>
        </p:spPr>
        <p:txBody>
          <a:bodyPr/>
          <a:lstStyle>
            <a:lvl1pPr>
              <a:defRPr sz="4000" b="0" spc="100" baseline="0">
                <a:solidFill>
                  <a:schemeClr val="bg1"/>
                </a:solidFill>
                <a:latin typeface="Franklin Gothic Medium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34521" y="2435969"/>
            <a:ext cx="7886700" cy="6568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4521" y="3738467"/>
            <a:ext cx="7886700" cy="4839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22824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08181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53840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60838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67376" y="6669358"/>
            <a:ext cx="365760" cy="196851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2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45769"/>
            <a:ext cx="7886700" cy="1325563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657981"/>
            <a:ext cx="7886700" cy="4896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86627" y="6574054"/>
            <a:ext cx="385011" cy="311407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53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822322"/>
            <a:ext cx="1971675" cy="57709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822322"/>
            <a:ext cx="5800725" cy="57709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25127" y="6602929"/>
            <a:ext cx="423510" cy="25988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046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4521" y="1669490"/>
            <a:ext cx="7886700" cy="576170"/>
          </a:xfrm>
          <a:prstGeom prst="rect">
            <a:avLst/>
          </a:prstGeom>
        </p:spPr>
        <p:txBody>
          <a:bodyPr/>
          <a:lstStyle>
            <a:lvl1pPr>
              <a:defRPr sz="4000" b="0" spc="100" baseline="0">
                <a:solidFill>
                  <a:schemeClr val="bg1"/>
                </a:solidFill>
                <a:latin typeface="Franklin Gothic Medium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34521" y="2435969"/>
            <a:ext cx="7886700" cy="6568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34521" y="3738467"/>
            <a:ext cx="7886700" cy="4839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Franklin Gothic Book"/>
                <a:cs typeface="Franklin Gothic Book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22824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4729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94404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346" y="6669358"/>
            <a:ext cx="2738610" cy="184055"/>
          </a:xfrm>
        </p:spPr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77002" y="6612555"/>
            <a:ext cx="365760" cy="263279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C1AE58-301B-4762-9F43-8B19EDA190C8}"/>
              </a:ext>
            </a:extLst>
          </p:cNvPr>
          <p:cNvSpPr/>
          <p:nvPr userDrawn="1"/>
        </p:nvSpPr>
        <p:spPr>
          <a:xfrm>
            <a:off x="6329082" y="116632"/>
            <a:ext cx="2814918" cy="547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4834A5-E5BC-4639-9DCA-E4ACCA3F92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16632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2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67506"/>
            <a:ext cx="7886700" cy="48952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67377" y="6601225"/>
            <a:ext cx="365759" cy="284234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658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15504" y="6612556"/>
            <a:ext cx="394635" cy="253656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3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04727"/>
            <a:ext cx="3886200" cy="480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704727"/>
            <a:ext cx="3886200" cy="480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77002" y="6591300"/>
            <a:ext cx="375385" cy="255660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8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0600"/>
            <a:ext cx="7886700" cy="815091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59912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18045"/>
            <a:ext cx="3868340" cy="4083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59912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18045"/>
            <a:ext cx="3887391" cy="4083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-105877" y="6610721"/>
            <a:ext cx="404260" cy="24586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22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105877" y="6620347"/>
            <a:ext cx="404260" cy="24586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06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05878" y="6610721"/>
            <a:ext cx="394636" cy="24586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0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08183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538409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60838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77002" y="6593305"/>
            <a:ext cx="365760" cy="263280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69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849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10600"/>
            <a:ext cx="7886700" cy="81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57981"/>
            <a:ext cx="7886700" cy="496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665420"/>
            <a:ext cx="216346" cy="1815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16C2253-506A-4FE0-83A8-2FB02280D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346" y="6669360"/>
            <a:ext cx="8927654" cy="188640"/>
          </a:xfrm>
          <a:prstGeom prst="rect">
            <a:avLst/>
          </a:prstGeom>
          <a:solidFill>
            <a:srgbClr val="545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rmAutofit fontScale="77500" lnSpcReduction="20000"/>
          </a:bodyPr>
          <a:lstStyle/>
          <a:p>
            <a:endParaRPr lang="en-GB" sz="9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346" y="6669358"/>
            <a:ext cx="2738610" cy="184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9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SEEA-CF - Physical flow account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B5ACF959-5601-4F64-BB0B-1C8728D5D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16346" cy="6858000"/>
          </a:xfrm>
          <a:prstGeom prst="rect">
            <a:avLst/>
          </a:prstGeom>
          <a:solidFill>
            <a:srgbClr val="2A3990"/>
          </a:solidFill>
          <a:ln>
            <a:noFill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05D6C106-8F47-4470-A9D8-1FD842234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69359"/>
            <a:ext cx="216346" cy="188641"/>
          </a:xfrm>
          <a:prstGeom prst="rect">
            <a:avLst/>
          </a:prstGeom>
          <a:solidFill>
            <a:srgbClr val="E17B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t" anchorCtr="0">
            <a:normAutofit fontScale="70000" lnSpcReduction="20000"/>
          </a:bodyPr>
          <a:lstStyle/>
          <a:p>
            <a:pPr marL="0" indent="0"/>
            <a:endParaRPr lang="en-GB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DFA8788E-BDDC-4CD7-84EA-76A59F3E93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6346" y="764703"/>
            <a:ext cx="8927654" cy="14585"/>
          </a:xfrm>
          <a:prstGeom prst="line">
            <a:avLst/>
          </a:prstGeom>
          <a:noFill/>
          <a:ln w="20955">
            <a:solidFill>
              <a:srgbClr val="E17B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297542-BBC8-4052-9396-B2F1CB77D3D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2088232" cy="5425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F3DED1-BEF0-4C47-8B87-257EF7E30421}"/>
              </a:ext>
            </a:extLst>
          </p:cNvPr>
          <p:cNvSpPr txBox="1"/>
          <p:nvPr/>
        </p:nvSpPr>
        <p:spPr>
          <a:xfrm>
            <a:off x="5724128" y="6654552"/>
            <a:ext cx="34198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i="1" dirty="0">
                <a:solidFill>
                  <a:schemeClr val="bg1">
                    <a:lumMod val="95000"/>
                  </a:schemeClr>
                </a:solidFill>
              </a:rPr>
              <a:t>http://www.unescap.org/our-work/statistics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0CF191-D309-40EC-929D-8B712932A79F}"/>
              </a:ext>
            </a:extLst>
          </p:cNvPr>
          <p:cNvSpPr txBox="1"/>
          <p:nvPr userDrawn="1"/>
        </p:nvSpPr>
        <p:spPr>
          <a:xfrm>
            <a:off x="6400800" y="289830"/>
            <a:ext cx="2743200" cy="369332"/>
          </a:xfrm>
          <a:prstGeom prst="rect">
            <a:avLst/>
          </a:prstGeom>
          <a:solidFill>
            <a:schemeClr val="bg2">
              <a:lumMod val="25000"/>
              <a:alpha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2C5761-DAE0-4F27-8CA1-9F3A3AA62D7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16632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1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GorqroigqM&amp;t=13s" TargetMode="Externa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watch?v=mKnqWwgHHoc&amp;feature=youtu.be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34.png"/><Relationship Id="rId7" Type="http://schemas.openxmlformats.org/officeDocument/2006/relationships/image" Target="../media/image55.sv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11" Type="http://schemas.openxmlformats.org/officeDocument/2006/relationships/image" Target="../media/image59.svg"/><Relationship Id="rId5" Type="http://schemas.openxmlformats.org/officeDocument/2006/relationships/image" Target="../media/image53.sv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unstats.un.org/unsd/envaccounting/seeae/chapterList.asp" TargetMode="External"/><Relationship Id="rId2" Type="http://schemas.openxmlformats.org/officeDocument/2006/relationships/hyperlink" Target="http://unstats.un.org/unsd/envaccounting/seeaRev/SEEA_CF_Final_en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unep.org/roap/Activities/ResourceEfficiency/IndicatorsforaResourceEfficient/tabid/1060186/Default.aspx" TargetMode="External"/><Relationship Id="rId5" Type="http://schemas.openxmlformats.org/officeDocument/2006/relationships/hyperlink" Target="http://www.oecd.org/chemicalsafety/pollutant-release-transfer-register/" TargetMode="External"/><Relationship Id="rId4" Type="http://schemas.openxmlformats.org/officeDocument/2006/relationships/hyperlink" Target="http://unstats.un.org/unsd/envaccounting/seeaw/seeawaterwebversion.pdf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://web.unep.org/asiapacific/regional-initiatives/resource-efficiency" TargetMode="Externa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mailto:gracechoi0102@gmail.com" TargetMode="External"/><Relationship Id="rId2" Type="http://schemas.openxmlformats.org/officeDocument/2006/relationships/hyperlink" Target="mailto:bordt@un.org" TargetMode="Externa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diagramData" Target="../diagrams/data1.xml"/><Relationship Id="rId16" Type="http://schemas.openxmlformats.org/officeDocument/2006/relationships/image" Target="../media/image17.svg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35200"/>
            <a:ext cx="7772400" cy="2387600"/>
          </a:xfrm>
        </p:spPr>
        <p:txBody>
          <a:bodyPr anchor="ctr">
            <a:noAutofit/>
          </a:bodyPr>
          <a:lstStyle/>
          <a:p>
            <a:r>
              <a:rPr lang="en-US" sz="5400" dirty="0"/>
              <a:t>Physical Flow Accounts</a:t>
            </a:r>
            <a:endParaRPr lang="en-GB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D88604-49AA-4561-82FD-8433058EA1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696" y="5029918"/>
            <a:ext cx="3033337" cy="133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124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US" dirty="0"/>
              <a:t>Uses of physical flow accounts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35480"/>
            <a:ext cx="5562601" cy="438912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Natural inputs</a:t>
            </a:r>
          </a:p>
          <a:p>
            <a:pPr lvl="1"/>
            <a:r>
              <a:rPr lang="en-GB" dirty="0"/>
              <a:t>Sustainable consumption and production</a:t>
            </a:r>
          </a:p>
          <a:p>
            <a:pPr lvl="1"/>
            <a:r>
              <a:rPr lang="en-GB" dirty="0"/>
              <a:t>Natural resource management (minerals, energy, water, food, timber)</a:t>
            </a:r>
          </a:p>
          <a:p>
            <a:pPr lvl="1"/>
            <a:r>
              <a:rPr lang="en-GB" dirty="0"/>
              <a:t>Footprint calculations</a:t>
            </a:r>
          </a:p>
          <a:p>
            <a:r>
              <a:rPr lang="en-GB" dirty="0">
                <a:solidFill>
                  <a:schemeClr val="tx2"/>
                </a:solidFill>
              </a:rPr>
              <a:t>Energy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Analyse supply/use, distribution</a:t>
            </a:r>
          </a:p>
          <a:p>
            <a:r>
              <a:rPr lang="en-GB" dirty="0"/>
              <a:t>Water</a:t>
            </a:r>
          </a:p>
          <a:p>
            <a:pPr lvl="1"/>
            <a:r>
              <a:rPr lang="en-GB" dirty="0"/>
              <a:t>Analyse supply/use, distribution</a:t>
            </a:r>
          </a:p>
          <a:p>
            <a:r>
              <a:rPr lang="en-GB" dirty="0">
                <a:solidFill>
                  <a:schemeClr val="tx2"/>
                </a:solidFill>
              </a:rPr>
              <a:t>Residuals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Analyse air emissions, wastewater, solid waste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Total quantities, main sources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45A4560-C48C-4EB1-87FF-E55A297FE4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872" y="1600200"/>
            <a:ext cx="1192632" cy="11926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D5D52E3-CFF7-4F9D-85C6-DD133B10D7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1600200"/>
            <a:ext cx="1192632" cy="11926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209C986-DE5F-47FA-8486-D6A1F170E5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578" y="2832684"/>
            <a:ext cx="1192632" cy="119263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1EDE28-5AD7-4F45-B620-FCC84F4BFB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832684"/>
            <a:ext cx="1192632" cy="11926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C608F11-68A8-40C4-B877-778FBBA13FD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578" y="4065168"/>
            <a:ext cx="1192632" cy="11926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7302C75-7425-41B4-BC74-261290597C8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4063680"/>
            <a:ext cx="1192632" cy="119263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5D499F6-161B-43CF-9F2C-692D6F46AB8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578" y="5297652"/>
            <a:ext cx="1192632" cy="119263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9AAAC3-272F-4DE0-9F17-74D600B724A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298740"/>
            <a:ext cx="1192632" cy="11926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2C258B7-4036-45BB-8E1C-AA0898D80A8A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806699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One application: Material footprint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8086583"/>
              </p:ext>
            </p:extLst>
          </p:nvPr>
        </p:nvGraphicFramePr>
        <p:xfrm>
          <a:off x="914400" y="1447800"/>
          <a:ext cx="5334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1515882"/>
              </p:ext>
            </p:extLst>
          </p:nvPr>
        </p:nvGraphicFramePr>
        <p:xfrm>
          <a:off x="6400800" y="1295400"/>
          <a:ext cx="2286000" cy="5276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4964668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+mj-lt"/>
              </a:rPr>
              <a:t>Material footprint</a:t>
            </a:r>
            <a:r>
              <a:rPr lang="en-GB" dirty="0">
                <a:latin typeface="+mj-lt"/>
              </a:rPr>
              <a:t>: </a:t>
            </a:r>
            <a:r>
              <a:rPr lang="en-US" dirty="0">
                <a:latin typeface="+mj-lt"/>
              </a:rPr>
              <a:t>the total quantity of biomass, fossil fuels, metal ores and non-metal ores extracted globally and consumed in a country</a:t>
            </a:r>
            <a:r>
              <a:rPr lang="en-GB" dirty="0">
                <a:latin typeface="+mj-lt"/>
              </a:rPr>
              <a:t>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C956A20-4C3D-4D5B-B6AF-2A5461812002}"/>
              </a:ext>
            </a:extLst>
          </p:cNvPr>
          <p:cNvSpPr/>
          <p:nvPr/>
        </p:nvSpPr>
        <p:spPr>
          <a:xfrm>
            <a:off x="4038600" y="1981200"/>
            <a:ext cx="990600" cy="533400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C1D5EE-AA90-4E4F-991B-BA12526EEBAD}"/>
              </a:ext>
            </a:extLst>
          </p:cNvPr>
          <p:cNvSpPr txBox="1"/>
          <p:nvPr/>
        </p:nvSpPr>
        <p:spPr>
          <a:xfrm>
            <a:off x="1562100" y="1893332"/>
            <a:ext cx="2209800" cy="923330"/>
          </a:xfrm>
          <a:prstGeom prst="rect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How can high income countries be reducing?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0F45531-3402-4814-BA70-01B7E4F370F2}"/>
              </a:ext>
            </a:extLst>
          </p:cNvPr>
          <p:cNvCxnSpPr>
            <a:cxnSpLocks/>
          </p:cNvCxnSpPr>
          <p:nvPr/>
        </p:nvCxnSpPr>
        <p:spPr>
          <a:xfrm>
            <a:off x="3771900" y="2133600"/>
            <a:ext cx="266700" cy="0"/>
          </a:xfrm>
          <a:prstGeom prst="straightConnector1">
            <a:avLst/>
          </a:prstGeom>
          <a:ln w="38100">
            <a:solidFill>
              <a:srgbClr val="FF0000">
                <a:alpha val="5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8AAEAC4-B550-4D89-8650-00DC30762F15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211278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Basic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000"/>
              </a:lnSpc>
            </a:pPr>
            <a:r>
              <a:rPr lang="en-GB" dirty="0"/>
              <a:t>Physical flow accounting</a:t>
            </a:r>
          </a:p>
          <a:p>
            <a:pPr>
              <a:lnSpc>
                <a:spcPts val="3000"/>
              </a:lnSpc>
            </a:pPr>
            <a:r>
              <a:rPr lang="en-GB" dirty="0">
                <a:solidFill>
                  <a:schemeClr val="tx2"/>
                </a:solidFill>
              </a:rPr>
              <a:t>Physical supply and use tables</a:t>
            </a:r>
          </a:p>
          <a:p>
            <a:pPr>
              <a:lnSpc>
                <a:spcPts val="3000"/>
              </a:lnSpc>
            </a:pPr>
            <a:r>
              <a:rPr lang="en-GB" dirty="0"/>
              <a:t>The supply/use chain</a:t>
            </a:r>
          </a:p>
          <a:p>
            <a:pPr>
              <a:lnSpc>
                <a:spcPts val="3000"/>
              </a:lnSpc>
            </a:pPr>
            <a:r>
              <a:rPr lang="en-GB" dirty="0">
                <a:solidFill>
                  <a:schemeClr val="tx2"/>
                </a:solidFill>
              </a:rPr>
              <a:t>Accounting identities</a:t>
            </a:r>
          </a:p>
          <a:p>
            <a:pPr>
              <a:lnSpc>
                <a:spcPts val="3000"/>
              </a:lnSpc>
            </a:pPr>
            <a:r>
              <a:rPr lang="en-GB" dirty="0"/>
              <a:t>Definitions</a:t>
            </a:r>
          </a:p>
          <a:p>
            <a:pPr lvl="1">
              <a:lnSpc>
                <a:spcPts val="3000"/>
              </a:lnSpc>
            </a:pPr>
            <a:r>
              <a:rPr lang="en-GB" dirty="0"/>
              <a:t>Natural Inputs</a:t>
            </a:r>
          </a:p>
          <a:p>
            <a:pPr lvl="1">
              <a:lnSpc>
                <a:spcPts val="3000"/>
              </a:lnSpc>
            </a:pPr>
            <a:r>
              <a:rPr lang="en-GB" dirty="0"/>
              <a:t>Products</a:t>
            </a:r>
          </a:p>
          <a:p>
            <a:pPr lvl="1">
              <a:lnSpc>
                <a:spcPts val="3000"/>
              </a:lnSpc>
            </a:pPr>
            <a:r>
              <a:rPr lang="en-GB" dirty="0"/>
              <a:t>Residuals</a:t>
            </a:r>
          </a:p>
          <a:p>
            <a:pPr>
              <a:lnSpc>
                <a:spcPts val="3000"/>
              </a:lnSpc>
            </a:pPr>
            <a:endParaRPr lang="en-GB" dirty="0"/>
          </a:p>
          <a:p>
            <a:pPr>
              <a:lnSpc>
                <a:spcPts val="3000"/>
              </a:lnSpc>
            </a:pPr>
            <a:endParaRPr lang="en-GB" dirty="0"/>
          </a:p>
          <a:p>
            <a:pPr>
              <a:lnSpc>
                <a:spcPts val="3000"/>
              </a:lnSpc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C1D2E6-C011-4E06-B2F2-D4AFEF2B8B27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9881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Physical flows in the SEEA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6815449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1219200" y="3657600"/>
            <a:ext cx="2667000" cy="1524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Left Arrow 69"/>
          <p:cNvSpPr/>
          <p:nvPr/>
        </p:nvSpPr>
        <p:spPr>
          <a:xfrm>
            <a:off x="4114800" y="4038600"/>
            <a:ext cx="1676400" cy="533400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600" dirty="0">
                <a:solidFill>
                  <a:schemeClr val="tx2"/>
                </a:solidFill>
                <a:latin typeface="+mj-lt"/>
              </a:rPr>
              <a:t>Physical Flows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00CDC4-CB16-42E2-82D8-766F27F3E885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219380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7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Physical supply table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3124200"/>
            <a:ext cx="80295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8449" y="2590800"/>
            <a:ext cx="2294351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+mj-lt"/>
              </a:rPr>
              <a:t>Domestic production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81600" y="2006679"/>
            <a:ext cx="186690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+mj-lt"/>
              </a:rPr>
              <a:t>Rest of the world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00800" y="1447800"/>
            <a:ext cx="1524000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+mj-lt"/>
              </a:rPr>
              <a:t>Environment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172200" y="2421082"/>
            <a:ext cx="0" cy="2057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24700" y="1905000"/>
            <a:ext cx="0" cy="20574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boks 17"/>
          <p:cNvSpPr txBox="1"/>
          <p:nvPr/>
        </p:nvSpPr>
        <p:spPr>
          <a:xfrm>
            <a:off x="609600" y="5715000"/>
            <a:ext cx="1358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/>
              <a:t>SEEA-CF Table 3.1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15237" y="3962400"/>
            <a:ext cx="7620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615237" y="4419600"/>
            <a:ext cx="7620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7615237" y="4724400"/>
            <a:ext cx="762000" cy="609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1288906" y="4381500"/>
            <a:ext cx="1682894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6606" y="1493966"/>
            <a:ext cx="3301994" cy="646331"/>
          </a:xfrm>
          <a:prstGeom prst="rect">
            <a:avLst/>
          </a:prstGeom>
          <a:noFill/>
          <a:ln w="28575">
            <a:solidFill>
              <a:srgbClr val="FF0000">
                <a:alpha val="50000"/>
              </a:srgb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If households extract materials,</a:t>
            </a:r>
          </a:p>
          <a:p>
            <a:r>
              <a:rPr lang="en-GB" dirty="0">
                <a:solidFill>
                  <a:srgbClr val="FF0000"/>
                </a:solidFill>
              </a:rPr>
              <a:t>they are “producers”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257359" y="2191345"/>
            <a:ext cx="9525" cy="2152054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139878" y="3004742"/>
            <a:ext cx="0" cy="14737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54F4285-A3D4-40D3-AA26-49332D1C8EDE}"/>
              </a:ext>
            </a:extLst>
          </p:cNvPr>
          <p:cNvSpPr txBox="1"/>
          <p:nvPr/>
        </p:nvSpPr>
        <p:spPr>
          <a:xfrm>
            <a:off x="2438400" y="5961221"/>
            <a:ext cx="5790881" cy="369332"/>
          </a:xfrm>
          <a:prstGeom prst="rect">
            <a:avLst/>
          </a:prstGeom>
          <a:noFill/>
          <a:ln w="38100">
            <a:solidFill>
              <a:srgbClr val="65531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655311"/>
                </a:solidFill>
              </a:rPr>
              <a:t>Residuals are generated from consumption or imported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83250C8-A9C8-4426-BB85-AC6D3A35215D}"/>
              </a:ext>
            </a:extLst>
          </p:cNvPr>
          <p:cNvSpPr/>
          <p:nvPr/>
        </p:nvSpPr>
        <p:spPr>
          <a:xfrm>
            <a:off x="1028706" y="4735611"/>
            <a:ext cx="7086588" cy="639634"/>
          </a:xfrm>
          <a:prstGeom prst="ellipse">
            <a:avLst/>
          </a:prstGeom>
          <a:noFill/>
          <a:ln>
            <a:solidFill>
              <a:srgbClr val="6553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320A689-6A8C-4D78-9505-AA1B4505EBD0}"/>
              </a:ext>
            </a:extLst>
          </p:cNvPr>
          <p:cNvCxnSpPr>
            <a:cxnSpLocks/>
          </p:cNvCxnSpPr>
          <p:nvPr/>
        </p:nvCxnSpPr>
        <p:spPr>
          <a:xfrm flipV="1">
            <a:off x="4648200" y="5345668"/>
            <a:ext cx="0" cy="615553"/>
          </a:xfrm>
          <a:prstGeom prst="straightConnector1">
            <a:avLst/>
          </a:prstGeom>
          <a:ln w="28575">
            <a:solidFill>
              <a:srgbClr val="7661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864E2A5-7441-459B-8B11-FEA9C78ED135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36729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3" grpId="0" animBg="1"/>
      <p:bldP spid="18" grpId="0" animBg="1"/>
      <p:bldP spid="19" grpId="0" animBg="1"/>
      <p:bldP spid="14" grpId="0" animBg="1"/>
      <p:bldP spid="3" grpId="0" animBg="1"/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790019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Physical use table</a:t>
            </a: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1" y="2590800"/>
            <a:ext cx="443865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+mj-lt"/>
              </a:rPr>
              <a:t>Domestic consumption and accumulation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81600" y="2006679"/>
            <a:ext cx="186690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+mj-lt"/>
              </a:rPr>
              <a:t>Rest of the world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00800" y="1447800"/>
            <a:ext cx="1604962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  <a:latin typeface="+mj-lt"/>
              </a:rPr>
              <a:t>Environment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248400" y="2434590"/>
            <a:ext cx="0" cy="1760220"/>
          </a:xfrm>
          <a:prstGeom prst="straightConnector1">
            <a:avLst/>
          </a:prstGeom>
          <a:ln w="285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24700" y="1905000"/>
            <a:ext cx="0" cy="2590800"/>
          </a:xfrm>
          <a:prstGeom prst="straightConnector1">
            <a:avLst/>
          </a:prstGeom>
          <a:ln w="28575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boks 17"/>
          <p:cNvSpPr txBox="1"/>
          <p:nvPr/>
        </p:nvSpPr>
        <p:spPr>
          <a:xfrm>
            <a:off x="609600" y="6172200"/>
            <a:ext cx="1358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/>
              <a:t>SEEA-CF Table 3.1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24762" y="3810000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624762" y="4190999"/>
            <a:ext cx="762000" cy="380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7624762" y="4571999"/>
            <a:ext cx="762000" cy="1400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1288906" y="4114800"/>
            <a:ext cx="1682894" cy="381000"/>
          </a:xfrm>
          <a:prstGeom prst="ellipse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" y="1493966"/>
            <a:ext cx="4085670" cy="646331"/>
          </a:xfrm>
          <a:prstGeom prst="rect">
            <a:avLst/>
          </a:prstGeom>
          <a:noFill/>
          <a:ln w="28575">
            <a:solidFill>
              <a:srgbClr val="FF0000">
                <a:alpha val="50000"/>
              </a:srgb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Government final consumption is</a:t>
            </a:r>
          </a:p>
          <a:p>
            <a:r>
              <a:rPr lang="en-GB" dirty="0">
                <a:solidFill>
                  <a:srgbClr val="FF0000"/>
                </a:solidFill>
              </a:rPr>
              <a:t>recorded  as intermediate consumption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276475" y="2191345"/>
            <a:ext cx="9525" cy="1809155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886200" y="3048000"/>
            <a:ext cx="0" cy="1066800"/>
          </a:xfrm>
          <a:prstGeom prst="straightConnector1">
            <a:avLst/>
          </a:prstGeom>
          <a:ln w="285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038600" y="3048000"/>
            <a:ext cx="1219200" cy="1066800"/>
          </a:xfrm>
          <a:prstGeom prst="straightConnector1">
            <a:avLst/>
          </a:prstGeom>
          <a:ln w="285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639438" y="3048000"/>
            <a:ext cx="1066800" cy="1065600"/>
          </a:xfrm>
          <a:prstGeom prst="straightConnector1">
            <a:avLst/>
          </a:prstGeom>
          <a:ln w="285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CC9DBAE-B681-4F0A-8041-8498821EC6B7}"/>
              </a:ext>
            </a:extLst>
          </p:cNvPr>
          <p:cNvSpPr txBox="1"/>
          <p:nvPr/>
        </p:nvSpPr>
        <p:spPr>
          <a:xfrm>
            <a:off x="584886" y="5541653"/>
            <a:ext cx="6242606" cy="369332"/>
          </a:xfrm>
          <a:prstGeom prst="rect">
            <a:avLst/>
          </a:prstGeom>
          <a:noFill/>
          <a:ln w="38100">
            <a:solidFill>
              <a:srgbClr val="65531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655311"/>
                </a:solidFill>
              </a:rPr>
              <a:t>Residuals can be reused, accumulated, exported or discarded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099EC56-FB85-4B82-9E7F-295F74CBFAB2}"/>
              </a:ext>
            </a:extLst>
          </p:cNvPr>
          <p:cNvSpPr/>
          <p:nvPr/>
        </p:nvSpPr>
        <p:spPr>
          <a:xfrm>
            <a:off x="919174" y="4434438"/>
            <a:ext cx="7086588" cy="639634"/>
          </a:xfrm>
          <a:prstGeom prst="ellipse">
            <a:avLst/>
          </a:prstGeom>
          <a:noFill/>
          <a:ln>
            <a:solidFill>
              <a:srgbClr val="6553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C856C8C-3E60-4904-B0ED-63D9E63CB023}"/>
              </a:ext>
            </a:extLst>
          </p:cNvPr>
          <p:cNvCxnSpPr>
            <a:cxnSpLocks/>
          </p:cNvCxnSpPr>
          <p:nvPr/>
        </p:nvCxnSpPr>
        <p:spPr>
          <a:xfrm flipV="1">
            <a:off x="4538668" y="5044496"/>
            <a:ext cx="0" cy="497157"/>
          </a:xfrm>
          <a:prstGeom prst="straightConnector1">
            <a:avLst/>
          </a:prstGeom>
          <a:ln w="28575">
            <a:solidFill>
              <a:srgbClr val="7661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C2808CB-5AA0-4C8F-805C-833378E4176E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92138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3" grpId="0" animBg="1"/>
      <p:bldP spid="18" grpId="0" animBg="1"/>
      <p:bldP spid="19" grpId="0" animBg="1"/>
      <p:bldP spid="15" grpId="0" animBg="1"/>
      <p:bldP spid="17" grpId="0" animBg="1"/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The supply/use chains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5"/>
          <a:stretch/>
        </p:blipFill>
        <p:spPr bwMode="auto">
          <a:xfrm>
            <a:off x="967762" y="1628782"/>
            <a:ext cx="7185638" cy="4983304"/>
          </a:xfrm>
          <a:prstGeom prst="rect">
            <a:avLst/>
          </a:prstGeom>
          <a:solidFill>
            <a:srgbClr val="234F77">
              <a:alpha val="10196"/>
            </a:srgbClr>
          </a:solidFill>
          <a:ln w="28575">
            <a:solidFill>
              <a:schemeClr val="accent3">
                <a:lumMod val="50000"/>
                <a:alpha val="50196"/>
              </a:schemeClr>
            </a:solidFill>
            <a:miter lim="800000"/>
            <a:headEnd/>
            <a:tailEnd/>
          </a:ln>
          <a:ex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>
          <a:xfrm>
            <a:off x="5779688" y="3498253"/>
            <a:ext cx="2208824" cy="95250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Natural inputs </a:t>
            </a:r>
            <a:r>
              <a:rPr lang="en-US" sz="1400" b="1" dirty="0">
                <a:solidFill>
                  <a:schemeClr val="bg1"/>
                </a:solidFill>
                <a:sym typeface="Wingdings" panose="05000000000000000000" pitchFamily="2" charset="2"/>
              </a:rPr>
              <a:t>supplied</a:t>
            </a: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 by environment  </a:t>
            </a:r>
            <a:r>
              <a:rPr lang="en-US" sz="1400" b="1" dirty="0">
                <a:solidFill>
                  <a:schemeClr val="bg1"/>
                </a:solidFill>
                <a:sym typeface="Wingdings" panose="05000000000000000000" pitchFamily="2" charset="2"/>
              </a:rPr>
              <a:t>used</a:t>
            </a: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 by extraction, harvesting, capture industries</a:t>
            </a:r>
          </a:p>
          <a:p>
            <a:pPr marL="0" indent="0">
              <a:buNone/>
            </a:pPr>
            <a:endParaRPr lang="en-US" sz="1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400" dirty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  <p:pic>
        <p:nvPicPr>
          <p:cNvPr id="1029" name="Picture 5" descr="C:\Users\MBordt\AppData\Local\Microsoft\Windows\Temporary Internet Files\Content.IE5\0FLAH88G\large-Chain-166.6-11058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18" y="533400"/>
            <a:ext cx="956122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200444-E984-465F-A979-646054088B99}"/>
              </a:ext>
            </a:extLst>
          </p:cNvPr>
          <p:cNvSpPr txBox="1"/>
          <p:nvPr/>
        </p:nvSpPr>
        <p:spPr>
          <a:xfrm>
            <a:off x="874307" y="3373352"/>
            <a:ext cx="2342754" cy="1169551"/>
          </a:xfrm>
          <a:prstGeom prst="rect">
            <a:avLst/>
          </a:prstGeom>
          <a:solidFill>
            <a:srgbClr val="234F77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Products </a:t>
            </a:r>
            <a:r>
              <a:rPr lang="en-US" sz="1400" b="1" dirty="0">
                <a:solidFill>
                  <a:schemeClr val="bg1"/>
                </a:solidFill>
                <a:sym typeface="Wingdings" panose="05000000000000000000" pitchFamily="2" charset="2"/>
              </a:rPr>
              <a:t>supplied</a:t>
            </a: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 by production and imports</a:t>
            </a:r>
            <a:b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</a:b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bg1"/>
                </a:solidFill>
                <a:sym typeface="Wingdings" panose="05000000000000000000" pitchFamily="2" charset="2"/>
              </a:rPr>
              <a:t>used</a:t>
            </a: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 by intermediate consumption, households, accumulation and exports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DDB161-8703-4697-A2C8-1A367593C5F2}"/>
              </a:ext>
            </a:extLst>
          </p:cNvPr>
          <p:cNvSpPr txBox="1"/>
          <p:nvPr/>
        </p:nvSpPr>
        <p:spPr>
          <a:xfrm>
            <a:off x="6781800" y="3845125"/>
            <a:ext cx="2142474" cy="1169551"/>
          </a:xfrm>
          <a:prstGeom prst="rect">
            <a:avLst/>
          </a:prstGeom>
          <a:solidFill>
            <a:srgbClr val="766114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Residuals </a:t>
            </a:r>
            <a:r>
              <a:rPr lang="en-US" sz="1400" b="1" dirty="0">
                <a:solidFill>
                  <a:schemeClr val="bg1"/>
                </a:solidFill>
                <a:sym typeface="Wingdings" panose="05000000000000000000" pitchFamily="2" charset="2"/>
              </a:rPr>
              <a:t>supplied</a:t>
            </a: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 (generated) by all</a:t>
            </a:r>
            <a:b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</a:b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bg1"/>
                </a:solidFill>
                <a:sym typeface="Wingdings" panose="05000000000000000000" pitchFamily="2" charset="2"/>
              </a:rPr>
              <a:t>used</a:t>
            </a: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 by collection &amp; treatment, accumulation, export and environment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97B0DF7-971D-4FD3-9226-A410D96AE433}"/>
              </a:ext>
            </a:extLst>
          </p:cNvPr>
          <p:cNvGrpSpPr/>
          <p:nvPr/>
        </p:nvGrpSpPr>
        <p:grpSpPr>
          <a:xfrm>
            <a:off x="1599498" y="2893145"/>
            <a:ext cx="5185833" cy="2248043"/>
            <a:chOff x="1599498" y="2893145"/>
            <a:chExt cx="5185833" cy="2248043"/>
          </a:xfrm>
        </p:grpSpPr>
        <p:cxnSp>
          <p:nvCxnSpPr>
            <p:cNvPr id="14" name="Straight Connector 13"/>
            <p:cNvCxnSpPr>
              <a:cxnSpLocks/>
              <a:stCxn id="9" idx="3"/>
              <a:endCxn id="25" idx="1"/>
            </p:cNvCxnSpPr>
            <p:nvPr/>
          </p:nvCxnSpPr>
          <p:spPr>
            <a:xfrm flipV="1">
              <a:off x="3352800" y="3045546"/>
              <a:ext cx="2258755" cy="2454"/>
            </a:xfrm>
            <a:prstGeom prst="line">
              <a:avLst/>
            </a:prstGeom>
            <a:ln w="28575">
              <a:solidFill>
                <a:schemeClr val="accent2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cxnSpLocks/>
            </p:cNvCxnSpPr>
            <p:nvPr/>
          </p:nvCxnSpPr>
          <p:spPr>
            <a:xfrm flipH="1">
              <a:off x="3093721" y="3055801"/>
              <a:ext cx="1312043" cy="1799648"/>
            </a:xfrm>
            <a:prstGeom prst="straightConnector1">
              <a:avLst/>
            </a:prstGeom>
            <a:ln w="28575">
              <a:solidFill>
                <a:schemeClr val="accent2">
                  <a:lumMod val="50000"/>
                  <a:alpha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cxnSpLocks/>
            </p:cNvCxnSpPr>
            <p:nvPr/>
          </p:nvCxnSpPr>
          <p:spPr>
            <a:xfrm>
              <a:off x="4405764" y="3055801"/>
              <a:ext cx="0" cy="1828619"/>
            </a:xfrm>
            <a:prstGeom prst="straightConnector1">
              <a:avLst/>
            </a:prstGeom>
            <a:ln w="28575">
              <a:solidFill>
                <a:schemeClr val="accent2">
                  <a:lumMod val="50000"/>
                  <a:alpha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cxnSpLocks/>
            </p:cNvCxnSpPr>
            <p:nvPr/>
          </p:nvCxnSpPr>
          <p:spPr>
            <a:xfrm>
              <a:off x="4429172" y="3055801"/>
              <a:ext cx="828628" cy="1799648"/>
            </a:xfrm>
            <a:prstGeom prst="straightConnector1">
              <a:avLst/>
            </a:prstGeom>
            <a:ln w="28575">
              <a:solidFill>
                <a:schemeClr val="accent2">
                  <a:lumMod val="50000"/>
                  <a:alpha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cxnSpLocks/>
            </p:cNvCxnSpPr>
            <p:nvPr/>
          </p:nvCxnSpPr>
          <p:spPr>
            <a:xfrm>
              <a:off x="4462110" y="3056017"/>
              <a:ext cx="1633890" cy="1773165"/>
            </a:xfrm>
            <a:prstGeom prst="straightConnector1">
              <a:avLst/>
            </a:prstGeom>
            <a:ln w="28575">
              <a:solidFill>
                <a:schemeClr val="accent2">
                  <a:lumMod val="50000"/>
                  <a:alpha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2AD8B0F-880A-4E14-A566-252C5F72C8DC}"/>
                </a:ext>
              </a:extLst>
            </p:cNvPr>
            <p:cNvSpPr/>
            <p:nvPr/>
          </p:nvSpPr>
          <p:spPr>
            <a:xfrm>
              <a:off x="1676400" y="2895599"/>
              <a:ext cx="1676400" cy="304801"/>
            </a:xfrm>
            <a:prstGeom prst="roundRect">
              <a:avLst/>
            </a:prstGeom>
            <a:solidFill>
              <a:srgbClr val="234F77">
                <a:alpha val="10196"/>
              </a:srgbClr>
            </a:solidFill>
            <a:ln w="28575">
              <a:solidFill>
                <a:schemeClr val="accent3">
                  <a:lumMod val="50000"/>
                  <a:alpha val="50196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958230A-4315-47EA-AF06-5B5689B648F3}"/>
                </a:ext>
              </a:extLst>
            </p:cNvPr>
            <p:cNvSpPr/>
            <p:nvPr/>
          </p:nvSpPr>
          <p:spPr>
            <a:xfrm>
              <a:off x="5611555" y="2893145"/>
              <a:ext cx="1173776" cy="304801"/>
            </a:xfrm>
            <a:prstGeom prst="roundRect">
              <a:avLst/>
            </a:prstGeom>
            <a:solidFill>
              <a:srgbClr val="234F77">
                <a:alpha val="10196"/>
              </a:srgbClr>
            </a:solidFill>
            <a:ln w="28575">
              <a:solidFill>
                <a:schemeClr val="accent3">
                  <a:lumMod val="50000"/>
                  <a:alpha val="50196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D624A768-FD54-4A1D-97C1-FEDF533A0267}"/>
                </a:ext>
              </a:extLst>
            </p:cNvPr>
            <p:cNvSpPr/>
            <p:nvPr/>
          </p:nvSpPr>
          <p:spPr>
            <a:xfrm>
              <a:off x="1599498" y="4820700"/>
              <a:ext cx="4931142" cy="320488"/>
            </a:xfrm>
            <a:prstGeom prst="roundRect">
              <a:avLst/>
            </a:prstGeom>
            <a:solidFill>
              <a:srgbClr val="234F77">
                <a:alpha val="10196"/>
              </a:srgbClr>
            </a:solidFill>
            <a:ln w="28575">
              <a:solidFill>
                <a:schemeClr val="accent3">
                  <a:lumMod val="50000"/>
                  <a:alpha val="50196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AD625C7-F090-4A2B-B49F-608C539EFF48}"/>
              </a:ext>
            </a:extLst>
          </p:cNvPr>
          <p:cNvGrpSpPr/>
          <p:nvPr/>
        </p:nvGrpSpPr>
        <p:grpSpPr>
          <a:xfrm>
            <a:off x="1793858" y="2469259"/>
            <a:ext cx="5556284" cy="2415161"/>
            <a:chOff x="1793858" y="2469259"/>
            <a:chExt cx="5556284" cy="2415161"/>
          </a:xfrm>
        </p:grpSpPr>
        <p:cxnSp>
          <p:nvCxnSpPr>
            <p:cNvPr id="8" name="Straight Arrow Connector 7"/>
            <p:cNvCxnSpPr>
              <a:cxnSpLocks/>
            </p:cNvCxnSpPr>
            <p:nvPr/>
          </p:nvCxnSpPr>
          <p:spPr>
            <a:xfrm flipH="1">
              <a:off x="3044440" y="2979367"/>
              <a:ext cx="3619902" cy="1636022"/>
            </a:xfrm>
            <a:prstGeom prst="straightConnector1">
              <a:avLst/>
            </a:prstGeom>
            <a:ln w="28575">
              <a:solidFill>
                <a:srgbClr val="008000">
                  <a:alpha val="50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3A850B3F-39CC-44C2-8282-D1668F94B865}"/>
                </a:ext>
              </a:extLst>
            </p:cNvPr>
            <p:cNvSpPr/>
            <p:nvPr/>
          </p:nvSpPr>
          <p:spPr>
            <a:xfrm>
              <a:off x="6489382" y="2469259"/>
              <a:ext cx="860760" cy="510108"/>
            </a:xfrm>
            <a:prstGeom prst="roundRect">
              <a:avLst/>
            </a:prstGeom>
            <a:solidFill>
              <a:srgbClr val="008000">
                <a:alpha val="10196"/>
              </a:srgbClr>
            </a:solidFill>
            <a:ln w="28575">
              <a:solidFill>
                <a:srgbClr val="008000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4F8837FF-8CBE-4F11-A239-96AEB0E618F1}"/>
                </a:ext>
              </a:extLst>
            </p:cNvPr>
            <p:cNvSpPr/>
            <p:nvPr/>
          </p:nvSpPr>
          <p:spPr>
            <a:xfrm>
              <a:off x="1793858" y="4374312"/>
              <a:ext cx="1258604" cy="510108"/>
            </a:xfrm>
            <a:prstGeom prst="roundRect">
              <a:avLst/>
            </a:prstGeom>
            <a:solidFill>
              <a:srgbClr val="008000">
                <a:alpha val="10196"/>
              </a:srgbClr>
            </a:solidFill>
            <a:ln w="28575">
              <a:solidFill>
                <a:srgbClr val="008000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DBD6C90-825E-44D1-A42D-8E7FC0C813C5}"/>
              </a:ext>
            </a:extLst>
          </p:cNvPr>
          <p:cNvGrpSpPr/>
          <p:nvPr/>
        </p:nvGrpSpPr>
        <p:grpSpPr>
          <a:xfrm>
            <a:off x="1596669" y="3144300"/>
            <a:ext cx="5794726" cy="3328946"/>
            <a:chOff x="1596669" y="3144300"/>
            <a:chExt cx="5794726" cy="3328946"/>
          </a:xfrm>
        </p:grpSpPr>
        <p:cxnSp>
          <p:nvCxnSpPr>
            <p:cNvPr id="31" name="Straight Arrow Connector 30"/>
            <p:cNvCxnSpPr>
              <a:cxnSpLocks/>
            </p:cNvCxnSpPr>
            <p:nvPr/>
          </p:nvCxnSpPr>
          <p:spPr>
            <a:xfrm flipH="1">
              <a:off x="2464418" y="3796105"/>
              <a:ext cx="1940489" cy="1433113"/>
            </a:xfrm>
            <a:prstGeom prst="straightConnector1">
              <a:avLst/>
            </a:prstGeom>
            <a:ln w="28575">
              <a:solidFill>
                <a:srgbClr val="655311">
                  <a:alpha val="49804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cxnSpLocks/>
            </p:cNvCxnSpPr>
            <p:nvPr/>
          </p:nvCxnSpPr>
          <p:spPr>
            <a:xfrm>
              <a:off x="4404907" y="3787895"/>
              <a:ext cx="852893" cy="1406617"/>
            </a:xfrm>
            <a:prstGeom prst="straightConnector1">
              <a:avLst/>
            </a:prstGeom>
            <a:ln w="28575">
              <a:solidFill>
                <a:srgbClr val="655311">
                  <a:alpha val="49804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cxnSpLocks/>
            </p:cNvCxnSpPr>
            <p:nvPr/>
          </p:nvCxnSpPr>
          <p:spPr>
            <a:xfrm>
              <a:off x="4436244" y="3787895"/>
              <a:ext cx="1812730" cy="1376056"/>
            </a:xfrm>
            <a:prstGeom prst="straightConnector1">
              <a:avLst/>
            </a:prstGeom>
            <a:ln w="28575">
              <a:solidFill>
                <a:srgbClr val="655311">
                  <a:alpha val="49804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>
              <a:off x="4464719" y="3796105"/>
              <a:ext cx="2551177" cy="1367846"/>
            </a:xfrm>
            <a:prstGeom prst="straightConnector1">
              <a:avLst/>
            </a:prstGeom>
            <a:ln w="28575">
              <a:solidFill>
                <a:srgbClr val="655311">
                  <a:alpha val="49804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5DF71F60-4150-48E1-8698-6B0BE2B93D13}"/>
                </a:ext>
              </a:extLst>
            </p:cNvPr>
            <p:cNvSpPr/>
            <p:nvPr/>
          </p:nvSpPr>
          <p:spPr>
            <a:xfrm>
              <a:off x="1596669" y="3144300"/>
              <a:ext cx="5794726" cy="633274"/>
            </a:xfrm>
            <a:prstGeom prst="roundRect">
              <a:avLst/>
            </a:prstGeom>
            <a:solidFill>
              <a:srgbClr val="766114">
                <a:alpha val="10196"/>
              </a:srgbClr>
            </a:solidFill>
            <a:ln w="28575">
              <a:solidFill>
                <a:srgbClr val="766114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CE69A660-39EA-4B03-A05C-7FB69FEF41BD}"/>
                </a:ext>
              </a:extLst>
            </p:cNvPr>
            <p:cNvSpPr/>
            <p:nvPr/>
          </p:nvSpPr>
          <p:spPr>
            <a:xfrm>
              <a:off x="1596669" y="5113256"/>
              <a:ext cx="1702071" cy="389039"/>
            </a:xfrm>
            <a:prstGeom prst="roundRect">
              <a:avLst/>
            </a:prstGeom>
            <a:solidFill>
              <a:srgbClr val="766114">
                <a:alpha val="10196"/>
              </a:srgbClr>
            </a:solidFill>
            <a:ln w="28575">
              <a:solidFill>
                <a:srgbClr val="766114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6FEBEC36-4378-48B9-B20A-09E5E2758536}"/>
                </a:ext>
              </a:extLst>
            </p:cNvPr>
            <p:cNvSpPr/>
            <p:nvPr/>
          </p:nvSpPr>
          <p:spPr>
            <a:xfrm>
              <a:off x="4795396" y="5105400"/>
              <a:ext cx="2595999" cy="1367846"/>
            </a:xfrm>
            <a:prstGeom prst="roundRect">
              <a:avLst/>
            </a:prstGeom>
            <a:solidFill>
              <a:srgbClr val="766114">
                <a:alpha val="10196"/>
              </a:srgbClr>
            </a:solidFill>
            <a:ln w="28575">
              <a:solidFill>
                <a:srgbClr val="766114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0285A7A-3B7C-4749-9B82-1059932C0ADD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61922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6" grpId="0" animBg="1"/>
      <p:bldP spid="6" grpId="1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The supply/use chains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371600"/>
            <a:ext cx="6058731" cy="446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315200" y="2209800"/>
            <a:ext cx="916004" cy="381000"/>
          </a:xfrm>
          <a:prstGeom prst="ellipse">
            <a:avLst/>
          </a:prstGeom>
          <a:noFill/>
          <a:ln>
            <a:solidFill>
              <a:srgbClr val="00B05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13" idx="7"/>
          </p:cNvCxnSpPr>
          <p:nvPr/>
        </p:nvCxnSpPr>
        <p:spPr>
          <a:xfrm flipH="1">
            <a:off x="4421204" y="2570396"/>
            <a:ext cx="2990054" cy="1468204"/>
          </a:xfrm>
          <a:prstGeom prst="straightConnector1">
            <a:avLst/>
          </a:prstGeom>
          <a:ln w="28575">
            <a:solidFill>
              <a:srgbClr val="00B05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6"/>
          <p:cNvSpPr txBox="1">
            <a:spLocks/>
          </p:cNvSpPr>
          <p:nvPr/>
        </p:nvSpPr>
        <p:spPr>
          <a:xfrm>
            <a:off x="457200" y="1752600"/>
            <a:ext cx="22860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B050"/>
                </a:solidFill>
                <a:sym typeface="Wingdings" panose="05000000000000000000" pitchFamily="2" charset="2"/>
              </a:rPr>
              <a:t>Natural inputs </a:t>
            </a:r>
            <a:r>
              <a:rPr lang="en-US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supplied</a:t>
            </a:r>
            <a:r>
              <a:rPr lang="en-US" sz="1400" dirty="0">
                <a:solidFill>
                  <a:srgbClr val="00B050"/>
                </a:solidFill>
                <a:sym typeface="Wingdings" panose="05000000000000000000" pitchFamily="2" charset="2"/>
              </a:rPr>
              <a:t> by environment  </a:t>
            </a:r>
            <a:r>
              <a:rPr lang="en-US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used</a:t>
            </a:r>
            <a:r>
              <a:rPr lang="en-US" sz="1400" dirty="0">
                <a:solidFill>
                  <a:srgbClr val="00B050"/>
                </a:solidFill>
                <a:sym typeface="Wingdings" panose="05000000000000000000" pitchFamily="2" charset="2"/>
              </a:rPr>
              <a:t> by extraction, harvesting, capture industries</a:t>
            </a:r>
          </a:p>
          <a:p>
            <a:pPr marL="0" indent="0">
              <a:buNone/>
            </a:pPr>
            <a:endParaRPr lang="en-US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70C0"/>
                </a:solidFill>
                <a:sym typeface="Wingdings" panose="05000000000000000000" pitchFamily="2" charset="2"/>
              </a:rPr>
              <a:t>Products </a:t>
            </a:r>
            <a:r>
              <a:rPr lang="en-US" sz="1400" b="1" dirty="0">
                <a:solidFill>
                  <a:srgbClr val="0070C0"/>
                </a:solidFill>
                <a:sym typeface="Wingdings" panose="05000000000000000000" pitchFamily="2" charset="2"/>
              </a:rPr>
              <a:t>supplied</a:t>
            </a:r>
            <a:r>
              <a:rPr lang="en-US" sz="1400" dirty="0">
                <a:solidFill>
                  <a:srgbClr val="0070C0"/>
                </a:solidFill>
                <a:sym typeface="Wingdings" panose="05000000000000000000" pitchFamily="2" charset="2"/>
              </a:rPr>
              <a:t> by production and imports</a:t>
            </a:r>
            <a:br>
              <a:rPr lang="en-US" sz="1400" dirty="0">
                <a:solidFill>
                  <a:srgbClr val="0070C0"/>
                </a:solidFill>
                <a:sym typeface="Wingdings" panose="05000000000000000000" pitchFamily="2" charset="2"/>
              </a:rPr>
            </a:br>
            <a:r>
              <a:rPr lang="en-US" sz="14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0070C0"/>
                </a:solidFill>
                <a:sym typeface="Wingdings" panose="05000000000000000000" pitchFamily="2" charset="2"/>
              </a:rPr>
              <a:t>used</a:t>
            </a:r>
            <a:r>
              <a:rPr lang="en-US" sz="1400" dirty="0">
                <a:solidFill>
                  <a:srgbClr val="0070C0"/>
                </a:solidFill>
                <a:sym typeface="Wingdings" panose="05000000000000000000" pitchFamily="2" charset="2"/>
              </a:rPr>
              <a:t> by intermediate consumption, households, accumulation and exports</a:t>
            </a:r>
          </a:p>
          <a:p>
            <a:pPr marL="0" indent="0">
              <a:buNone/>
            </a:pPr>
            <a:endParaRPr lang="en-US" sz="14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655311"/>
                </a:solidFill>
                <a:sym typeface="Wingdings" panose="05000000000000000000" pitchFamily="2" charset="2"/>
              </a:rPr>
              <a:t>Residuals </a:t>
            </a:r>
            <a:r>
              <a:rPr lang="en-US" sz="1400" b="1" dirty="0">
                <a:solidFill>
                  <a:srgbClr val="655311"/>
                </a:solidFill>
                <a:sym typeface="Wingdings" panose="05000000000000000000" pitchFamily="2" charset="2"/>
              </a:rPr>
              <a:t>supplied</a:t>
            </a:r>
            <a:r>
              <a:rPr lang="en-US" sz="1400" dirty="0">
                <a:solidFill>
                  <a:srgbClr val="655311"/>
                </a:solidFill>
                <a:sym typeface="Wingdings" panose="05000000000000000000" pitchFamily="2" charset="2"/>
              </a:rPr>
              <a:t> (generated) by all</a:t>
            </a:r>
            <a:br>
              <a:rPr lang="en-US" sz="1400" dirty="0">
                <a:solidFill>
                  <a:srgbClr val="655311"/>
                </a:solidFill>
                <a:sym typeface="Wingdings" panose="05000000000000000000" pitchFamily="2" charset="2"/>
              </a:rPr>
            </a:br>
            <a:r>
              <a:rPr lang="en-US" sz="1400" dirty="0">
                <a:solidFill>
                  <a:srgbClr val="655311"/>
                </a:solidFill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655311"/>
                </a:solidFill>
                <a:sym typeface="Wingdings" panose="05000000000000000000" pitchFamily="2" charset="2"/>
              </a:rPr>
              <a:t>used</a:t>
            </a:r>
            <a:r>
              <a:rPr lang="en-US" sz="1400" dirty="0">
                <a:solidFill>
                  <a:srgbClr val="655311"/>
                </a:solidFill>
                <a:sym typeface="Wingdings" panose="05000000000000000000" pitchFamily="2" charset="2"/>
              </a:rPr>
              <a:t> by collection &amp; treatment, accumulation, export and environment</a:t>
            </a:r>
          </a:p>
        </p:txBody>
      </p:sp>
      <p:sp>
        <p:nvSpPr>
          <p:cNvPr id="12" name="Oval 11"/>
          <p:cNvSpPr/>
          <p:nvPr/>
        </p:nvSpPr>
        <p:spPr>
          <a:xfrm>
            <a:off x="3535680" y="2514600"/>
            <a:ext cx="916004" cy="381000"/>
          </a:xfrm>
          <a:prstGeom prst="ellipse">
            <a:avLst/>
          </a:prstGeom>
          <a:noFill/>
          <a:ln>
            <a:solidFill>
              <a:srgbClr val="0070C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629400" y="2514600"/>
            <a:ext cx="916004" cy="381000"/>
          </a:xfrm>
          <a:prstGeom prst="ellipse">
            <a:avLst/>
          </a:prstGeom>
          <a:noFill/>
          <a:ln>
            <a:solidFill>
              <a:srgbClr val="0070C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451684" y="2705100"/>
            <a:ext cx="2177716" cy="0"/>
          </a:xfrm>
          <a:prstGeom prst="line">
            <a:avLst/>
          </a:prstGeom>
          <a:ln w="28575">
            <a:solidFill>
              <a:srgbClr val="0070C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451684" y="2743200"/>
            <a:ext cx="958516" cy="1508400"/>
          </a:xfrm>
          <a:prstGeom prst="straightConnector1">
            <a:avLst/>
          </a:prstGeom>
          <a:ln w="28575">
            <a:solidFill>
              <a:srgbClr val="0070C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426242" y="2758440"/>
            <a:ext cx="0" cy="1508400"/>
          </a:xfrm>
          <a:prstGeom prst="straightConnector1">
            <a:avLst/>
          </a:prstGeom>
          <a:ln w="28575">
            <a:solidFill>
              <a:srgbClr val="0070C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457123" y="2758440"/>
            <a:ext cx="943677" cy="1508400"/>
          </a:xfrm>
          <a:prstGeom prst="straightConnector1">
            <a:avLst/>
          </a:prstGeom>
          <a:ln w="28575">
            <a:solidFill>
              <a:srgbClr val="0070C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510062" y="2758440"/>
            <a:ext cx="1622258" cy="1508400"/>
          </a:xfrm>
          <a:prstGeom prst="straightConnector1">
            <a:avLst/>
          </a:prstGeom>
          <a:ln w="28575">
            <a:solidFill>
              <a:srgbClr val="0070C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3429000" y="2705100"/>
            <a:ext cx="4724400" cy="599398"/>
          </a:xfrm>
          <a:prstGeom prst="ellipse">
            <a:avLst/>
          </a:prstGeom>
          <a:noFill/>
          <a:ln>
            <a:solidFill>
              <a:srgbClr val="655311">
                <a:alpha val="4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4114800" y="3284220"/>
            <a:ext cx="1143000" cy="1363980"/>
          </a:xfrm>
          <a:prstGeom prst="straightConnector1">
            <a:avLst/>
          </a:prstGeom>
          <a:ln w="28575">
            <a:solidFill>
              <a:srgbClr val="655311">
                <a:alpha val="49804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257800" y="3284220"/>
            <a:ext cx="1063391" cy="1363980"/>
          </a:xfrm>
          <a:prstGeom prst="straightConnector1">
            <a:avLst/>
          </a:prstGeom>
          <a:ln w="28575">
            <a:solidFill>
              <a:srgbClr val="655311">
                <a:alpha val="49804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257800" y="3304498"/>
            <a:ext cx="1874520" cy="1343702"/>
          </a:xfrm>
          <a:prstGeom prst="straightConnector1">
            <a:avLst/>
          </a:prstGeom>
          <a:ln w="28575">
            <a:solidFill>
              <a:srgbClr val="655311">
                <a:alpha val="49804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257800" y="3304498"/>
            <a:ext cx="2545681" cy="1323424"/>
          </a:xfrm>
          <a:prstGeom prst="straightConnector1">
            <a:avLst/>
          </a:prstGeom>
          <a:ln w="28575">
            <a:solidFill>
              <a:srgbClr val="655311">
                <a:alpha val="49804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C:\Users\MBordt\AppData\Local\Microsoft\Windows\Temporary Internet Files\Content.IE5\0FLAH88G\large-Chain-166.6-11058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18" y="533400"/>
            <a:ext cx="956122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8A7AA79-25E3-488F-908D-C26D6BDE907D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363874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1" grpId="0"/>
      <p:bldP spid="12" grpId="0" animBg="1"/>
      <p:bldP spid="12" grpId="1" animBg="1"/>
      <p:bldP spid="13" grpId="0" animBg="1"/>
      <p:bldP spid="13" grpId="1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Autofit/>
          </a:bodyPr>
          <a:lstStyle/>
          <a:p>
            <a:r>
              <a:rPr lang="en-GB" sz="4000" dirty="0"/>
              <a:t>Accounting identities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3048000"/>
            <a:ext cx="6858000" cy="27813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Input-output identity</a:t>
            </a:r>
          </a:p>
          <a:p>
            <a:r>
              <a:rPr lang="en-US" sz="2400" i="1" dirty="0"/>
              <a:t>Over an accounting period: </a:t>
            </a:r>
            <a:br>
              <a:rPr lang="en-US" sz="2400" i="1" dirty="0"/>
            </a:br>
            <a:br>
              <a:rPr lang="en-US" sz="2400" i="1" dirty="0"/>
            </a:br>
            <a:r>
              <a:rPr lang="en-US" sz="2400" i="1" dirty="0"/>
              <a:t>flows of materials </a:t>
            </a:r>
            <a:r>
              <a:rPr lang="en-US" sz="2400" b="1" i="1" dirty="0"/>
              <a:t>into</a:t>
            </a:r>
            <a:r>
              <a:rPr lang="en-US" sz="2400" i="1" dirty="0"/>
              <a:t> an economy</a:t>
            </a:r>
            <a:br>
              <a:rPr lang="en-US" sz="2400" i="1" dirty="0"/>
            </a:br>
            <a:r>
              <a:rPr lang="en-US" sz="2400" i="1" dirty="0"/>
              <a:t>= </a:t>
            </a:r>
            <a:br>
              <a:rPr lang="en-US" sz="2400" i="1" dirty="0"/>
            </a:br>
            <a:r>
              <a:rPr lang="en-US" sz="2400" i="1" dirty="0"/>
              <a:t>flows of materials </a:t>
            </a:r>
            <a:r>
              <a:rPr lang="en-US" sz="2400" b="1" i="1" dirty="0"/>
              <a:t>out</a:t>
            </a:r>
            <a:r>
              <a:rPr lang="en-US" sz="2400" i="1" dirty="0"/>
              <a:t> of an economy</a:t>
            </a:r>
            <a:br>
              <a:rPr lang="en-US" sz="2400" i="1" dirty="0"/>
            </a:br>
            <a:r>
              <a:rPr lang="en-US" sz="2400" i="1" dirty="0"/>
              <a:t>+</a:t>
            </a:r>
            <a:br>
              <a:rPr lang="en-US" sz="2400" i="1" dirty="0"/>
            </a:br>
            <a:r>
              <a:rPr lang="en-US" sz="2400" i="1" dirty="0"/>
              <a:t>any </a:t>
            </a:r>
            <a:r>
              <a:rPr lang="en-US" sz="2400" b="1" i="1" dirty="0"/>
              <a:t>net additions </a:t>
            </a:r>
            <a:r>
              <a:rPr lang="en-US" sz="2400" i="1" dirty="0"/>
              <a:t>to stock in the economy </a:t>
            </a:r>
            <a:r>
              <a:rPr lang="en-US" sz="2400" dirty="0">
                <a:solidFill>
                  <a:srgbClr val="FF0000"/>
                </a:solidFill>
              </a:rPr>
              <a:t>(accumulation)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143000"/>
            <a:ext cx="43307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8DF641-6795-4603-9598-56BED028A01A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3322830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Accumulation can be big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33400" y="1396409"/>
            <a:ext cx="4495800" cy="5204816"/>
            <a:chOff x="381000" y="1600200"/>
            <a:chExt cx="3962400" cy="4648200"/>
          </a:xfrm>
        </p:grpSpPr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905000"/>
              <a:ext cx="3962400" cy="43434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1981200" y="1600200"/>
              <a:ext cx="775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+mj-lt"/>
                </a:rPr>
                <a:t>ESCAP</a:t>
              </a:r>
            </a:p>
          </p:txBody>
        </p:sp>
      </p:grpSp>
      <p:sp>
        <p:nvSpPr>
          <p:cNvPr id="7" name="Left Arrow 6"/>
          <p:cNvSpPr/>
          <p:nvPr/>
        </p:nvSpPr>
        <p:spPr>
          <a:xfrm>
            <a:off x="5029200" y="3962400"/>
            <a:ext cx="3429000" cy="1485900"/>
          </a:xfrm>
          <a:prstGeom prst="leftArrow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What are all the non-metal ores being used for?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524663FA-1D60-40EB-AD25-5E8F404DC221}"/>
              </a:ext>
            </a:extLst>
          </p:cNvPr>
          <p:cNvSpPr/>
          <p:nvPr/>
        </p:nvSpPr>
        <p:spPr>
          <a:xfrm>
            <a:off x="5433191" y="2337675"/>
            <a:ext cx="3048000" cy="1066800"/>
          </a:xfrm>
          <a:prstGeom prst="wedgeRoundRectCallout">
            <a:avLst>
              <a:gd name="adj1" fmla="val -61829"/>
              <a:gd name="adj2" fmla="val 73337"/>
              <a:gd name="adj3" fmla="val 16667"/>
            </a:avLst>
          </a:prstGeom>
          <a:solidFill>
            <a:srgbClr val="234F77">
              <a:alpha val="10196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Both residuals and products can be accumulated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216792-B89A-431B-852B-EC9DB532C5F5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315938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2176"/>
            <a:ext cx="3886200" cy="4772424"/>
          </a:xfrm>
        </p:spPr>
        <p:txBody>
          <a:bodyPr>
            <a:normAutofit/>
          </a:bodyPr>
          <a:lstStyle/>
          <a:p>
            <a:pPr marL="457200" indent="-457200">
              <a:lnSpc>
                <a:spcPts val="2800"/>
              </a:lnSpc>
              <a:buFont typeface="+mj-lt"/>
              <a:buAutoNum type="arabicPeriod"/>
            </a:pPr>
            <a:r>
              <a:rPr lang="en-GB" sz="2000" dirty="0"/>
              <a:t>Learning objectives</a:t>
            </a:r>
          </a:p>
          <a:p>
            <a:pPr marL="457200" indent="-457200">
              <a:lnSpc>
                <a:spcPts val="2800"/>
              </a:lnSpc>
              <a:buFont typeface="+mj-lt"/>
              <a:buAutoNum type="arabicPeriod"/>
            </a:pPr>
            <a:r>
              <a:rPr lang="en-GB" sz="2000" dirty="0"/>
              <a:t>Level 1 What? Why? (compilers)</a:t>
            </a:r>
          </a:p>
          <a:p>
            <a:pPr lvl="1">
              <a:lnSpc>
                <a:spcPts val="2800"/>
              </a:lnSpc>
            </a:pPr>
            <a:r>
              <a:rPr lang="en-GB" sz="1800" dirty="0"/>
              <a:t>Concepts (25 min.)</a:t>
            </a:r>
          </a:p>
          <a:p>
            <a:pPr lvl="1">
              <a:lnSpc>
                <a:spcPts val="2800"/>
              </a:lnSpc>
            </a:pPr>
            <a:r>
              <a:rPr lang="en-GB" sz="1800" dirty="0"/>
              <a:t>Group exercise and discussion (30 min.)</a:t>
            </a:r>
          </a:p>
          <a:p>
            <a:pPr marL="457200" indent="-457200">
              <a:lnSpc>
                <a:spcPts val="2800"/>
              </a:lnSpc>
              <a:buFont typeface="+mj-lt"/>
              <a:buAutoNum type="arabicPeriod"/>
            </a:pPr>
            <a:r>
              <a:rPr lang="en-GB" sz="2000" dirty="0"/>
              <a:t>Level 2</a:t>
            </a:r>
          </a:p>
          <a:p>
            <a:pPr lvl="1">
              <a:lnSpc>
                <a:spcPts val="2800"/>
              </a:lnSpc>
            </a:pPr>
            <a:r>
              <a:rPr lang="en-GB" sz="1800" dirty="0"/>
              <a:t>Concepts (25 min.)</a:t>
            </a:r>
          </a:p>
          <a:p>
            <a:pPr lvl="1">
              <a:lnSpc>
                <a:spcPts val="2800"/>
              </a:lnSpc>
            </a:pPr>
            <a:r>
              <a:rPr lang="en-GB" sz="1800" dirty="0"/>
              <a:t>Group exercise and discussion (30 min.)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902" y="1192950"/>
            <a:ext cx="1426898" cy="2142726"/>
          </a:xfrm>
          <a:prstGeom prst="rect">
            <a:avLst/>
          </a:prstGeom>
        </p:spPr>
      </p:pic>
      <p:pic>
        <p:nvPicPr>
          <p:cNvPr id="1026" name="Picture 2" descr="https://worldgeography150.files.wordpress.com/2013/03/fiji-resourc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902" y="3363074"/>
            <a:ext cx="3707648" cy="247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Bordt\AppData\Local\Temp\notesFFF692\~4026215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952" y="1629174"/>
            <a:ext cx="2256598" cy="172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D45F51-38BA-4BEC-A395-43AB5652DDFD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823931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Autofit/>
          </a:bodyPr>
          <a:lstStyle/>
          <a:p>
            <a:r>
              <a:rPr lang="en-GB" sz="4000" dirty="0"/>
              <a:t>Accounting identities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Supply and use identity (double entry accounting)</a:t>
            </a:r>
          </a:p>
          <a:p>
            <a:r>
              <a:rPr lang="en-GB" sz="2000" dirty="0"/>
              <a:t>Total </a:t>
            </a:r>
            <a:r>
              <a:rPr lang="en-GB" sz="2000" b="1" dirty="0"/>
              <a:t>Supply</a:t>
            </a:r>
            <a:r>
              <a:rPr lang="en-GB" sz="2000" dirty="0"/>
              <a:t> (including imports) = Total </a:t>
            </a:r>
            <a:r>
              <a:rPr lang="en-GB" sz="2000" b="1" dirty="0"/>
              <a:t>Use</a:t>
            </a:r>
            <a:r>
              <a:rPr lang="en-GB" sz="2000" dirty="0"/>
              <a:t> (including exports)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251056"/>
              </p:ext>
            </p:extLst>
          </p:nvPr>
        </p:nvGraphicFramePr>
        <p:xfrm>
          <a:off x="619125" y="2933700"/>
          <a:ext cx="7620000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8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1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4557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Total Supply of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= Total Use of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0" lang="en-GB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Natural </a:t>
                      </a: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Resource Inputs (TSNI)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Natural Resource Inputs (TUNI)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55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Products (TSP)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Products (TUP)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55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Residuals (TSR)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Residuals (TUR)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9966DE8-77D4-4A8E-A816-75B06267DEC4}"/>
              </a:ext>
            </a:extLst>
          </p:cNvPr>
          <p:cNvSpPr txBox="1"/>
          <p:nvPr/>
        </p:nvSpPr>
        <p:spPr>
          <a:xfrm>
            <a:off x="3048000" y="4724400"/>
            <a:ext cx="4267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Double entry accounting:</a:t>
            </a:r>
          </a:p>
          <a:p>
            <a:r>
              <a:rPr lang="en-US" sz="1100" dirty="0"/>
              <a:t>Every entry to an account requires a corresponding and opposite entry to a different account</a:t>
            </a: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BF86F1EB-6113-4F88-B904-050E4799EC82}"/>
              </a:ext>
            </a:extLst>
          </p:cNvPr>
          <p:cNvSpPr/>
          <p:nvPr/>
        </p:nvSpPr>
        <p:spPr>
          <a:xfrm>
            <a:off x="6934200" y="863029"/>
            <a:ext cx="2057400" cy="791240"/>
          </a:xfrm>
          <a:prstGeom prst="wedgeRoundRectCallout">
            <a:avLst>
              <a:gd name="adj1" fmla="val -61344"/>
              <a:gd name="adj2" fmla="val 75334"/>
              <a:gd name="adj3" fmla="val 16667"/>
            </a:avLst>
          </a:prstGeom>
          <a:solidFill>
            <a:schemeClr val="accent2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Every entry to an account requires a corresponding and opposite entry to a different account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17958-023C-48C0-9803-86325F0658EF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417636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Definitions: Natural inputs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i="1" dirty="0"/>
              <a:t>3.45 … all physical inputs that are </a:t>
            </a:r>
            <a:r>
              <a:rPr lang="en-US" sz="1800" b="1" i="1" dirty="0"/>
              <a:t>moved</a:t>
            </a:r>
            <a:r>
              <a:rPr lang="en-US" sz="1800" i="1" dirty="0"/>
              <a:t> from their location in the environment as a part of economic production processes or are </a:t>
            </a:r>
            <a:r>
              <a:rPr lang="en-US" sz="1800" b="1" i="1" dirty="0"/>
              <a:t>directly used </a:t>
            </a:r>
            <a:r>
              <a:rPr lang="en-US" sz="1800" i="1" dirty="0"/>
              <a:t>in production.</a:t>
            </a:r>
            <a:endParaRPr lang="en-GB" sz="18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67024"/>
            <a:ext cx="8159560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eft Arrow 6">
            <a:extLst>
              <a:ext uri="{FF2B5EF4-FFF2-40B4-BE49-F238E27FC236}">
                <a16:creationId xmlns:a16="http://schemas.microsoft.com/office/drawing/2014/main" id="{2E04A8C1-29D3-4E4E-B727-CD6D7ACF27EF}"/>
              </a:ext>
            </a:extLst>
          </p:cNvPr>
          <p:cNvSpPr/>
          <p:nvPr/>
        </p:nvSpPr>
        <p:spPr>
          <a:xfrm>
            <a:off x="2819400" y="5342335"/>
            <a:ext cx="3352800" cy="1028700"/>
          </a:xfrm>
          <a:prstGeom prst="leftArrow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Why no sea water?</a:t>
            </a:r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FB6A2817-B317-47DD-92B4-3F3D30B1810E}"/>
              </a:ext>
            </a:extLst>
          </p:cNvPr>
          <p:cNvSpPr/>
          <p:nvPr/>
        </p:nvSpPr>
        <p:spPr>
          <a:xfrm>
            <a:off x="7086600" y="2254636"/>
            <a:ext cx="838200" cy="687657"/>
          </a:xfrm>
          <a:prstGeom prst="upArrow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03077CA-D9D7-43B9-8EE8-019E21322152}"/>
              </a:ext>
            </a:extLst>
          </p:cNvPr>
          <p:cNvSpPr/>
          <p:nvPr/>
        </p:nvSpPr>
        <p:spPr>
          <a:xfrm>
            <a:off x="1524000" y="5419851"/>
            <a:ext cx="990600" cy="75234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72F528C-04DD-49A0-922B-A8DD055C8825}"/>
              </a:ext>
            </a:extLst>
          </p:cNvPr>
          <p:cNvSpPr/>
          <p:nvPr/>
        </p:nvSpPr>
        <p:spPr>
          <a:xfrm>
            <a:off x="6816201" y="1938454"/>
            <a:ext cx="1489599" cy="26855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801348-2DE4-48D7-A983-C70188FF14D5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31290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Definitions: Products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49" y="1402080"/>
            <a:ext cx="8229599" cy="655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i="1" dirty="0"/>
              <a:t>3.64 …</a:t>
            </a:r>
            <a:r>
              <a:rPr lang="en-US" sz="1800" b="1" i="1" dirty="0"/>
              <a:t>goods and services</a:t>
            </a:r>
            <a:r>
              <a:rPr lang="en-US" sz="1800" i="1" dirty="0"/>
              <a:t> that result from a process of production in the economy (same as SNA)</a:t>
            </a:r>
          </a:p>
          <a:p>
            <a:pPr marL="0" indent="0">
              <a:buNone/>
            </a:pPr>
            <a:endParaRPr lang="en-GB" sz="18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7814A4-DA62-44F1-9897-F959A5E380FC}"/>
              </a:ext>
            </a:extLst>
          </p:cNvPr>
          <p:cNvSpPr txBox="1"/>
          <p:nvPr/>
        </p:nvSpPr>
        <p:spPr>
          <a:xfrm>
            <a:off x="3244410" y="1926059"/>
            <a:ext cx="26932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CPC Ver. 2</a:t>
            </a:r>
          </a:p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(Central Product Classification)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D67F83-93FF-48A0-860B-13DEC664B767}"/>
              </a:ext>
            </a:extLst>
          </p:cNvPr>
          <p:cNvSpPr txBox="1"/>
          <p:nvPr/>
        </p:nvSpPr>
        <p:spPr>
          <a:xfrm>
            <a:off x="533400" y="2522667"/>
            <a:ext cx="4095750" cy="3910494"/>
          </a:xfrm>
          <a:prstGeom prst="rect">
            <a:avLst/>
          </a:prstGeom>
          <a:solidFill>
            <a:schemeClr val="accent5">
              <a:lumMod val="40000"/>
              <a:lumOff val="60000"/>
              <a:alpha val="50196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 – Agriculture, forestry and fishery products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 – Ores and minerals; electricity, gas and water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 – Food products, beverages and tobacco; textiles,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apparel and leather products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 – Other transportable goods, except metal products, 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machinery and equipment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 – Metal products, machinery and equipment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 – Constructions and construction services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6 – Distributive trade services; accommodation, food and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beverage serving services; transport services; and  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electricity, gas and water distribution services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 – Financial and related services; real estate services; 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and rental and leasing services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8 – Business and production services</a:t>
            </a:r>
          </a:p>
          <a:p>
            <a:pPr>
              <a:lnSpc>
                <a:spcPts val="2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9 – Community, social and personal services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CFEE83-FF87-4DB0-8229-0B26511A3161}"/>
              </a:ext>
            </a:extLst>
          </p:cNvPr>
          <p:cNvGrpSpPr/>
          <p:nvPr/>
        </p:nvGrpSpPr>
        <p:grpSpPr>
          <a:xfrm>
            <a:off x="3790950" y="2522667"/>
            <a:ext cx="5105400" cy="1342740"/>
            <a:chOff x="3886200" y="2522667"/>
            <a:chExt cx="5105400" cy="134274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4D8DE8-9E1B-4B43-937F-231B4E81CA4E}"/>
                </a:ext>
              </a:extLst>
            </p:cNvPr>
            <p:cNvSpPr txBox="1"/>
            <p:nvPr/>
          </p:nvSpPr>
          <p:spPr>
            <a:xfrm>
              <a:off x="5353048" y="2522667"/>
              <a:ext cx="3638552" cy="134274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0196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01 – Products of agriculture, horticulture and market gardening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02 – Live animals and animal products (excluding meat)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03 – Forestry and logging products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04 – Fish and other fishing products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lowchart: Merge 14">
              <a:extLst>
                <a:ext uri="{FF2B5EF4-FFF2-40B4-BE49-F238E27FC236}">
                  <a16:creationId xmlns:a16="http://schemas.microsoft.com/office/drawing/2014/main" id="{9630C79D-C3D8-476B-A7E3-2F15B42698FB}"/>
                </a:ext>
              </a:extLst>
            </p:cNvPr>
            <p:cNvSpPr/>
            <p:nvPr/>
          </p:nvSpPr>
          <p:spPr>
            <a:xfrm rot="5400000">
              <a:off x="3969821" y="2458309"/>
              <a:ext cx="1268073" cy="143531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5000 w 10000"/>
                <a:gd name="connsiteY2" fmla="*/ 10000 h 10000"/>
                <a:gd name="connsiteX3" fmla="*/ 0 w 10000"/>
                <a:gd name="connsiteY3" fmla="*/ 0 h 10000"/>
                <a:gd name="connsiteX0" fmla="*/ 0 w 6187"/>
                <a:gd name="connsiteY0" fmla="*/ 0 h 15517"/>
                <a:gd name="connsiteX1" fmla="*/ 6187 w 6187"/>
                <a:gd name="connsiteY1" fmla="*/ 5517 h 15517"/>
                <a:gd name="connsiteX2" fmla="*/ 1187 w 6187"/>
                <a:gd name="connsiteY2" fmla="*/ 15517 h 15517"/>
                <a:gd name="connsiteX3" fmla="*/ 0 w 6187"/>
                <a:gd name="connsiteY3" fmla="*/ 0 h 15517"/>
                <a:gd name="connsiteX0" fmla="*/ 0 w 19442"/>
                <a:gd name="connsiteY0" fmla="*/ 68 h 10068"/>
                <a:gd name="connsiteX1" fmla="*/ 19442 w 19442"/>
                <a:gd name="connsiteY1" fmla="*/ 0 h 10068"/>
                <a:gd name="connsiteX2" fmla="*/ 1919 w 19442"/>
                <a:gd name="connsiteY2" fmla="*/ 10068 h 10068"/>
                <a:gd name="connsiteX3" fmla="*/ 0 w 19442"/>
                <a:gd name="connsiteY3" fmla="*/ 68 h 10068"/>
                <a:gd name="connsiteX0" fmla="*/ 0 w 19442"/>
                <a:gd name="connsiteY0" fmla="*/ 0 h 10000"/>
                <a:gd name="connsiteX1" fmla="*/ 19442 w 19442"/>
                <a:gd name="connsiteY1" fmla="*/ 73 h 10000"/>
                <a:gd name="connsiteX2" fmla="*/ 1919 w 19442"/>
                <a:gd name="connsiteY2" fmla="*/ 10000 h 10000"/>
                <a:gd name="connsiteX3" fmla="*/ 0 w 19442"/>
                <a:gd name="connsiteY3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42" h="10000">
                  <a:moveTo>
                    <a:pt x="0" y="0"/>
                  </a:moveTo>
                  <a:lnTo>
                    <a:pt x="19442" y="73"/>
                  </a:lnTo>
                  <a:lnTo>
                    <a:pt x="1919" y="10000"/>
                  </a:lnTo>
                  <a:cubicBezTo>
                    <a:pt x="1278" y="6667"/>
                    <a:pt x="640" y="3333"/>
                    <a:pt x="0" y="0"/>
                  </a:cubicBezTo>
                  <a:close/>
                </a:path>
              </a:pathLst>
            </a:custGeom>
            <a:solidFill>
              <a:srgbClr val="C0D8ED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E1938C9-7C18-4A90-A9D4-6B3A37BCEBF8}"/>
              </a:ext>
            </a:extLst>
          </p:cNvPr>
          <p:cNvGrpSpPr/>
          <p:nvPr/>
        </p:nvGrpSpPr>
        <p:grpSpPr>
          <a:xfrm>
            <a:off x="4177889" y="2530826"/>
            <a:ext cx="4721096" cy="2646159"/>
            <a:chOff x="4270504" y="2505144"/>
            <a:chExt cx="4721096" cy="264615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319C9A3-18F0-4B27-B399-31F43F23B60E}"/>
                </a:ext>
              </a:extLst>
            </p:cNvPr>
            <p:cNvSpPr txBox="1"/>
            <p:nvPr/>
          </p:nvSpPr>
          <p:spPr>
            <a:xfrm>
              <a:off x="5353048" y="2505144"/>
              <a:ext cx="3638552" cy="2625142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0196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21 – Meat, fish, fruit, vegetables, oils and fats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22 – Dairy products and egg products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23 – Grain mill products, starches and starch products; other food products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24 – Beverages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25 – Tobacco products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26 – Yarn and thread; woven and tufted textile fabrics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27 – Textile articles other than apparel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28 – Knitted or crocheted fabrics; wearing apparel</a:t>
              </a:r>
            </a:p>
            <a:p>
              <a:pPr>
                <a:lnSpc>
                  <a:spcPts val="2000"/>
                </a:lnSpc>
              </a:pP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29 – Leather and leather products; footwear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lowchart: Manual Input 19">
              <a:extLst>
                <a:ext uri="{FF2B5EF4-FFF2-40B4-BE49-F238E27FC236}">
                  <a16:creationId xmlns:a16="http://schemas.microsoft.com/office/drawing/2014/main" id="{F77F6C3B-E996-4235-AE38-F66432E76E6E}"/>
                </a:ext>
              </a:extLst>
            </p:cNvPr>
            <p:cNvSpPr/>
            <p:nvPr/>
          </p:nvSpPr>
          <p:spPr>
            <a:xfrm>
              <a:off x="4270504" y="2560320"/>
              <a:ext cx="1051011" cy="2590983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1609"/>
                <a:gd name="connsiteY0" fmla="*/ 2446 h 10000"/>
                <a:gd name="connsiteX1" fmla="*/ 11609 w 11609"/>
                <a:gd name="connsiteY1" fmla="*/ 0 h 10000"/>
                <a:gd name="connsiteX2" fmla="*/ 11609 w 11609"/>
                <a:gd name="connsiteY2" fmla="*/ 10000 h 10000"/>
                <a:gd name="connsiteX3" fmla="*/ 1609 w 11609"/>
                <a:gd name="connsiteY3" fmla="*/ 10000 h 10000"/>
                <a:gd name="connsiteX4" fmla="*/ 0 w 11609"/>
                <a:gd name="connsiteY4" fmla="*/ 2446 h 10000"/>
                <a:gd name="connsiteX0" fmla="*/ 0 w 11609"/>
                <a:gd name="connsiteY0" fmla="*/ 2446 h 10000"/>
                <a:gd name="connsiteX1" fmla="*/ 11609 w 11609"/>
                <a:gd name="connsiteY1" fmla="*/ 0 h 10000"/>
                <a:gd name="connsiteX2" fmla="*/ 11609 w 11609"/>
                <a:gd name="connsiteY2" fmla="*/ 10000 h 10000"/>
                <a:gd name="connsiteX3" fmla="*/ 0 w 11609"/>
                <a:gd name="connsiteY3" fmla="*/ 3672 h 10000"/>
                <a:gd name="connsiteX4" fmla="*/ 0 w 11609"/>
                <a:gd name="connsiteY4" fmla="*/ 2446 h 10000"/>
                <a:gd name="connsiteX0" fmla="*/ 0 w 11609"/>
                <a:gd name="connsiteY0" fmla="*/ 2446 h 10000"/>
                <a:gd name="connsiteX1" fmla="*/ 11609 w 11609"/>
                <a:gd name="connsiteY1" fmla="*/ 0 h 10000"/>
                <a:gd name="connsiteX2" fmla="*/ 11609 w 11609"/>
                <a:gd name="connsiteY2" fmla="*/ 10000 h 10000"/>
                <a:gd name="connsiteX3" fmla="*/ 345 w 11609"/>
                <a:gd name="connsiteY3" fmla="*/ 3347 h 10000"/>
                <a:gd name="connsiteX4" fmla="*/ 0 w 11609"/>
                <a:gd name="connsiteY4" fmla="*/ 2446 h 10000"/>
                <a:gd name="connsiteX0" fmla="*/ 0 w 11494"/>
                <a:gd name="connsiteY0" fmla="*/ 2568 h 10000"/>
                <a:gd name="connsiteX1" fmla="*/ 11494 w 11494"/>
                <a:gd name="connsiteY1" fmla="*/ 0 h 10000"/>
                <a:gd name="connsiteX2" fmla="*/ 11494 w 11494"/>
                <a:gd name="connsiteY2" fmla="*/ 10000 h 10000"/>
                <a:gd name="connsiteX3" fmla="*/ 230 w 11494"/>
                <a:gd name="connsiteY3" fmla="*/ 3347 h 10000"/>
                <a:gd name="connsiteX4" fmla="*/ 0 w 11494"/>
                <a:gd name="connsiteY4" fmla="*/ 256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4" h="10000">
                  <a:moveTo>
                    <a:pt x="0" y="2568"/>
                  </a:moveTo>
                  <a:lnTo>
                    <a:pt x="11494" y="0"/>
                  </a:lnTo>
                  <a:lnTo>
                    <a:pt x="11494" y="10000"/>
                  </a:lnTo>
                  <a:lnTo>
                    <a:pt x="230" y="3347"/>
                  </a:lnTo>
                  <a:cubicBezTo>
                    <a:pt x="153" y="3087"/>
                    <a:pt x="77" y="2828"/>
                    <a:pt x="0" y="2568"/>
                  </a:cubicBezTo>
                  <a:close/>
                </a:path>
              </a:pathLst>
            </a:custGeom>
            <a:solidFill>
              <a:srgbClr val="C0D8ED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96CFB4F-8F33-469E-AB4E-C0D47A66A315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252013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93" dur="indefinite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95" dur="indefinite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97" dur="indefinite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99" dur="indefinite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01" dur="indefinite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03" dur="indefinite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05" dur="indefinite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07" dur="indefinite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09" dur="indefinite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11" dur="indefinite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13" dur="indefinite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15" dur="indefinite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17" dur="indefinite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3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19" dur="indefinite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3" presetClass="emph" presetSubtype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 override="childStyle">
                                        <p:cTn id="131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3" dur="indefinite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5" dur="indefinite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7" dur="indefinite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9" dur="indefinite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1" dur="indefinite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3" dur="indefinite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5" dur="indefinite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7" dur="indefinite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9" dur="indefinite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1" dur="indefinite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3" dur="indefinite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5" dur="indefinite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C0C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uiExpand="1" build="allAtOnce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42A206E-4E28-4BB0-97D3-5C48F8D31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Definitions: Residuals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EECD944-CE3E-4CCF-8EE1-51553E875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49" y="1402080"/>
            <a:ext cx="8229599" cy="1188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2.92 … </a:t>
            </a:r>
            <a:r>
              <a:rPr lang="en-US" sz="1800" i="1" dirty="0"/>
              <a:t>flows of </a:t>
            </a:r>
            <a:r>
              <a:rPr lang="en-US" sz="1800" b="1" i="1" dirty="0"/>
              <a:t>solid, liquid and gaseous materials</a:t>
            </a:r>
            <a:r>
              <a:rPr lang="en-US" sz="1800" i="1" dirty="0"/>
              <a:t>, and energy, that are</a:t>
            </a:r>
          </a:p>
          <a:p>
            <a:r>
              <a:rPr lang="en-US" sz="1800" b="1" i="1" dirty="0"/>
              <a:t>discarded, discharged or emitted </a:t>
            </a:r>
            <a:r>
              <a:rPr lang="en-US" sz="1800" i="1" dirty="0"/>
              <a:t>by establishments and households </a:t>
            </a:r>
          </a:p>
          <a:p>
            <a:r>
              <a:rPr lang="en-US" sz="1800" i="1" dirty="0"/>
              <a:t>through processes of </a:t>
            </a:r>
            <a:r>
              <a:rPr lang="en-US" sz="1800" b="1" i="1" dirty="0"/>
              <a:t>production, consumption or accumulation</a:t>
            </a:r>
          </a:p>
          <a:p>
            <a:pPr marL="0" indent="0">
              <a:buNone/>
            </a:pPr>
            <a:endParaRPr lang="en-GB" sz="18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D0BFB0-497B-4552-B07E-7E9047423546}"/>
              </a:ext>
            </a:extLst>
          </p:cNvPr>
          <p:cNvSpPr txBox="1"/>
          <p:nvPr/>
        </p:nvSpPr>
        <p:spPr>
          <a:xfrm>
            <a:off x="2727105" y="2647691"/>
            <a:ext cx="368979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Typical components for groups of residuals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D0EA88D-1761-4B50-918D-7EA82A16EA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85128"/>
              </p:ext>
            </p:extLst>
          </p:nvPr>
        </p:nvGraphicFramePr>
        <p:xfrm>
          <a:off x="1143000" y="2896940"/>
          <a:ext cx="7143752" cy="329542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105152">
                  <a:extLst>
                    <a:ext uri="{9D8B030D-6E8A-4147-A177-3AD203B41FA5}">
                      <a16:colId xmlns:a16="http://schemas.microsoft.com/office/drawing/2014/main" val="430190254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val="2625705726"/>
                    </a:ext>
                  </a:extLst>
                </a:gridCol>
              </a:tblGrid>
              <a:tr h="362398">
                <a:tc>
                  <a:txBody>
                    <a:bodyPr/>
                    <a:lstStyle/>
                    <a:p>
                      <a:r>
                        <a:rPr lang="en-US" sz="1300" b="0" dirty="0"/>
                        <a:t>Group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/>
                        <a:t>Typical components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640760"/>
                  </a:ext>
                </a:extLst>
              </a:tr>
              <a:tr h="387220">
                <a:tc>
                  <a:txBody>
                    <a:bodyPr/>
                    <a:lstStyle/>
                    <a:p>
                      <a:r>
                        <a:rPr lang="en-US" sz="1200" dirty="0"/>
                        <a:t>Solid waste (includes recovered materials)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Chemical and health-care waste, metallic waste, animal and vegetal wastes, other recyclables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233013"/>
                  </a:ext>
                </a:extLst>
              </a:tr>
              <a:tr h="362398">
                <a:tc>
                  <a:txBody>
                    <a:bodyPr/>
                    <a:lstStyle/>
                    <a:p>
                      <a:r>
                        <a:rPr lang="en-US" sz="1200" dirty="0"/>
                        <a:t>Wastewater*</a:t>
                      </a:r>
                    </a:p>
                  </a:txBody>
                  <a:tcPr anchor="ctr">
                    <a:solidFill>
                      <a:srgbClr val="C0D8E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Water for treatment and disposal, return flows, reused water</a:t>
                      </a:r>
                    </a:p>
                  </a:txBody>
                  <a:tcPr anchor="ctr">
                    <a:solidFill>
                      <a:srgbClr val="C0D8E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3907253"/>
                  </a:ext>
                </a:extLst>
              </a:tr>
              <a:tr h="362398">
                <a:tc>
                  <a:txBody>
                    <a:bodyPr/>
                    <a:lstStyle/>
                    <a:p>
                      <a:r>
                        <a:rPr lang="en-US" sz="1200" dirty="0"/>
                        <a:t>Emissions to air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Carbon dioxide, methane, ammonia, heavy metals, particulates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879138"/>
                  </a:ext>
                </a:extLst>
              </a:tr>
              <a:tr h="362398">
                <a:tc>
                  <a:txBody>
                    <a:bodyPr/>
                    <a:lstStyle/>
                    <a:p>
                      <a:r>
                        <a:rPr lang="en-US" sz="1200" dirty="0"/>
                        <a:t>Emissions to water</a:t>
                      </a:r>
                    </a:p>
                  </a:txBody>
                  <a:tcPr anchor="ctr">
                    <a:solidFill>
                      <a:srgbClr val="C0D8E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Nitrogen compounds, phosphorus compounds, heavy metals </a:t>
                      </a:r>
                    </a:p>
                  </a:txBody>
                  <a:tcPr anchor="ctr">
                    <a:solidFill>
                      <a:srgbClr val="C0D8E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604388"/>
                  </a:ext>
                </a:extLst>
              </a:tr>
              <a:tr h="362398">
                <a:tc>
                  <a:txBody>
                    <a:bodyPr/>
                    <a:lstStyle/>
                    <a:p>
                      <a:r>
                        <a:rPr lang="en-US" sz="1200" dirty="0"/>
                        <a:t>Emissions to soil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Leaks from pipelines, chemical spills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310384"/>
                  </a:ext>
                </a:extLst>
              </a:tr>
              <a:tr h="362398">
                <a:tc>
                  <a:txBody>
                    <a:bodyPr/>
                    <a:lstStyle/>
                    <a:p>
                      <a:r>
                        <a:rPr lang="en-US" sz="1200" dirty="0"/>
                        <a:t>Residuals from dissipative use of products</a:t>
                      </a:r>
                    </a:p>
                  </a:txBody>
                  <a:tcPr anchor="ctr">
                    <a:solidFill>
                      <a:srgbClr val="C0D8E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Unabsorbed nutrients from fertilizers, salt spread on roads</a:t>
                      </a:r>
                    </a:p>
                  </a:txBody>
                  <a:tcPr anchor="ctr">
                    <a:solidFill>
                      <a:srgbClr val="C0D8E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749206"/>
                  </a:ext>
                </a:extLst>
              </a:tr>
              <a:tr h="362398">
                <a:tc>
                  <a:txBody>
                    <a:bodyPr/>
                    <a:lstStyle/>
                    <a:p>
                      <a:r>
                        <a:rPr lang="en-US" sz="1200" dirty="0"/>
                        <a:t>Dissipative losses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Abrasion, erosion/corrosion of infrastructure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637925"/>
                  </a:ext>
                </a:extLst>
              </a:tr>
              <a:tr h="362398">
                <a:tc>
                  <a:txBody>
                    <a:bodyPr/>
                    <a:lstStyle/>
                    <a:p>
                      <a:r>
                        <a:rPr lang="en-US" sz="1200" dirty="0"/>
                        <a:t>Natural resource residuals</a:t>
                      </a:r>
                    </a:p>
                  </a:txBody>
                  <a:tcPr anchor="ctr">
                    <a:solidFill>
                      <a:srgbClr val="C0D8E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Mining overburden, felling residues, discarded catch</a:t>
                      </a:r>
                    </a:p>
                  </a:txBody>
                  <a:tcPr anchor="ctr">
                    <a:solidFill>
                      <a:srgbClr val="C0D8E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036589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4D61735-0A1B-4672-A866-A5B1084BF0EC}"/>
              </a:ext>
            </a:extLst>
          </p:cNvPr>
          <p:cNvSpPr txBox="1"/>
          <p:nvPr/>
        </p:nvSpPr>
        <p:spPr>
          <a:xfrm>
            <a:off x="1066800" y="6215390"/>
            <a:ext cx="7143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 This list of typical components for groups of residuals can also be applied to certain flows defined as products</a:t>
            </a: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8FC93300-90E5-405C-84FA-3F21C641C808}"/>
              </a:ext>
            </a:extLst>
          </p:cNvPr>
          <p:cNvSpPr/>
          <p:nvPr/>
        </p:nvSpPr>
        <p:spPr>
          <a:xfrm>
            <a:off x="1573997" y="3397560"/>
            <a:ext cx="6248400" cy="1537380"/>
          </a:xfrm>
          <a:prstGeom prst="wedgeRoundRectCallout">
            <a:avLst>
              <a:gd name="adj1" fmla="val 1383"/>
              <a:gd name="adj2" fmla="val 72752"/>
              <a:gd name="adj3" fmla="val 16667"/>
            </a:avLst>
          </a:prstGeom>
          <a:solidFill>
            <a:srgbClr val="00206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Can you think of some energy residuals?</a:t>
            </a: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e.g. heat, light, sound…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5EE7E2-2A0A-45E2-9DCE-0AB4570E3571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417399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A400899D-4E03-45B4-9F8B-40730B87C9AA}"/>
              </a:ext>
            </a:extLst>
          </p:cNvPr>
          <p:cNvSpPr/>
          <p:nvPr/>
        </p:nvSpPr>
        <p:spPr>
          <a:xfrm>
            <a:off x="6771199" y="4839208"/>
            <a:ext cx="1458401" cy="1472715"/>
          </a:xfrm>
          <a:prstGeom prst="flowChartConnector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509E6FCB-CC89-4E36-B89C-32AA28DE374D}"/>
              </a:ext>
            </a:extLst>
          </p:cNvPr>
          <p:cNvSpPr/>
          <p:nvPr/>
        </p:nvSpPr>
        <p:spPr>
          <a:xfrm>
            <a:off x="1066800" y="4847585"/>
            <a:ext cx="1458401" cy="1472715"/>
          </a:xfrm>
          <a:prstGeom prst="flowChartConnector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BAACE270-97A8-403F-B1FD-A6213031C7BC}"/>
              </a:ext>
            </a:extLst>
          </p:cNvPr>
          <p:cNvSpPr/>
          <p:nvPr/>
        </p:nvSpPr>
        <p:spPr>
          <a:xfrm>
            <a:off x="2971800" y="4847585"/>
            <a:ext cx="1458401" cy="1472715"/>
          </a:xfrm>
          <a:prstGeom prst="flowChartConnector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7F0A74B5-CC7B-462D-B33C-995D504F5A91}"/>
              </a:ext>
            </a:extLst>
          </p:cNvPr>
          <p:cNvSpPr/>
          <p:nvPr/>
        </p:nvSpPr>
        <p:spPr>
          <a:xfrm>
            <a:off x="4876800" y="4847585"/>
            <a:ext cx="1458401" cy="1472715"/>
          </a:xfrm>
          <a:prstGeom prst="flowChartConnector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40BF1BA7-9E5A-4C17-A5BA-6C02E30FA84F}"/>
              </a:ext>
            </a:extLst>
          </p:cNvPr>
          <p:cNvSpPr/>
          <p:nvPr/>
        </p:nvSpPr>
        <p:spPr>
          <a:xfrm>
            <a:off x="6771199" y="2938508"/>
            <a:ext cx="1458401" cy="1472715"/>
          </a:xfrm>
          <a:prstGeom prst="flowChartConnector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42A206E-4E28-4BB0-97D3-5C48F8D31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Definitions: Residuals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EECD944-CE3E-4CCF-8EE1-51553E875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49" y="1402080"/>
            <a:ext cx="8229599" cy="1188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2.92 … </a:t>
            </a:r>
            <a:r>
              <a:rPr lang="en-US" sz="1800" i="1" dirty="0"/>
              <a:t>flows of </a:t>
            </a:r>
            <a:r>
              <a:rPr lang="en-US" sz="1800" b="1" i="1" dirty="0"/>
              <a:t>solid, liquid and gaseous materials</a:t>
            </a:r>
            <a:r>
              <a:rPr lang="en-US" sz="1800" i="1" dirty="0"/>
              <a:t>, and energy, that are</a:t>
            </a:r>
          </a:p>
          <a:p>
            <a:r>
              <a:rPr lang="en-US" sz="1800" b="1" i="1" dirty="0"/>
              <a:t>discarded, discharged or emitted </a:t>
            </a:r>
            <a:r>
              <a:rPr lang="en-US" sz="1800" i="1" dirty="0"/>
              <a:t>by establishments and households </a:t>
            </a:r>
          </a:p>
          <a:p>
            <a:r>
              <a:rPr lang="en-US" sz="1800" i="1" dirty="0"/>
              <a:t>through processes of </a:t>
            </a:r>
            <a:r>
              <a:rPr lang="en-US" sz="1800" b="1" i="1" dirty="0"/>
              <a:t>production, consumption or accumulation</a:t>
            </a:r>
          </a:p>
          <a:p>
            <a:pPr marL="0" indent="0">
              <a:buNone/>
            </a:pPr>
            <a:endParaRPr lang="en-GB" sz="18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D0BFB0-497B-4552-B07E-7E9047423546}"/>
              </a:ext>
            </a:extLst>
          </p:cNvPr>
          <p:cNvSpPr txBox="1"/>
          <p:nvPr/>
        </p:nvSpPr>
        <p:spPr>
          <a:xfrm>
            <a:off x="2727105" y="2603212"/>
            <a:ext cx="368979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Typical components for groups of residuals</a:t>
            </a:r>
          </a:p>
        </p:txBody>
      </p:sp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5E6F52ED-B99B-4FC4-930C-61336D78333E}"/>
              </a:ext>
            </a:extLst>
          </p:cNvPr>
          <p:cNvSpPr/>
          <p:nvPr/>
        </p:nvSpPr>
        <p:spPr>
          <a:xfrm>
            <a:off x="1066800" y="2946885"/>
            <a:ext cx="1458401" cy="1472715"/>
          </a:xfrm>
          <a:prstGeom prst="flowChartConnector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6E19A4-68EA-4DAB-A75A-2E91C0032EF3}"/>
              </a:ext>
            </a:extLst>
          </p:cNvPr>
          <p:cNvSpPr/>
          <p:nvPr/>
        </p:nvSpPr>
        <p:spPr>
          <a:xfrm>
            <a:off x="990600" y="3315228"/>
            <a:ext cx="1600200" cy="703371"/>
          </a:xfrm>
          <a:prstGeom prst="rect">
            <a:avLst/>
          </a:prstGeom>
          <a:solidFill>
            <a:srgbClr val="3477B2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Solid waste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</a:rPr>
              <a:t>(includes recovered materials)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8571E8-2323-4BF5-80FD-8CA8C75BA9EB}"/>
              </a:ext>
            </a:extLst>
          </p:cNvPr>
          <p:cNvSpPr/>
          <p:nvPr/>
        </p:nvSpPr>
        <p:spPr>
          <a:xfrm>
            <a:off x="6705600" y="3309997"/>
            <a:ext cx="1600200" cy="703371"/>
          </a:xfrm>
          <a:prstGeom prst="rect">
            <a:avLst/>
          </a:prstGeom>
          <a:solidFill>
            <a:srgbClr val="3477B2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Emissions to water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33EB95C-6EEB-4D65-975C-8C003B870C24}"/>
              </a:ext>
            </a:extLst>
          </p:cNvPr>
          <p:cNvSpPr/>
          <p:nvPr/>
        </p:nvSpPr>
        <p:spPr>
          <a:xfrm>
            <a:off x="990600" y="5240229"/>
            <a:ext cx="1600200" cy="703371"/>
          </a:xfrm>
          <a:prstGeom prst="rect">
            <a:avLst/>
          </a:prstGeom>
          <a:solidFill>
            <a:srgbClr val="3477B2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Emissions to soil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D58CD56-FF9E-4B33-9F52-9E910D118799}"/>
              </a:ext>
            </a:extLst>
          </p:cNvPr>
          <p:cNvSpPr/>
          <p:nvPr/>
        </p:nvSpPr>
        <p:spPr>
          <a:xfrm>
            <a:off x="2895600" y="5240229"/>
            <a:ext cx="1600200" cy="703371"/>
          </a:xfrm>
          <a:prstGeom prst="rect">
            <a:avLst/>
          </a:prstGeom>
          <a:solidFill>
            <a:srgbClr val="3477B2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Residuals from dissipative use of products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A211C5C-65C7-49D2-AA89-A2A79D6F3157}"/>
              </a:ext>
            </a:extLst>
          </p:cNvPr>
          <p:cNvSpPr/>
          <p:nvPr/>
        </p:nvSpPr>
        <p:spPr>
          <a:xfrm>
            <a:off x="4800600" y="5240229"/>
            <a:ext cx="1600200" cy="703371"/>
          </a:xfrm>
          <a:prstGeom prst="rect">
            <a:avLst/>
          </a:prstGeom>
          <a:solidFill>
            <a:srgbClr val="3477B2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Dissipative losses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4541158-D428-4B1D-A5F2-30059530A262}"/>
              </a:ext>
            </a:extLst>
          </p:cNvPr>
          <p:cNvSpPr/>
          <p:nvPr/>
        </p:nvSpPr>
        <p:spPr>
          <a:xfrm>
            <a:off x="6705600" y="5240229"/>
            <a:ext cx="1600200" cy="703371"/>
          </a:xfrm>
          <a:prstGeom prst="rect">
            <a:avLst/>
          </a:prstGeom>
          <a:solidFill>
            <a:srgbClr val="3477B2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Residuals from dissipative use of products</a:t>
            </a:r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8E51DA6E-0222-4BBB-8660-336FAC8E0DD3}"/>
              </a:ext>
            </a:extLst>
          </p:cNvPr>
          <p:cNvSpPr/>
          <p:nvPr/>
        </p:nvSpPr>
        <p:spPr>
          <a:xfrm>
            <a:off x="2971800" y="2946885"/>
            <a:ext cx="1458401" cy="1472715"/>
          </a:xfrm>
          <a:prstGeom prst="flowChartConnector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4DF819-24DF-4930-A20C-4720FFFB4408}"/>
              </a:ext>
            </a:extLst>
          </p:cNvPr>
          <p:cNvSpPr/>
          <p:nvPr/>
        </p:nvSpPr>
        <p:spPr>
          <a:xfrm>
            <a:off x="2895600" y="3315228"/>
            <a:ext cx="1600200" cy="703371"/>
          </a:xfrm>
          <a:prstGeom prst="rect">
            <a:avLst/>
          </a:prstGeom>
          <a:solidFill>
            <a:srgbClr val="3477B2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Wastewater*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6D32BE43-CA74-4EC8-B948-1FE9D1EB6574}"/>
              </a:ext>
            </a:extLst>
          </p:cNvPr>
          <p:cNvSpPr/>
          <p:nvPr/>
        </p:nvSpPr>
        <p:spPr>
          <a:xfrm>
            <a:off x="4876800" y="2946885"/>
            <a:ext cx="1458401" cy="1472715"/>
          </a:xfrm>
          <a:prstGeom prst="flowChartConnector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0BE7EE-879A-4A88-85F8-155987F9125C}"/>
              </a:ext>
            </a:extLst>
          </p:cNvPr>
          <p:cNvSpPr/>
          <p:nvPr/>
        </p:nvSpPr>
        <p:spPr>
          <a:xfrm>
            <a:off x="4800600" y="3307345"/>
            <a:ext cx="1600200" cy="703371"/>
          </a:xfrm>
          <a:prstGeom prst="rect">
            <a:avLst/>
          </a:prstGeom>
          <a:solidFill>
            <a:srgbClr val="3477B2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Emissions to air</a:t>
            </a:r>
          </a:p>
        </p:txBody>
      </p:sp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FED70BC7-BEBB-408E-AB96-E5D3558A1747}"/>
              </a:ext>
            </a:extLst>
          </p:cNvPr>
          <p:cNvSpPr/>
          <p:nvPr/>
        </p:nvSpPr>
        <p:spPr>
          <a:xfrm>
            <a:off x="1828800" y="3484658"/>
            <a:ext cx="6248400" cy="1537380"/>
          </a:xfrm>
          <a:prstGeom prst="wedgeRoundRectCallout">
            <a:avLst>
              <a:gd name="adj1" fmla="val 1383"/>
              <a:gd name="adj2" fmla="val 72752"/>
              <a:gd name="adj3" fmla="val 16667"/>
            </a:avLst>
          </a:prstGeom>
          <a:solidFill>
            <a:srgbClr val="00206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Can you think of some energy residuals?</a:t>
            </a: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e.g. heat, light, sound…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DB126E-AC00-4800-A8A4-3EB15C54C7F2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277193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26" grpId="0" animBg="1"/>
      <p:bldP spid="13" grpId="0"/>
      <p:bldP spid="3" grpId="0" animBg="1"/>
      <p:bldP spid="16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17" grpId="0" animBg="1"/>
      <p:bldP spid="25" grpId="0" animBg="1"/>
      <p:bldP spid="18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Definitions: Residuals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6668"/>
            <a:ext cx="22860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2.92 … </a:t>
            </a:r>
            <a:r>
              <a:rPr lang="en-US" sz="1800" i="1" dirty="0"/>
              <a:t>flows of </a:t>
            </a:r>
            <a:r>
              <a:rPr lang="en-US" sz="1800" b="1" i="1" dirty="0"/>
              <a:t>solid, liquid and gaseous materials</a:t>
            </a:r>
            <a:r>
              <a:rPr lang="en-US" sz="1800" i="1" dirty="0"/>
              <a:t>, and energy, that are</a:t>
            </a:r>
          </a:p>
          <a:p>
            <a:r>
              <a:rPr lang="en-US" sz="1800" b="1" i="1" dirty="0"/>
              <a:t>discarded, discharged or emitted </a:t>
            </a:r>
            <a:r>
              <a:rPr lang="en-US" sz="1800" i="1" dirty="0"/>
              <a:t>by establishments and households </a:t>
            </a:r>
          </a:p>
          <a:p>
            <a:r>
              <a:rPr lang="en-US" sz="1800" i="1" dirty="0"/>
              <a:t>through processes of </a:t>
            </a:r>
            <a:r>
              <a:rPr lang="en-US" sz="1800" b="1" i="1" dirty="0"/>
              <a:t>production, consumption or accumulation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33550"/>
            <a:ext cx="6063809" cy="44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844683-B0FE-4178-982D-084768FE219B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25384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Compilation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Compile a </a:t>
            </a:r>
            <a:r>
              <a:rPr lang="en-GB" u="sng" dirty="0"/>
              <a:t>physical supply and use table</a:t>
            </a:r>
            <a:r>
              <a:rPr lang="en-GB" dirty="0"/>
              <a:t> for oil resources:</a:t>
            </a:r>
          </a:p>
          <a:p>
            <a:r>
              <a:rPr lang="en-US" sz="2400" dirty="0">
                <a:solidFill>
                  <a:schemeClr val="tx2"/>
                </a:solidFill>
              </a:rPr>
              <a:t>Oil resources extracted by </a:t>
            </a:r>
            <a:r>
              <a:rPr lang="en-US" sz="2400" b="1" dirty="0">
                <a:solidFill>
                  <a:schemeClr val="tx2"/>
                </a:solidFill>
              </a:rPr>
              <a:t>Mining</a:t>
            </a:r>
            <a:r>
              <a:rPr lang="en-US" sz="2400" dirty="0">
                <a:solidFill>
                  <a:schemeClr val="tx2"/>
                </a:solidFill>
              </a:rPr>
              <a:t> (100 </a:t>
            </a:r>
            <a:r>
              <a:rPr lang="en-GB" sz="2400" dirty="0" err="1">
                <a:solidFill>
                  <a:schemeClr val="tx2"/>
                </a:solidFill>
              </a:rPr>
              <a:t>mln</a:t>
            </a:r>
            <a:r>
              <a:rPr lang="en-GB" sz="2400" dirty="0">
                <a:solidFill>
                  <a:schemeClr val="tx2"/>
                </a:solidFill>
              </a:rPr>
              <a:t> kg)</a:t>
            </a:r>
          </a:p>
          <a:p>
            <a:r>
              <a:rPr lang="en-US" sz="2400" b="1" dirty="0"/>
              <a:t>Mining</a:t>
            </a:r>
            <a:r>
              <a:rPr lang="en-US" sz="2400" dirty="0"/>
              <a:t> supplies 100 </a:t>
            </a:r>
            <a:r>
              <a:rPr lang="en-US" sz="2400" dirty="0" err="1"/>
              <a:t>mln</a:t>
            </a:r>
            <a:r>
              <a:rPr lang="en-US" sz="2400" dirty="0"/>
              <a:t> kg crude oil to </a:t>
            </a:r>
            <a:r>
              <a:rPr lang="en-US" sz="2400" b="1" dirty="0"/>
              <a:t>Refining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Refining</a:t>
            </a:r>
            <a:r>
              <a:rPr lang="en-US" sz="2400" dirty="0">
                <a:solidFill>
                  <a:schemeClr val="tx2"/>
                </a:solidFill>
              </a:rPr>
              <a:t> produces 80 </a:t>
            </a:r>
            <a:r>
              <a:rPr lang="en-US" sz="2400" dirty="0" err="1">
                <a:solidFill>
                  <a:schemeClr val="tx2"/>
                </a:solidFill>
              </a:rPr>
              <a:t>mln</a:t>
            </a:r>
            <a:r>
              <a:rPr lang="en-US" sz="2400" dirty="0">
                <a:solidFill>
                  <a:schemeClr val="tx2"/>
                </a:solidFill>
              </a:rPr>
              <a:t> kg petrol</a:t>
            </a:r>
            <a:endParaRPr lang="en-GB" sz="2400" dirty="0">
              <a:solidFill>
                <a:schemeClr val="tx2"/>
              </a:solidFill>
            </a:endParaRPr>
          </a:p>
          <a:p>
            <a:pPr lvl="1"/>
            <a:r>
              <a:rPr lang="en-US" b="1" dirty="0">
                <a:solidFill>
                  <a:schemeClr val="tx2"/>
                </a:solidFill>
              </a:rPr>
              <a:t>Exports</a:t>
            </a:r>
            <a:r>
              <a:rPr lang="en-US" dirty="0">
                <a:solidFill>
                  <a:schemeClr val="tx2"/>
                </a:solidFill>
              </a:rPr>
              <a:t> 50 </a:t>
            </a:r>
            <a:r>
              <a:rPr lang="en-US" dirty="0" err="1">
                <a:solidFill>
                  <a:schemeClr val="tx2"/>
                </a:solidFill>
              </a:rPr>
              <a:t>mln</a:t>
            </a:r>
            <a:r>
              <a:rPr lang="en-US" dirty="0">
                <a:solidFill>
                  <a:schemeClr val="tx2"/>
                </a:solidFill>
              </a:rPr>
              <a:t> kg petrol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Supplies 30 </a:t>
            </a:r>
            <a:r>
              <a:rPr lang="en-US" dirty="0" err="1">
                <a:solidFill>
                  <a:schemeClr val="tx2"/>
                </a:solidFill>
              </a:rPr>
              <a:t>mln</a:t>
            </a:r>
            <a:r>
              <a:rPr lang="en-US" dirty="0">
                <a:solidFill>
                  <a:schemeClr val="tx2"/>
                </a:solidFill>
              </a:rPr>
              <a:t> kg petrol to </a:t>
            </a:r>
            <a:r>
              <a:rPr lang="en-US" b="1" dirty="0">
                <a:solidFill>
                  <a:schemeClr val="tx2"/>
                </a:solidFill>
              </a:rPr>
              <a:t>Households</a:t>
            </a:r>
            <a:r>
              <a:rPr lang="en-US" dirty="0">
                <a:solidFill>
                  <a:schemeClr val="tx2"/>
                </a:solidFill>
              </a:rPr>
              <a:t> (all is burned)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Burns 20 </a:t>
            </a:r>
            <a:r>
              <a:rPr lang="en-GB" dirty="0" err="1">
                <a:solidFill>
                  <a:schemeClr val="tx2"/>
                </a:solidFill>
              </a:rPr>
              <a:t>mln</a:t>
            </a:r>
            <a:r>
              <a:rPr lang="en-GB" dirty="0">
                <a:solidFill>
                  <a:schemeClr val="tx2"/>
                </a:solidFill>
              </a:rPr>
              <a:t> kg crude oil for own consumption</a:t>
            </a:r>
          </a:p>
          <a:p>
            <a:r>
              <a:rPr lang="en-US" sz="2400" dirty="0"/>
              <a:t>Burning (combustion):</a:t>
            </a:r>
          </a:p>
          <a:p>
            <a:pPr lvl="1"/>
            <a:r>
              <a:rPr lang="en-US" b="1" dirty="0"/>
              <a:t>Uses</a:t>
            </a:r>
            <a:r>
              <a:rPr lang="en-US" dirty="0"/>
              <a:t> 3 units oxygen (O</a:t>
            </a:r>
            <a:r>
              <a:rPr lang="en-US" baseline="-25000" dirty="0"/>
              <a:t>2</a:t>
            </a:r>
            <a:r>
              <a:rPr lang="en-US" dirty="0"/>
              <a:t>) per unit crude oil or petrol</a:t>
            </a:r>
          </a:p>
          <a:p>
            <a:pPr lvl="1"/>
            <a:r>
              <a:rPr lang="en-US" b="1" dirty="0"/>
              <a:t>Creates</a:t>
            </a:r>
            <a:r>
              <a:rPr lang="en-US" dirty="0"/>
              <a:t> 4 units of CO</a:t>
            </a:r>
            <a:r>
              <a:rPr lang="en-US" baseline="-25000" dirty="0"/>
              <a:t>2</a:t>
            </a:r>
            <a:r>
              <a:rPr lang="en-US" dirty="0"/>
              <a:t> per unit of crude oil or petrol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492E09-3A99-4D9D-B8ED-43AADA1D4F32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8101170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1D7C597-3B06-4EB8-AF02-F892BB9E1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695" y="1612995"/>
            <a:ext cx="6562800" cy="32317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42" y="801783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Complete the table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1752600"/>
            <a:ext cx="2362200" cy="4648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600" dirty="0"/>
              <a:t>How?</a:t>
            </a:r>
          </a:p>
          <a:p>
            <a:pPr marL="0" indent="0">
              <a:buFont typeface="Wingdings 2"/>
              <a:buNone/>
            </a:pPr>
            <a:r>
              <a:rPr lang="en-US" sz="1400" dirty="0"/>
              <a:t>A. Follow the supply/use chain</a:t>
            </a:r>
          </a:p>
          <a:p>
            <a:pPr marL="0" indent="0">
              <a:buFont typeface="Wingdings 2"/>
              <a:buNone/>
            </a:pPr>
            <a:r>
              <a:rPr lang="en-US" sz="1400" dirty="0">
                <a:sym typeface="Wingdings" panose="05000000000000000000" pitchFamily="2" charset="2"/>
              </a:rPr>
              <a:t>B. Calculate column and row totals and check accounting  identities (supply = use)</a:t>
            </a: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C. Burning 1 kg crude oil and petrol uses 3 kg O2 to create 4 kg CO2</a:t>
            </a:r>
          </a:p>
          <a:p>
            <a:pPr marL="0" indent="0">
              <a:buFont typeface="Wingdings 2"/>
              <a:buNone/>
            </a:pPr>
            <a:r>
              <a:rPr lang="en-US" sz="1400" dirty="0">
                <a:sym typeface="Wingdings" panose="05000000000000000000" pitchFamily="2" charset="2"/>
              </a:rPr>
              <a:t>D. Questions:</a:t>
            </a:r>
          </a:p>
          <a:p>
            <a:pPr>
              <a:buFontTx/>
              <a:buChar char="-"/>
            </a:pPr>
            <a:r>
              <a:rPr lang="en-US" sz="1400" dirty="0">
                <a:sym typeface="Wingdings" panose="05000000000000000000" pitchFamily="2" charset="2"/>
              </a:rPr>
              <a:t>Total natural inputs?</a:t>
            </a:r>
          </a:p>
          <a:p>
            <a:pPr>
              <a:buFontTx/>
              <a:buChar char="-"/>
            </a:pPr>
            <a:r>
              <a:rPr lang="en-US" sz="1400" dirty="0">
                <a:sym typeface="Wingdings" panose="05000000000000000000" pitchFamily="2" charset="2"/>
              </a:rPr>
              <a:t>Total products?</a:t>
            </a:r>
          </a:p>
          <a:p>
            <a:pPr>
              <a:buFontTx/>
              <a:buChar char="-"/>
            </a:pPr>
            <a:r>
              <a:rPr lang="en-US" sz="1400" dirty="0">
                <a:sym typeface="Wingdings" panose="05000000000000000000" pitchFamily="2" charset="2"/>
              </a:rPr>
              <a:t>Total residuals?</a:t>
            </a:r>
          </a:p>
          <a:p>
            <a:pPr>
              <a:buFontTx/>
              <a:buChar char="-"/>
            </a:pPr>
            <a:r>
              <a:rPr lang="en-US" sz="1400" dirty="0">
                <a:sym typeface="Wingdings" panose="05000000000000000000" pitchFamily="2" charset="2"/>
              </a:rPr>
              <a:t>Total materials?</a:t>
            </a:r>
          </a:p>
          <a:p>
            <a:pPr marL="0" indent="0">
              <a:buFont typeface="Wingdings 2"/>
              <a:buNone/>
            </a:pPr>
            <a:endParaRPr lang="en-US" sz="1400" dirty="0"/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 flipH="1">
            <a:off x="5619026" y="2108034"/>
            <a:ext cx="2056838" cy="1387365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  <a:stCxn id="27" idx="0"/>
          </p:cNvCxnSpPr>
          <p:nvPr/>
        </p:nvCxnSpPr>
        <p:spPr>
          <a:xfrm flipH="1" flipV="1">
            <a:off x="5275770" y="2592885"/>
            <a:ext cx="6350" cy="979782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</p:cNvCxnSpPr>
          <p:nvPr/>
        </p:nvCxnSpPr>
        <p:spPr>
          <a:xfrm>
            <a:off x="5371594" y="2556877"/>
            <a:ext cx="380391" cy="1405523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</p:cNvCxnSpPr>
          <p:nvPr/>
        </p:nvCxnSpPr>
        <p:spPr>
          <a:xfrm flipV="1">
            <a:off x="5806866" y="2753785"/>
            <a:ext cx="9390" cy="1191724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/>
          </p:cNvCxnSpPr>
          <p:nvPr/>
        </p:nvCxnSpPr>
        <p:spPr>
          <a:xfrm>
            <a:off x="5949476" y="2740920"/>
            <a:ext cx="822906" cy="1529211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743200" y="4876800"/>
            <a:ext cx="594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supply/use chain</a:t>
            </a:r>
          </a:p>
          <a:p>
            <a:r>
              <a:rPr lang="en-US" u="sng" dirty="0"/>
              <a:t>Supplier </a:t>
            </a:r>
            <a:r>
              <a:rPr lang="en-US" dirty="0"/>
              <a:t>            		 </a:t>
            </a:r>
            <a:r>
              <a:rPr lang="en-US" u="sng" dirty="0"/>
              <a:t>User       </a:t>
            </a:r>
          </a:p>
          <a:p>
            <a:pPr>
              <a:tabLst>
                <a:tab pos="900000" algn="l"/>
              </a:tabLst>
            </a:pPr>
            <a:r>
              <a:rPr lang="en-US" dirty="0"/>
              <a:t>1 Environment		</a:t>
            </a:r>
            <a:r>
              <a:rPr lang="en-US" dirty="0">
                <a:sym typeface="Wingdings" panose="05000000000000000000" pitchFamily="2" charset="2"/>
              </a:rPr>
              <a:t> 2 Mining</a:t>
            </a:r>
          </a:p>
          <a:p>
            <a:pPr>
              <a:tabLst>
                <a:tab pos="900000" algn="l"/>
              </a:tabLst>
            </a:pPr>
            <a:r>
              <a:rPr lang="en-US" dirty="0">
                <a:sym typeface="Wingdings" panose="05000000000000000000" pitchFamily="2" charset="2"/>
              </a:rPr>
              <a:t>3 Mining	 &amp; imports	 4 Refining</a:t>
            </a:r>
          </a:p>
          <a:p>
            <a:pPr>
              <a:tabLst>
                <a:tab pos="900000" algn="l"/>
              </a:tabLst>
            </a:pPr>
            <a:r>
              <a:rPr lang="en-US" dirty="0">
                <a:sym typeface="Wingdings" panose="05000000000000000000" pitchFamily="2" charset="2"/>
              </a:rPr>
              <a:t>5 Refining		 6 Households &amp; Exports</a:t>
            </a:r>
            <a:r>
              <a:rPr lang="en-GB" dirty="0"/>
              <a:t>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60120D-F3BE-41F0-8B0B-546C3C5A8666}"/>
              </a:ext>
            </a:extLst>
          </p:cNvPr>
          <p:cNvSpPr/>
          <p:nvPr/>
        </p:nvSpPr>
        <p:spPr>
          <a:xfrm>
            <a:off x="7573614" y="1966316"/>
            <a:ext cx="781956" cy="15994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>
                <a:solidFill>
                  <a:srgbClr val="FF0000"/>
                </a:solidFill>
              </a:rPr>
              <a:t>1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34BD264-BDA1-4229-9037-388163E8AFDA}"/>
              </a:ext>
            </a:extLst>
          </p:cNvPr>
          <p:cNvSpPr/>
          <p:nvPr/>
        </p:nvSpPr>
        <p:spPr>
          <a:xfrm>
            <a:off x="4985435" y="3572667"/>
            <a:ext cx="593370" cy="175934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>
                <a:solidFill>
                  <a:srgbClr val="FF0000"/>
                </a:solidFill>
              </a:rPr>
              <a:t>2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6C8A922-5C0A-4DE6-8A52-36D0F40A2918}"/>
              </a:ext>
            </a:extLst>
          </p:cNvPr>
          <p:cNvSpPr/>
          <p:nvPr/>
        </p:nvSpPr>
        <p:spPr>
          <a:xfrm>
            <a:off x="4977372" y="2336000"/>
            <a:ext cx="596797" cy="175934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>
                <a:solidFill>
                  <a:srgbClr val="FF0000"/>
                </a:solidFill>
              </a:rPr>
              <a:t>3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F829B5E-B28A-45B0-8E19-D23D3BAAC777}"/>
              </a:ext>
            </a:extLst>
          </p:cNvPr>
          <p:cNvSpPr/>
          <p:nvPr/>
        </p:nvSpPr>
        <p:spPr>
          <a:xfrm>
            <a:off x="5580062" y="3944071"/>
            <a:ext cx="484909" cy="355112"/>
          </a:xfrm>
          <a:prstGeom prst="rect">
            <a:avLst/>
          </a:prstGeom>
          <a:solidFill>
            <a:srgbClr val="FFFF00">
              <a:alpha val="50000"/>
            </a:srgbClr>
          </a:solidFill>
          <a:ln w="127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>
                <a:solidFill>
                  <a:srgbClr val="FF0000"/>
                </a:solidFill>
              </a:rPr>
              <a:t>4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76AC356-098A-4971-A8F9-8C130AD49027}"/>
              </a:ext>
            </a:extLst>
          </p:cNvPr>
          <p:cNvSpPr/>
          <p:nvPr/>
        </p:nvSpPr>
        <p:spPr>
          <a:xfrm>
            <a:off x="5573247" y="2509110"/>
            <a:ext cx="480719" cy="16755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>
                <a:solidFill>
                  <a:srgbClr val="FF0000"/>
                </a:solidFill>
              </a:rPr>
              <a:t>5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DE93D22-85A6-4B84-B29D-C411AD1871FC}"/>
              </a:ext>
            </a:extLst>
          </p:cNvPr>
          <p:cNvSpPr/>
          <p:nvPr/>
        </p:nvSpPr>
        <p:spPr>
          <a:xfrm>
            <a:off x="6057929" y="4296966"/>
            <a:ext cx="1509209" cy="163036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>
                <a:solidFill>
                  <a:srgbClr val="FF0000"/>
                </a:solidFill>
              </a:rPr>
              <a:t>6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7847649-8714-48CB-A6B2-EA602354A70A}"/>
              </a:ext>
            </a:extLst>
          </p:cNvPr>
          <p:cNvSpPr/>
          <p:nvPr/>
        </p:nvSpPr>
        <p:spPr>
          <a:xfrm>
            <a:off x="5604744" y="3748253"/>
            <a:ext cx="533400" cy="182166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456C063-1AFC-400E-8ADD-0006D0F2B920}"/>
              </a:ext>
            </a:extLst>
          </p:cNvPr>
          <p:cNvSpPr/>
          <p:nvPr/>
        </p:nvSpPr>
        <p:spPr>
          <a:xfrm>
            <a:off x="7567138" y="4470487"/>
            <a:ext cx="788432" cy="182166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F59086D-88E3-4DD5-945C-984FB76927A9}"/>
              </a:ext>
            </a:extLst>
          </p:cNvPr>
          <p:cNvSpPr/>
          <p:nvPr/>
        </p:nvSpPr>
        <p:spPr>
          <a:xfrm>
            <a:off x="7567138" y="2097549"/>
            <a:ext cx="788432" cy="222557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ED920A1-4E07-45F3-A62B-003D1AB6C95C}"/>
              </a:ext>
            </a:extLst>
          </p:cNvPr>
          <p:cNvSpPr/>
          <p:nvPr/>
        </p:nvSpPr>
        <p:spPr>
          <a:xfrm>
            <a:off x="5559060" y="2879551"/>
            <a:ext cx="533400" cy="182166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6D9F197-4BA7-4E2D-97D2-32174FA0360D}"/>
              </a:ext>
            </a:extLst>
          </p:cNvPr>
          <p:cNvSpPr/>
          <p:nvPr/>
        </p:nvSpPr>
        <p:spPr>
          <a:xfrm>
            <a:off x="6121399" y="2879551"/>
            <a:ext cx="848473" cy="203225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FDBF31E-E6D7-4091-899D-58C1702D37ED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52396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Answers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752600"/>
            <a:ext cx="2362200" cy="4648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Total natural inputs = 250</a:t>
            </a: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Total products = 180</a:t>
            </a: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Total residuals = 200</a:t>
            </a: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Total materials = 630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4081145-C64F-4799-AE5A-DFEC93A6E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3EA382-587C-4FA8-BEF7-6E9A859818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1635460"/>
            <a:ext cx="6560929" cy="30794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E01ED9-3F59-4842-85C4-79724B95B953}"/>
              </a:ext>
            </a:extLst>
          </p:cNvPr>
          <p:cNvSpPr txBox="1"/>
          <p:nvPr/>
        </p:nvSpPr>
        <p:spPr>
          <a:xfrm>
            <a:off x="2438400" y="4783008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* Unit: </a:t>
            </a:r>
            <a:r>
              <a:rPr lang="en-US" sz="1050" dirty="0" err="1"/>
              <a:t>mln</a:t>
            </a:r>
            <a:r>
              <a:rPr lang="en-US" sz="1050" dirty="0"/>
              <a:t> kg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354152-FDB5-41BE-AF55-A940BFF800CF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6206916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Answers: Why?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1752600"/>
            <a:ext cx="7239000" cy="609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800" b="1" dirty="0"/>
              <a:t>Environment</a:t>
            </a:r>
            <a:r>
              <a:rPr lang="en-US" sz="1800" dirty="0"/>
              <a:t> supplies </a:t>
            </a:r>
            <a:r>
              <a:rPr lang="en-US" sz="1800" dirty="0">
                <a:solidFill>
                  <a:schemeClr val="tx2"/>
                </a:solidFill>
              </a:rPr>
              <a:t>100 </a:t>
            </a:r>
            <a:r>
              <a:rPr lang="en-US" sz="1800" dirty="0" err="1">
                <a:solidFill>
                  <a:schemeClr val="tx2"/>
                </a:solidFill>
              </a:rPr>
              <a:t>mln</a:t>
            </a:r>
            <a:r>
              <a:rPr lang="en-US" sz="1800" dirty="0">
                <a:solidFill>
                  <a:schemeClr val="tx2"/>
                </a:solidFill>
              </a:rPr>
              <a:t> kg oil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tx2"/>
                </a:solidFill>
              </a:rPr>
              <a:t>resources to</a:t>
            </a:r>
            <a:r>
              <a:rPr lang="en-US" sz="1800" dirty="0"/>
              <a:t> </a:t>
            </a:r>
            <a:r>
              <a:rPr lang="en-US" sz="1800" b="1" dirty="0"/>
              <a:t>Mining</a:t>
            </a:r>
            <a:r>
              <a:rPr lang="en-US" sz="1800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90774" y="838200"/>
            <a:ext cx="2396026" cy="1015663"/>
          </a:xfrm>
          <a:prstGeom prst="rect">
            <a:avLst/>
          </a:prstGeom>
          <a:noFill/>
          <a:ln w="25400">
            <a:solidFill>
              <a:srgbClr val="FF0000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Data sources:</a:t>
            </a:r>
          </a:p>
          <a:p>
            <a:pPr marL="140400" indent="-140400">
              <a:buFontTx/>
              <a:buChar char="-"/>
              <a:tabLst>
                <a:tab pos="180000" algn="l"/>
                <a:tab pos="360000" algn="l"/>
              </a:tabLst>
            </a:pPr>
            <a:r>
              <a:rPr lang="en-GB" sz="1400" dirty="0">
                <a:latin typeface="+mj-lt"/>
              </a:rPr>
              <a:t>Corporate reports</a:t>
            </a:r>
          </a:p>
          <a:p>
            <a:pPr marL="140400" indent="-140400">
              <a:buFontTx/>
              <a:buChar char="-"/>
              <a:tabLst>
                <a:tab pos="180000" algn="l"/>
                <a:tab pos="360000" algn="l"/>
              </a:tabLst>
            </a:pPr>
            <a:r>
              <a:rPr lang="en-GB" sz="1400" dirty="0">
                <a:latin typeface="+mj-lt"/>
              </a:rPr>
              <a:t>Agencies: Mining</a:t>
            </a:r>
          </a:p>
          <a:p>
            <a:pPr marL="140400" indent="-140400">
              <a:buFontTx/>
              <a:buChar char="-"/>
              <a:tabLst>
                <a:tab pos="180000" algn="l"/>
                <a:tab pos="360000" algn="l"/>
              </a:tabLst>
            </a:pPr>
            <a:r>
              <a:rPr lang="en-GB" sz="1400" dirty="0">
                <a:latin typeface="+mj-lt"/>
              </a:rPr>
              <a:t>Taxes, concessions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7ED554-85E5-45E1-BB4B-1D011F3A1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469" y="2722130"/>
            <a:ext cx="7557881" cy="35473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49B0482-0B47-4557-981A-B3DB4B08DE7C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304884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67506"/>
            <a:ext cx="7886700" cy="4428493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GB" dirty="0"/>
              <a:t>Level 1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GB" dirty="0"/>
              <a:t>Understand what Physical Flows are and why they are important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GB" dirty="0"/>
              <a:t>Be familiar with the basic concepts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GB" dirty="0"/>
              <a:t>Understand how treated in the SEEA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GB" dirty="0"/>
              <a:t>Learn the steps of compiling Physical Flow Accounts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GB" dirty="0"/>
              <a:t>Level 2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GB" dirty="0"/>
              <a:t>Understand further concepts required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GB" dirty="0"/>
              <a:t>Learn about data sources and measurement challenges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44FED1-9A5E-46DD-B9D9-7A220E3905B3}"/>
              </a:ext>
            </a:extLst>
          </p:cNvPr>
          <p:cNvSpPr txBox="1"/>
          <p:nvPr/>
        </p:nvSpPr>
        <p:spPr>
          <a:xfrm>
            <a:off x="6400800" y="312494"/>
            <a:ext cx="211455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Segoe UI Semibold" panose="020B0702040204020203" pitchFamily="34" charset="0"/>
              </a:rPr>
              <a:t>1. 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32000435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Answers: Why?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1752600"/>
            <a:ext cx="7239000" cy="609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800" b="1" dirty="0"/>
              <a:t>Mining</a:t>
            </a:r>
            <a:r>
              <a:rPr lang="en-US" sz="1800" dirty="0"/>
              <a:t> supplies </a:t>
            </a:r>
            <a:r>
              <a:rPr lang="en-US" sz="1800" dirty="0">
                <a:solidFill>
                  <a:schemeClr val="tx2"/>
                </a:solidFill>
              </a:rPr>
              <a:t>100 </a:t>
            </a:r>
            <a:r>
              <a:rPr lang="en-US" sz="1800" dirty="0" err="1">
                <a:solidFill>
                  <a:schemeClr val="tx2"/>
                </a:solidFill>
              </a:rPr>
              <a:t>mln</a:t>
            </a:r>
            <a:r>
              <a:rPr lang="en-US" sz="1800" dirty="0">
                <a:solidFill>
                  <a:schemeClr val="tx2"/>
                </a:solidFill>
              </a:rPr>
              <a:t> kg crude oil </a:t>
            </a:r>
            <a:r>
              <a:rPr lang="en-US" sz="1800" dirty="0"/>
              <a:t>to </a:t>
            </a:r>
            <a:r>
              <a:rPr lang="en-US" sz="1800" b="1" dirty="0"/>
              <a:t>Refining</a:t>
            </a:r>
          </a:p>
          <a:p>
            <a:pPr marL="0" indent="0">
              <a:buFont typeface="Wingdings 2"/>
              <a:buNone/>
            </a:pPr>
            <a:r>
              <a:rPr lang="en-US" sz="1800" b="1" dirty="0"/>
              <a:t>Refining </a:t>
            </a:r>
            <a:r>
              <a:rPr lang="en-US" sz="1800" dirty="0"/>
              <a:t>consumes 20 </a:t>
            </a:r>
            <a:r>
              <a:rPr lang="en-US" sz="1800" dirty="0" err="1"/>
              <a:t>mln</a:t>
            </a:r>
            <a:r>
              <a:rPr lang="en-US" sz="1800" dirty="0"/>
              <a:t> kg crude oil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49600" y="914400"/>
            <a:ext cx="2397600" cy="1015663"/>
          </a:xfrm>
          <a:prstGeom prst="rect">
            <a:avLst/>
          </a:prstGeom>
          <a:noFill/>
          <a:ln w="25400">
            <a:solidFill>
              <a:srgbClr val="FF0000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Data sources:</a:t>
            </a:r>
          </a:p>
          <a:p>
            <a:pPr marL="140400" indent="-140400">
              <a:buFontTx/>
              <a:buChar char="-"/>
              <a:tabLst>
                <a:tab pos="180000" algn="l"/>
                <a:tab pos="360000" algn="l"/>
              </a:tabLst>
            </a:pPr>
            <a:r>
              <a:rPr lang="en-GB" sz="1400" dirty="0">
                <a:latin typeface="+mj-lt"/>
              </a:rPr>
              <a:t>Corporate reports</a:t>
            </a:r>
          </a:p>
          <a:p>
            <a:pPr marL="140400" indent="-140400">
              <a:buFontTx/>
              <a:buChar char="-"/>
              <a:tabLst>
                <a:tab pos="180000" algn="l"/>
                <a:tab pos="360000" algn="l"/>
              </a:tabLst>
            </a:pPr>
            <a:r>
              <a:rPr lang="en-GB" sz="1400" dirty="0">
                <a:latin typeface="+mj-lt"/>
              </a:rPr>
              <a:t>Agencies: Energy, Customs</a:t>
            </a:r>
          </a:p>
          <a:p>
            <a:pPr marL="140400" indent="-140400">
              <a:buFontTx/>
              <a:buChar char="-"/>
              <a:tabLst>
                <a:tab pos="180000" algn="l"/>
                <a:tab pos="360000" algn="l"/>
              </a:tabLst>
            </a:pPr>
            <a:r>
              <a:rPr lang="en-GB" sz="1400" dirty="0">
                <a:latin typeface="+mj-lt"/>
              </a:rPr>
              <a:t>Taxes, surveys ($$$)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23E2BD-8BE9-486B-8559-7B80F9737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600" y="2721600"/>
            <a:ext cx="7556400" cy="35466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CDADA1-E2DE-4231-8BF7-000516D0674C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7195776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Answers: Why?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1676400"/>
            <a:ext cx="7239000" cy="685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1800" b="1" dirty="0"/>
              <a:t>Refining</a:t>
            </a:r>
            <a:r>
              <a:rPr lang="en-US" sz="1800" dirty="0"/>
              <a:t> supplies </a:t>
            </a:r>
            <a:r>
              <a:rPr lang="en-US" sz="1800" dirty="0">
                <a:solidFill>
                  <a:schemeClr val="tx2"/>
                </a:solidFill>
              </a:rPr>
              <a:t>30 </a:t>
            </a:r>
            <a:r>
              <a:rPr lang="en-US" sz="1800" dirty="0" err="1">
                <a:solidFill>
                  <a:schemeClr val="tx2"/>
                </a:solidFill>
              </a:rPr>
              <a:t>mln</a:t>
            </a:r>
            <a:r>
              <a:rPr lang="en-US" sz="1800" dirty="0">
                <a:solidFill>
                  <a:schemeClr val="tx2"/>
                </a:solidFill>
              </a:rPr>
              <a:t> kg petrol </a:t>
            </a:r>
            <a:r>
              <a:rPr lang="en-US" sz="1800" dirty="0"/>
              <a:t>to </a:t>
            </a:r>
            <a:r>
              <a:rPr lang="en-US" sz="1800" b="1" dirty="0"/>
              <a:t>Households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and </a:t>
            </a:r>
            <a:r>
              <a:rPr lang="en-US" sz="1800" dirty="0">
                <a:solidFill>
                  <a:schemeClr val="tx2"/>
                </a:solidFill>
              </a:rPr>
              <a:t>50 </a:t>
            </a:r>
            <a:r>
              <a:rPr lang="en-US" sz="1800" dirty="0" err="1">
                <a:solidFill>
                  <a:schemeClr val="tx2"/>
                </a:solidFill>
              </a:rPr>
              <a:t>mln</a:t>
            </a:r>
            <a:r>
              <a:rPr lang="en-US" sz="1800" dirty="0">
                <a:solidFill>
                  <a:schemeClr val="tx2"/>
                </a:solidFill>
              </a:rPr>
              <a:t> kg </a:t>
            </a:r>
            <a:r>
              <a:rPr lang="en-US" sz="1800" dirty="0"/>
              <a:t>to </a:t>
            </a:r>
            <a:r>
              <a:rPr lang="en-US" sz="1800" b="1" dirty="0"/>
              <a:t>Exports</a:t>
            </a:r>
            <a:endParaRPr lang="en-US" sz="1800" dirty="0"/>
          </a:p>
          <a:p>
            <a:pPr marL="0" indent="0">
              <a:buFont typeface="Wingdings 2"/>
              <a:buNone/>
            </a:pP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6249600" y="914399"/>
            <a:ext cx="2589600" cy="1015663"/>
          </a:xfrm>
          <a:prstGeom prst="rect">
            <a:avLst/>
          </a:prstGeom>
          <a:noFill/>
          <a:ln w="25400">
            <a:solidFill>
              <a:srgbClr val="FF0000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Data sources:</a:t>
            </a:r>
          </a:p>
          <a:p>
            <a:pPr>
              <a:tabLst>
                <a:tab pos="180000" algn="l"/>
                <a:tab pos="360000" algn="l"/>
              </a:tabLst>
            </a:pPr>
            <a:r>
              <a:rPr lang="en-GB" sz="1400" dirty="0">
                <a:latin typeface="+mj-lt"/>
              </a:rPr>
              <a:t>Household, business surveys</a:t>
            </a:r>
          </a:p>
          <a:p>
            <a:pPr>
              <a:tabLst>
                <a:tab pos="180000" algn="l"/>
                <a:tab pos="360000" algn="l"/>
              </a:tabLst>
            </a:pPr>
            <a:r>
              <a:rPr lang="en-GB" sz="1400" dirty="0">
                <a:latin typeface="+mj-lt"/>
              </a:rPr>
              <a:t>Agencies: Transport, Customs Retail trade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DB6C97-4D82-4480-A744-5556FF29E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600" y="2721600"/>
            <a:ext cx="7556400" cy="35466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F0CFC4-38C0-4825-B3E9-2B1223078BD6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1863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2F46468-4828-4F06-AC46-E33861E92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600" y="2721600"/>
            <a:ext cx="7556400" cy="35466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 anchor="ctr">
            <a:normAutofit/>
          </a:bodyPr>
          <a:lstStyle/>
          <a:p>
            <a:r>
              <a:rPr lang="en-GB" dirty="0"/>
              <a:t>Answers: Why?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1524000"/>
            <a:ext cx="7467600" cy="990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Wingdings 2"/>
              <a:buNone/>
            </a:pPr>
            <a:r>
              <a:rPr lang="en-US" sz="1600" b="1" dirty="0"/>
              <a:t>Refining</a:t>
            </a:r>
            <a:r>
              <a:rPr lang="en-US" sz="1600" dirty="0"/>
              <a:t> burns 20 </a:t>
            </a:r>
            <a:r>
              <a:rPr lang="en-US" sz="1600" dirty="0" err="1"/>
              <a:t>mln</a:t>
            </a:r>
            <a:r>
              <a:rPr lang="en-US" sz="1600" dirty="0"/>
              <a:t> kg crude oil, </a:t>
            </a:r>
            <a:r>
              <a:rPr lang="en-US" sz="1600" b="1" dirty="0"/>
              <a:t>environment</a:t>
            </a:r>
            <a:r>
              <a:rPr lang="en-US" sz="1600" dirty="0"/>
              <a:t> supplies 60 </a:t>
            </a:r>
            <a:r>
              <a:rPr lang="en-US" sz="1600" dirty="0" err="1"/>
              <a:t>mln</a:t>
            </a:r>
            <a:r>
              <a:rPr lang="en-US" sz="1600" dirty="0"/>
              <a:t> kg O2 to supply 80 </a:t>
            </a:r>
            <a:r>
              <a:rPr lang="en-US" sz="1600" dirty="0" err="1"/>
              <a:t>mln</a:t>
            </a:r>
            <a:r>
              <a:rPr lang="en-US" sz="1600" dirty="0"/>
              <a:t> kg CO2</a:t>
            </a:r>
          </a:p>
          <a:p>
            <a:pPr marL="0" indent="0">
              <a:spcBef>
                <a:spcPts val="0"/>
              </a:spcBef>
              <a:buFont typeface="Wingdings 2"/>
              <a:buNone/>
            </a:pPr>
            <a:r>
              <a:rPr lang="en-US" sz="1600" b="1" dirty="0"/>
              <a:t>Households</a:t>
            </a:r>
            <a:r>
              <a:rPr lang="en-US" sz="1600" dirty="0"/>
              <a:t> burn 30 </a:t>
            </a:r>
            <a:r>
              <a:rPr lang="en-US" sz="1600" dirty="0" err="1"/>
              <a:t>mln</a:t>
            </a:r>
            <a:r>
              <a:rPr lang="en-US" sz="1600" dirty="0"/>
              <a:t> kg petrol, </a:t>
            </a:r>
            <a:r>
              <a:rPr lang="en-US" sz="1600" b="1" dirty="0"/>
              <a:t>environment</a:t>
            </a:r>
            <a:r>
              <a:rPr lang="en-US" sz="1600" dirty="0"/>
              <a:t> supplies 90 </a:t>
            </a:r>
            <a:r>
              <a:rPr lang="en-US" sz="1600" dirty="0" err="1"/>
              <a:t>mln</a:t>
            </a:r>
            <a:r>
              <a:rPr lang="en-US" sz="1600" dirty="0"/>
              <a:t> kg O2 to supply 120 </a:t>
            </a:r>
            <a:r>
              <a:rPr lang="en-US" sz="1600" dirty="0" err="1"/>
              <a:t>mln</a:t>
            </a:r>
            <a:r>
              <a:rPr lang="en-US" sz="1600" dirty="0"/>
              <a:t> kg CO2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999018" y="1524000"/>
            <a:ext cx="1316182" cy="990600"/>
          </a:xfrm>
          <a:prstGeom prst="roundRect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cxnSpLocks/>
            <a:stCxn id="6" idx="2"/>
          </p:cNvCxnSpPr>
          <p:nvPr/>
        </p:nvCxnSpPr>
        <p:spPr>
          <a:xfrm>
            <a:off x="6657109" y="2514600"/>
            <a:ext cx="734291" cy="914400"/>
          </a:xfrm>
          <a:prstGeom prst="straightConnector1">
            <a:avLst/>
          </a:prstGeom>
          <a:ln w="3492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685800" y="1752600"/>
            <a:ext cx="1447800" cy="381000"/>
          </a:xfrm>
          <a:prstGeom prst="roundRect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2032398" y="2201733"/>
            <a:ext cx="2895600" cy="1752600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85800" y="2266950"/>
            <a:ext cx="1447800" cy="381000"/>
          </a:xfrm>
          <a:prstGeom prst="roundRect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>
            <a:off x="2057400" y="2721600"/>
            <a:ext cx="3829664" cy="1238250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49600" y="914400"/>
            <a:ext cx="2397600" cy="584775"/>
          </a:xfrm>
          <a:prstGeom prst="rect">
            <a:avLst/>
          </a:prstGeom>
          <a:noFill/>
          <a:ln w="25400">
            <a:solidFill>
              <a:srgbClr val="FF0000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Data sources:</a:t>
            </a:r>
          </a:p>
          <a:p>
            <a:pPr>
              <a:tabLst>
                <a:tab pos="180000" algn="l"/>
                <a:tab pos="360000" algn="l"/>
              </a:tabLst>
            </a:pPr>
            <a:r>
              <a:rPr lang="en-GB" sz="1400" dirty="0">
                <a:latin typeface="+mj-lt"/>
              </a:rPr>
              <a:t>Calculated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F89F55-8384-4372-9104-37E3C6CF84C7}"/>
              </a:ext>
            </a:extLst>
          </p:cNvPr>
          <p:cNvSpPr txBox="1"/>
          <p:nvPr/>
        </p:nvSpPr>
        <p:spPr>
          <a:xfrm>
            <a:off x="868070" y="6305969"/>
            <a:ext cx="4173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200 </a:t>
            </a:r>
            <a:r>
              <a:rPr lang="en-GB" sz="1600" dirty="0" err="1"/>
              <a:t>mln</a:t>
            </a:r>
            <a:r>
              <a:rPr lang="en-GB" sz="1600" dirty="0"/>
              <a:t> kg CO2 are used by the environment</a:t>
            </a:r>
          </a:p>
        </p:txBody>
      </p:sp>
      <p:sp>
        <p:nvSpPr>
          <p:cNvPr id="21" name="Rounded Rectangle 13">
            <a:extLst>
              <a:ext uri="{FF2B5EF4-FFF2-40B4-BE49-F238E27FC236}">
                <a16:creationId xmlns:a16="http://schemas.microsoft.com/office/drawing/2014/main" id="{2584BC2D-2F01-4C0D-B249-3BE677FFA686}"/>
              </a:ext>
            </a:extLst>
          </p:cNvPr>
          <p:cNvSpPr/>
          <p:nvPr/>
        </p:nvSpPr>
        <p:spPr>
          <a:xfrm>
            <a:off x="957600" y="6256312"/>
            <a:ext cx="1447800" cy="381000"/>
          </a:xfrm>
          <a:prstGeom prst="roundRect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42E6CE9-328A-47A5-B735-609773FD64F0}"/>
              </a:ext>
            </a:extLst>
          </p:cNvPr>
          <p:cNvCxnSpPr>
            <a:cxnSpLocks/>
          </p:cNvCxnSpPr>
          <p:nvPr/>
        </p:nvCxnSpPr>
        <p:spPr>
          <a:xfrm flipV="1">
            <a:off x="2405400" y="6019800"/>
            <a:ext cx="4777623" cy="322096"/>
          </a:xfrm>
          <a:prstGeom prst="straightConnector1">
            <a:avLst/>
          </a:prstGeom>
          <a:ln w="3492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46B6BC2-D0F0-4918-92A5-8DE5B0519D9D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382552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4" grpId="0" animBg="1"/>
      <p:bldP spid="2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 anchor="ctr">
            <a:normAutofit/>
          </a:bodyPr>
          <a:lstStyle/>
          <a:p>
            <a:r>
              <a:rPr lang="en-GB" dirty="0"/>
              <a:t>Welcome to Level 2!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000"/>
              </a:lnSpc>
            </a:pPr>
            <a:r>
              <a:rPr lang="en-GB" dirty="0"/>
              <a:t>A few more concepts</a:t>
            </a:r>
          </a:p>
          <a:p>
            <a:pPr lvl="1">
              <a:lnSpc>
                <a:spcPts val="3000"/>
              </a:lnSpc>
            </a:pPr>
            <a:r>
              <a:rPr lang="en-GB" dirty="0"/>
              <a:t>Types of natural resource residuals</a:t>
            </a:r>
          </a:p>
          <a:p>
            <a:pPr lvl="1">
              <a:lnSpc>
                <a:spcPts val="3000"/>
              </a:lnSpc>
            </a:pPr>
            <a:r>
              <a:rPr lang="en-GB" dirty="0"/>
              <a:t>Is it a product or a residual?</a:t>
            </a:r>
          </a:p>
          <a:p>
            <a:pPr lvl="1">
              <a:lnSpc>
                <a:spcPts val="3000"/>
              </a:lnSpc>
            </a:pPr>
            <a:r>
              <a:rPr lang="en-GB" dirty="0"/>
              <a:t>Transboundary flows</a:t>
            </a:r>
          </a:p>
          <a:p>
            <a:pPr lvl="1">
              <a:lnSpc>
                <a:spcPts val="3000"/>
              </a:lnSpc>
            </a:pPr>
            <a:r>
              <a:rPr lang="en-GB" dirty="0"/>
              <a:t>How to account for losses</a:t>
            </a:r>
          </a:p>
          <a:p>
            <a:pPr>
              <a:lnSpc>
                <a:spcPts val="3000"/>
              </a:lnSpc>
            </a:pPr>
            <a:r>
              <a:rPr lang="en-GB" dirty="0">
                <a:solidFill>
                  <a:schemeClr val="tx2"/>
                </a:solidFill>
              </a:rPr>
              <a:t>Data sources</a:t>
            </a:r>
          </a:p>
          <a:p>
            <a:pPr>
              <a:lnSpc>
                <a:spcPts val="3000"/>
              </a:lnSpc>
            </a:pPr>
            <a:r>
              <a:rPr lang="en-GB" dirty="0"/>
              <a:t>Compilation challenges</a:t>
            </a:r>
          </a:p>
          <a:p>
            <a:pPr>
              <a:lnSpc>
                <a:spcPts val="3000"/>
              </a:lnSpc>
            </a:pPr>
            <a:r>
              <a:rPr lang="en-GB" dirty="0"/>
              <a:t>Discussion on country priorities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F09EDF-E301-4B67-8B35-55075CE00FC6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27811223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 anchor="ctr">
            <a:normAutofit/>
          </a:bodyPr>
          <a:lstStyle/>
          <a:p>
            <a:r>
              <a:rPr lang="en-GB" dirty="0"/>
              <a:t>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486400" cy="1905000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en-GB" dirty="0"/>
              <a:t>Types of natural resource residuals</a:t>
            </a:r>
          </a:p>
          <a:p>
            <a:pPr lvl="1">
              <a:lnSpc>
                <a:spcPts val="3000"/>
              </a:lnSpc>
            </a:pPr>
            <a:r>
              <a:rPr lang="en-GB" sz="1800" dirty="0"/>
              <a:t>Natural resource inputs that doesn’t become products and instead immediately return to the environment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74288554"/>
              </p:ext>
            </p:extLst>
          </p:nvPr>
        </p:nvGraphicFramePr>
        <p:xfrm>
          <a:off x="603126" y="2912679"/>
          <a:ext cx="8255656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B064FC82-77DA-4E41-ABF3-77788893C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610" y="800100"/>
            <a:ext cx="2869089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7890F386-E09A-446C-8519-7DEB99222DE2}"/>
              </a:ext>
            </a:extLst>
          </p:cNvPr>
          <p:cNvSpPr/>
          <p:nvPr/>
        </p:nvSpPr>
        <p:spPr>
          <a:xfrm>
            <a:off x="6851650" y="1610872"/>
            <a:ext cx="533400" cy="694694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044343B-2F33-4FB4-A818-47CBC80A51A9}"/>
              </a:ext>
            </a:extLst>
          </p:cNvPr>
          <p:cNvSpPr/>
          <p:nvPr/>
        </p:nvSpPr>
        <p:spPr>
          <a:xfrm>
            <a:off x="1904999" y="1524000"/>
            <a:ext cx="3429001" cy="325083"/>
          </a:xfrm>
          <a:prstGeom prst="roundRect">
            <a:avLst/>
          </a:prstGeom>
          <a:solidFill>
            <a:srgbClr val="A1C4E3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CAB44F-7C6F-4D98-A0A7-765D7DDB0892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233156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 anchor="ctr">
            <a:normAutofit/>
          </a:bodyPr>
          <a:lstStyle/>
          <a:p>
            <a:r>
              <a:rPr lang="en-GB" dirty="0"/>
              <a:t>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886700" cy="327704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Product or residual?</a:t>
            </a:r>
          </a:p>
          <a:p>
            <a:pPr lvl="1"/>
            <a:r>
              <a:rPr lang="en-GB" dirty="0"/>
              <a:t>If </a:t>
            </a:r>
            <a:r>
              <a:rPr lang="en-GB" i="1" dirty="0"/>
              <a:t>payment</a:t>
            </a:r>
            <a:r>
              <a:rPr lang="en-GB" dirty="0"/>
              <a:t> made = </a:t>
            </a:r>
            <a:r>
              <a:rPr lang="en-GB" b="1" dirty="0"/>
              <a:t>product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Example: recycled materials</a:t>
            </a: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Home:</a:t>
            </a:r>
          </a:p>
          <a:p>
            <a:pPr lvl="3">
              <a:lnSpc>
                <a:spcPct val="100000"/>
              </a:lnSpc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Newspapers 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= solid waste  recycling, garbage</a:t>
            </a:r>
          </a:p>
          <a:p>
            <a:pPr lvl="4">
              <a:lnSpc>
                <a:spcPct val="100000"/>
              </a:lnSpc>
            </a:pPr>
            <a:r>
              <a:rPr lang="en-GB" dirty="0">
                <a:sym typeface="Wingdings" panose="05000000000000000000" pitchFamily="2" charset="2"/>
              </a:rPr>
              <a:t>Recycling industry: recovered  product</a:t>
            </a:r>
          </a:p>
          <a:p>
            <a:pPr lvl="4">
              <a:lnSpc>
                <a:spcPct val="100000"/>
              </a:lnSpc>
            </a:pPr>
            <a:r>
              <a:rPr lang="en-GB" dirty="0">
                <a:sym typeface="Wingdings" panose="05000000000000000000" pitchFamily="2" charset="2"/>
              </a:rPr>
              <a:t>Waste management industry  landfill</a:t>
            </a: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Business</a:t>
            </a:r>
          </a:p>
          <a:p>
            <a:pPr lvl="3">
              <a:lnSpc>
                <a:spcPct val="100000"/>
              </a:lnSpc>
            </a:pPr>
            <a:r>
              <a:rPr lang="en-GB" dirty="0">
                <a:sym typeface="Wingdings" panose="05000000000000000000" pitchFamily="2" charset="2"/>
              </a:rPr>
              <a:t>Newspapers  recycling (product)</a:t>
            </a:r>
          </a:p>
          <a:p>
            <a:pPr lvl="4">
              <a:lnSpc>
                <a:spcPct val="100000"/>
              </a:lnSpc>
            </a:pPr>
            <a:r>
              <a:rPr lang="en-GB" dirty="0">
                <a:sym typeface="Wingdings" panose="05000000000000000000" pitchFamily="2" charset="2"/>
              </a:rPr>
              <a:t>Recycling industry  product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E743A5C-AC9C-4B63-85A5-A43D9C2EC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610" y="800100"/>
            <a:ext cx="2869089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3A1072B3-38CA-4ED5-8CE8-9F9C1E681E05}"/>
              </a:ext>
            </a:extLst>
          </p:cNvPr>
          <p:cNvSpPr/>
          <p:nvPr/>
        </p:nvSpPr>
        <p:spPr>
          <a:xfrm>
            <a:off x="7543800" y="1570812"/>
            <a:ext cx="533400" cy="694694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E49048-2648-4A96-AC0A-E13D73451DFB}"/>
              </a:ext>
            </a:extLst>
          </p:cNvPr>
          <p:cNvGrpSpPr/>
          <p:nvPr/>
        </p:nvGrpSpPr>
        <p:grpSpPr>
          <a:xfrm>
            <a:off x="2497756" y="4983549"/>
            <a:ext cx="914400" cy="914400"/>
            <a:chOff x="2497756" y="5214769"/>
            <a:chExt cx="914400" cy="914400"/>
          </a:xfrm>
        </p:grpSpPr>
        <p:pic>
          <p:nvPicPr>
            <p:cNvPr id="10" name="Graphic 9" descr="User">
              <a:extLst>
                <a:ext uri="{FF2B5EF4-FFF2-40B4-BE49-F238E27FC236}">
                  <a16:creationId xmlns:a16="http://schemas.microsoft.com/office/drawing/2014/main" id="{5CCBD6A4-33FE-4B40-BF72-9E782B1C4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97756" y="5214769"/>
              <a:ext cx="914400" cy="9144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4DDE46C-590E-4ECE-ADD9-07750C80536D}"/>
                </a:ext>
              </a:extLst>
            </p:cNvPr>
            <p:cNvSpPr txBox="1"/>
            <p:nvPr/>
          </p:nvSpPr>
          <p:spPr>
            <a:xfrm>
              <a:off x="2590800" y="5758190"/>
              <a:ext cx="8213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discarder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32323A-603A-4817-A463-E7A5748946D0}"/>
              </a:ext>
            </a:extLst>
          </p:cNvPr>
          <p:cNvGrpSpPr/>
          <p:nvPr/>
        </p:nvGrpSpPr>
        <p:grpSpPr>
          <a:xfrm>
            <a:off x="5715000" y="4950380"/>
            <a:ext cx="914400" cy="914400"/>
            <a:chOff x="5715000" y="5181600"/>
            <a:chExt cx="914400" cy="914400"/>
          </a:xfrm>
        </p:grpSpPr>
        <p:pic>
          <p:nvPicPr>
            <p:cNvPr id="11" name="Graphic 10" descr="User">
              <a:extLst>
                <a:ext uri="{FF2B5EF4-FFF2-40B4-BE49-F238E27FC236}">
                  <a16:creationId xmlns:a16="http://schemas.microsoft.com/office/drawing/2014/main" id="{54BA8419-EC53-46B7-905C-1095784DF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715000" y="5181600"/>
              <a:ext cx="914400" cy="9144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8364B0-AFA4-4D92-9DE4-C8939ADA89A8}"/>
                </a:ext>
              </a:extLst>
            </p:cNvPr>
            <p:cNvSpPr txBox="1"/>
            <p:nvPr/>
          </p:nvSpPr>
          <p:spPr>
            <a:xfrm>
              <a:off x="5856642" y="5725021"/>
              <a:ext cx="7451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receiver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A3C8F96-A032-4438-A32F-85F8DE6D841D}"/>
              </a:ext>
            </a:extLst>
          </p:cNvPr>
          <p:cNvGrpSpPr/>
          <p:nvPr/>
        </p:nvGrpSpPr>
        <p:grpSpPr>
          <a:xfrm>
            <a:off x="3279126" y="4724400"/>
            <a:ext cx="2577516" cy="633154"/>
            <a:chOff x="3279126" y="4955620"/>
            <a:chExt cx="2577516" cy="633154"/>
          </a:xfrm>
        </p:grpSpPr>
        <p:sp>
          <p:nvSpPr>
            <p:cNvPr id="14" name="Curved Down Arrow 30">
              <a:extLst>
                <a:ext uri="{FF2B5EF4-FFF2-40B4-BE49-F238E27FC236}">
                  <a16:creationId xmlns:a16="http://schemas.microsoft.com/office/drawing/2014/main" id="{881E5207-52E2-41CA-9972-337A201B2726}"/>
                </a:ext>
              </a:extLst>
            </p:cNvPr>
            <p:cNvSpPr/>
            <p:nvPr/>
          </p:nvSpPr>
          <p:spPr>
            <a:xfrm>
              <a:off x="3279126" y="5143965"/>
              <a:ext cx="2577516" cy="444809"/>
            </a:xfrm>
            <a:prstGeom prst="curvedDownArrow">
              <a:avLst>
                <a:gd name="adj1" fmla="val 25000"/>
                <a:gd name="adj2" fmla="val 65816"/>
                <a:gd name="adj3" fmla="val 29605"/>
              </a:avLst>
            </a:prstGeom>
            <a:solidFill>
              <a:srgbClr val="234F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65E8B9-9EB2-4D8B-8482-00A549F62FD4}"/>
                </a:ext>
              </a:extLst>
            </p:cNvPr>
            <p:cNvGrpSpPr/>
            <p:nvPr/>
          </p:nvGrpSpPr>
          <p:grpSpPr>
            <a:xfrm>
              <a:off x="4095620" y="4955620"/>
              <a:ext cx="914400" cy="513699"/>
              <a:chOff x="4095620" y="4955620"/>
              <a:chExt cx="914400" cy="513699"/>
            </a:xfrm>
          </p:grpSpPr>
          <p:pic>
            <p:nvPicPr>
              <p:cNvPr id="18" name="Graphic 17" descr="Shopping bag">
                <a:extLst>
                  <a:ext uri="{FF2B5EF4-FFF2-40B4-BE49-F238E27FC236}">
                    <a16:creationId xmlns:a16="http://schemas.microsoft.com/office/drawing/2014/main" id="{0914EB0F-820B-469E-9BAD-60DE6FB9F0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4128279" y="4955620"/>
                <a:ext cx="478575" cy="478575"/>
              </a:xfrm>
              <a:prstGeom prst="rect">
                <a:avLst/>
              </a:prstGeom>
            </p:spPr>
          </p:pic>
          <p:pic>
            <p:nvPicPr>
              <p:cNvPr id="20" name="Graphic 19" descr="Box">
                <a:extLst>
                  <a:ext uri="{FF2B5EF4-FFF2-40B4-BE49-F238E27FC236}">
                    <a16:creationId xmlns:a16="http://schemas.microsoft.com/office/drawing/2014/main" id="{FDAD2B00-2F57-433A-B9DC-51EF89881E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4485042" y="5012119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7F93218-A608-4C73-838B-ED81B461FE99}"/>
                  </a:ext>
                </a:extLst>
              </p:cNvPr>
              <p:cNvSpPr txBox="1"/>
              <p:nvPr/>
            </p:nvSpPr>
            <p:spPr>
              <a:xfrm>
                <a:off x="4095620" y="5064410"/>
                <a:ext cx="914400" cy="307777"/>
              </a:xfrm>
              <a:prstGeom prst="rect">
                <a:avLst/>
              </a:prstGeom>
              <a:solidFill>
                <a:srgbClr val="234F77">
                  <a:alpha val="6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product</a:t>
                </a: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0794671-05E7-4FF2-8722-0EFF681EB9B6}"/>
              </a:ext>
            </a:extLst>
          </p:cNvPr>
          <p:cNvGrpSpPr/>
          <p:nvPr/>
        </p:nvGrpSpPr>
        <p:grpSpPr>
          <a:xfrm>
            <a:off x="3214288" y="5752799"/>
            <a:ext cx="2562568" cy="617206"/>
            <a:chOff x="3214288" y="5984019"/>
            <a:chExt cx="2562568" cy="617206"/>
          </a:xfrm>
        </p:grpSpPr>
        <p:sp>
          <p:nvSpPr>
            <p:cNvPr id="16" name="Curved Down Arrow 30">
              <a:extLst>
                <a:ext uri="{FF2B5EF4-FFF2-40B4-BE49-F238E27FC236}">
                  <a16:creationId xmlns:a16="http://schemas.microsoft.com/office/drawing/2014/main" id="{11405762-1251-40D3-B2A3-CC0129501ED1}"/>
                </a:ext>
              </a:extLst>
            </p:cNvPr>
            <p:cNvSpPr/>
            <p:nvPr/>
          </p:nvSpPr>
          <p:spPr>
            <a:xfrm rot="10800000">
              <a:off x="3214288" y="5984019"/>
              <a:ext cx="2562568" cy="444809"/>
            </a:xfrm>
            <a:prstGeom prst="curvedDownArrow">
              <a:avLst>
                <a:gd name="adj1" fmla="val 25000"/>
                <a:gd name="adj2" fmla="val 65816"/>
                <a:gd name="adj3" fmla="val 29605"/>
              </a:avLst>
            </a:prstGeom>
            <a:solidFill>
              <a:srgbClr val="234F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A50153-158A-4AF9-BA8E-7E9DD7DE9EB4}"/>
                </a:ext>
              </a:extLst>
            </p:cNvPr>
            <p:cNvGrpSpPr/>
            <p:nvPr/>
          </p:nvGrpSpPr>
          <p:grpSpPr>
            <a:xfrm>
              <a:off x="4110684" y="6114022"/>
              <a:ext cx="914400" cy="487203"/>
              <a:chOff x="4110684" y="6114022"/>
              <a:chExt cx="914400" cy="487203"/>
            </a:xfrm>
          </p:grpSpPr>
          <p:pic>
            <p:nvPicPr>
              <p:cNvPr id="22" name="Graphic 21" descr="Coins">
                <a:extLst>
                  <a:ext uri="{FF2B5EF4-FFF2-40B4-BE49-F238E27FC236}">
                    <a16:creationId xmlns:a16="http://schemas.microsoft.com/office/drawing/2014/main" id="{9F3CB79E-18F7-4A45-A4FC-E5C9EC75A4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4321451" y="6138227"/>
                <a:ext cx="462998" cy="462998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00ACCFA-B12D-4DD5-A463-C75A9EF685D1}"/>
                  </a:ext>
                </a:extLst>
              </p:cNvPr>
              <p:cNvSpPr txBox="1"/>
              <p:nvPr/>
            </p:nvSpPr>
            <p:spPr>
              <a:xfrm>
                <a:off x="4110684" y="6114022"/>
                <a:ext cx="914400" cy="430887"/>
              </a:xfrm>
              <a:prstGeom prst="rect">
                <a:avLst/>
              </a:prstGeom>
              <a:solidFill>
                <a:srgbClr val="234F77">
                  <a:alpha val="6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chemeClr val="bg1"/>
                    </a:solidFill>
                  </a:rPr>
                  <a:t>money / benefits</a:t>
                </a: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28BDDDE-8698-4FDD-BF68-59DC2167BD43}"/>
              </a:ext>
            </a:extLst>
          </p:cNvPr>
          <p:cNvSpPr txBox="1"/>
          <p:nvPr/>
        </p:nvSpPr>
        <p:spPr>
          <a:xfrm>
            <a:off x="3040839" y="5190506"/>
            <a:ext cx="2909463" cy="646331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Treated as a transaction in a product, </a:t>
            </a:r>
            <a:r>
              <a:rPr lang="en-US" b="1" dirty="0"/>
              <a:t>not</a:t>
            </a:r>
            <a:r>
              <a:rPr lang="en-US" dirty="0"/>
              <a:t> as a residual</a:t>
            </a:r>
          </a:p>
        </p:txBody>
      </p:sp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A14C911C-DE0C-4C65-A511-8DEB0A647C3F}"/>
              </a:ext>
            </a:extLst>
          </p:cNvPr>
          <p:cNvSpPr/>
          <p:nvPr/>
        </p:nvSpPr>
        <p:spPr>
          <a:xfrm>
            <a:off x="2449821" y="2182575"/>
            <a:ext cx="3356916" cy="1034087"/>
          </a:xfrm>
          <a:prstGeom prst="wedgeRoundRectCallout">
            <a:avLst>
              <a:gd name="adj1" fmla="val -53416"/>
              <a:gd name="adj2" fmla="val -74971"/>
              <a:gd name="adj3" fmla="val 16667"/>
            </a:avLst>
          </a:prstGeom>
          <a:solidFill>
            <a:srgbClr val="00206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What is the difference between product and residual?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8B5516-1310-4B20-8EDD-676AC3BF05EC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326209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2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498312"/>
            <a:ext cx="7886700" cy="3666494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en-GB" dirty="0"/>
              <a:t>Transboundary flows of residuals</a:t>
            </a:r>
          </a:p>
          <a:p>
            <a:pPr lvl="1">
              <a:lnSpc>
                <a:spcPts val="3000"/>
              </a:lnSpc>
            </a:pPr>
            <a:r>
              <a:rPr lang="en-US" dirty="0"/>
              <a:t>Only </a:t>
            </a:r>
            <a:r>
              <a:rPr lang="en-US" b="1" dirty="0"/>
              <a:t>products</a:t>
            </a:r>
            <a:r>
              <a:rPr lang="en-US" dirty="0"/>
              <a:t> are imported and exported (includes solid waste “products” such as scrap metal)</a:t>
            </a:r>
          </a:p>
          <a:p>
            <a:pPr lvl="2">
              <a:lnSpc>
                <a:spcPts val="3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In waste management, we can import residuals as well</a:t>
            </a:r>
          </a:p>
          <a:p>
            <a:pPr lvl="1">
              <a:lnSpc>
                <a:spcPts val="3000"/>
              </a:lnSpc>
            </a:pPr>
            <a:r>
              <a:rPr lang="en-US" b="1" dirty="0"/>
              <a:t>Residuals</a:t>
            </a:r>
            <a:r>
              <a:rPr lang="en-US" dirty="0"/>
              <a:t> (e.g. wastewater, air emissions, solid wastes) flow within the environment</a:t>
            </a:r>
          </a:p>
          <a:p>
            <a:pPr lvl="2">
              <a:lnSpc>
                <a:spcPts val="3000"/>
              </a:lnSpc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It can be recovered from the environment</a:t>
            </a:r>
          </a:p>
          <a:p>
            <a:pPr>
              <a:lnSpc>
                <a:spcPts val="3000"/>
              </a:lnSpc>
            </a:pPr>
            <a:r>
              <a:rPr lang="en-US" dirty="0"/>
              <a:t>Water asset accounts do track inflows &amp; outflows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723C79D-D31A-4492-A64C-CB7EC0FBB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610" y="800100"/>
            <a:ext cx="2869089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F36058D-F353-45FE-8EF3-C908B693945B}"/>
              </a:ext>
            </a:extLst>
          </p:cNvPr>
          <p:cNvSpPr/>
          <p:nvPr/>
        </p:nvSpPr>
        <p:spPr>
          <a:xfrm>
            <a:off x="6248400" y="1705621"/>
            <a:ext cx="533400" cy="694694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FCB853-16D0-4E24-9E67-C422C57A07BF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5773631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55060"/>
            <a:ext cx="7886700" cy="47076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i="1" dirty="0"/>
              <a:t>“Losses” are residuals the supplier</a:t>
            </a:r>
            <a:br>
              <a:rPr lang="en-GB" sz="2400" i="1" dirty="0"/>
            </a:br>
            <a:r>
              <a:rPr lang="en-GB" sz="2400" i="1" dirty="0"/>
              <a:t>would prefer to retain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05776603"/>
              </p:ext>
            </p:extLst>
          </p:nvPr>
        </p:nvGraphicFramePr>
        <p:xfrm>
          <a:off x="685800" y="2857500"/>
          <a:ext cx="7848600" cy="3611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2E47AC80-71BE-409C-8D62-7DD496A16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610" y="800100"/>
            <a:ext cx="2869089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7BB192D-645C-444C-A6AF-45E5D6649DC6}"/>
              </a:ext>
            </a:extLst>
          </p:cNvPr>
          <p:cNvSpPr/>
          <p:nvPr/>
        </p:nvSpPr>
        <p:spPr>
          <a:xfrm>
            <a:off x="7086600" y="1122266"/>
            <a:ext cx="533400" cy="694694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105E81-E3F7-4E6E-B153-4E979C697C84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31696198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Data sources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A76AC9A5-6C99-4B79-92FB-A5B6791020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2611619"/>
              </p:ext>
            </p:extLst>
          </p:nvPr>
        </p:nvGraphicFramePr>
        <p:xfrm>
          <a:off x="686472" y="1700887"/>
          <a:ext cx="8076528" cy="4623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E37A0C4-0C8D-4C6E-8952-8EDFCE7B86CC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35617138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Data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dirty="0"/>
              <a:t>Industry &amp; household surveys</a:t>
            </a:r>
          </a:p>
          <a:p>
            <a:pPr lvl="1">
              <a:spcBef>
                <a:spcPts val="0"/>
              </a:spcBef>
            </a:pPr>
            <a:r>
              <a:rPr lang="en-GB" dirty="0"/>
              <a:t>Inputs/outputs of materials, energy, water, residuals</a:t>
            </a:r>
          </a:p>
          <a:p>
            <a:pPr lvl="1">
              <a:spcBef>
                <a:spcPts val="0"/>
              </a:spcBef>
            </a:pPr>
            <a:r>
              <a:rPr lang="en-GB" dirty="0"/>
              <a:t>Government/private waste management</a:t>
            </a:r>
          </a:p>
          <a:p>
            <a:pPr>
              <a:spcBef>
                <a:spcPts val="0"/>
              </a:spcBef>
            </a:pPr>
            <a:r>
              <a:rPr lang="en-GB" dirty="0"/>
              <a:t>Administrative &amp; regulatory data</a:t>
            </a:r>
          </a:p>
          <a:p>
            <a:pPr lvl="1">
              <a:spcBef>
                <a:spcPts val="0"/>
              </a:spcBef>
            </a:pPr>
            <a:r>
              <a:rPr lang="en-GB" dirty="0"/>
              <a:t>Imports, exports, consumption</a:t>
            </a:r>
          </a:p>
          <a:p>
            <a:pPr lvl="1">
              <a:spcBef>
                <a:spcPts val="0"/>
              </a:spcBef>
            </a:pPr>
            <a:r>
              <a:rPr lang="en-GB" dirty="0"/>
              <a:t>Pollutant release and transfer register</a:t>
            </a:r>
          </a:p>
          <a:p>
            <a:pPr>
              <a:spcBef>
                <a:spcPts val="0"/>
              </a:spcBef>
            </a:pPr>
            <a:r>
              <a:rPr lang="en-GB" dirty="0"/>
              <a:t>Field measurement</a:t>
            </a:r>
          </a:p>
          <a:p>
            <a:pPr lvl="1">
              <a:spcBef>
                <a:spcPts val="0"/>
              </a:spcBef>
            </a:pPr>
            <a:r>
              <a:rPr lang="en-GB" dirty="0"/>
              <a:t>Waste, water, energy, materials audits</a:t>
            </a:r>
          </a:p>
          <a:p>
            <a:pPr lvl="1">
              <a:spcBef>
                <a:spcPts val="0"/>
              </a:spcBef>
            </a:pPr>
            <a:r>
              <a:rPr lang="en-GB" dirty="0"/>
              <a:t>Engineering design factors (estimate losses…)</a:t>
            </a:r>
          </a:p>
          <a:p>
            <a:pPr>
              <a:spcBef>
                <a:spcPts val="0"/>
              </a:spcBef>
            </a:pPr>
            <a:r>
              <a:rPr lang="en-GB" dirty="0"/>
              <a:t>Existing statistics</a:t>
            </a:r>
          </a:p>
          <a:p>
            <a:pPr lvl="1">
              <a:spcBef>
                <a:spcPts val="0"/>
              </a:spcBef>
            </a:pPr>
            <a:r>
              <a:rPr lang="en-GB" dirty="0"/>
              <a:t>National Accounts ($ supply/use to estimate physical)</a:t>
            </a:r>
          </a:p>
          <a:p>
            <a:pPr lvl="1">
              <a:spcBef>
                <a:spcPts val="0"/>
              </a:spcBef>
            </a:pPr>
            <a:r>
              <a:rPr lang="en-GB" dirty="0"/>
              <a:t>Energy balances</a:t>
            </a:r>
          </a:p>
          <a:p>
            <a:pPr lvl="1">
              <a:spcBef>
                <a:spcPts val="0"/>
              </a:spcBef>
            </a:pPr>
            <a:r>
              <a:rPr lang="en-GB" dirty="0"/>
              <a:t>Company reports</a:t>
            </a:r>
          </a:p>
          <a:p>
            <a:pPr>
              <a:spcBef>
                <a:spcPts val="0"/>
              </a:spcBef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68F25F-3E0F-4CBE-B751-795376DE3CBB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3918584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Physical flow accounting?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761" y="1745709"/>
            <a:ext cx="2849126" cy="883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Natural inputs</a:t>
            </a:r>
            <a:r>
              <a:rPr lang="en-GB" sz="1800" dirty="0"/>
              <a:t> are extracted and harvested to create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33400" y="1371600"/>
            <a:ext cx="8153400" cy="381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260696" y="1860199"/>
            <a:ext cx="5410200" cy="3810000"/>
          </a:xfrm>
          <a:prstGeom prst="ellipse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06340" y="2161793"/>
            <a:ext cx="1639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Environment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37857" y="5114327"/>
            <a:ext cx="2043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Rest of the world</a:t>
            </a:r>
          </a:p>
        </p:txBody>
      </p:sp>
      <p:sp>
        <p:nvSpPr>
          <p:cNvPr id="25" name="Oval 24"/>
          <p:cNvSpPr/>
          <p:nvPr/>
        </p:nvSpPr>
        <p:spPr>
          <a:xfrm>
            <a:off x="5486400" y="2525617"/>
            <a:ext cx="2895600" cy="2667000"/>
          </a:xfrm>
          <a:prstGeom prst="ellipse">
            <a:avLst/>
          </a:prstGeom>
          <a:solidFill>
            <a:srgbClr val="BA992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6362700" y="2667001"/>
            <a:ext cx="12146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Economy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562912" y="3590928"/>
            <a:ext cx="1249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j-lt"/>
              </a:rPr>
              <a:t>Natural Inputs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68627" y="3962401"/>
            <a:ext cx="887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j-lt"/>
              </a:rPr>
              <a:t>Residuals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57128" y="3736339"/>
            <a:ext cx="841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j-lt"/>
              </a:rPr>
              <a:t>Products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171700" y="3529373"/>
            <a:ext cx="1286506" cy="738664"/>
          </a:xfrm>
          <a:prstGeom prst="rect">
            <a:avLst/>
          </a:prstGeom>
          <a:noFill/>
          <a:ln>
            <a:solidFill>
              <a:schemeClr val="accent1">
                <a:shade val="50000"/>
                <a:satMod val="10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j-lt"/>
              </a:rPr>
              <a:t>Establishments</a:t>
            </a:r>
          </a:p>
          <a:p>
            <a:r>
              <a:rPr lang="en-GB" sz="1400" dirty="0">
                <a:latin typeface="+mj-lt"/>
              </a:rPr>
              <a:t>Households</a:t>
            </a:r>
          </a:p>
          <a:p>
            <a:r>
              <a:rPr lang="en-GB" sz="1400" dirty="0">
                <a:latin typeface="+mj-lt"/>
              </a:rPr>
              <a:t>Government</a:t>
            </a:r>
            <a:endParaRPr lang="en-GB" sz="1400" b="1" dirty="0">
              <a:latin typeface="+mj-lt"/>
            </a:endParaRPr>
          </a:p>
        </p:txBody>
      </p:sp>
      <p:sp>
        <p:nvSpPr>
          <p:cNvPr id="31" name="Curved Down Arrow 30"/>
          <p:cNvSpPr/>
          <p:nvPr/>
        </p:nvSpPr>
        <p:spPr>
          <a:xfrm>
            <a:off x="4000499" y="2971801"/>
            <a:ext cx="2602166" cy="557572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2" name="Curved Down Arrow 31"/>
          <p:cNvSpPr/>
          <p:nvPr/>
        </p:nvSpPr>
        <p:spPr>
          <a:xfrm rot="10800000">
            <a:off x="4000500" y="4267201"/>
            <a:ext cx="2602166" cy="557572"/>
          </a:xfrm>
          <a:prstGeom prst="curvedDownArrow">
            <a:avLst/>
          </a:prstGeom>
          <a:solidFill>
            <a:srgbClr val="BA9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3" name="Curved Down Arrow 32"/>
          <p:cNvSpPr/>
          <p:nvPr/>
        </p:nvSpPr>
        <p:spPr>
          <a:xfrm>
            <a:off x="6713401" y="3087823"/>
            <a:ext cx="1136553" cy="41737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4" name="Curved Down Arrow 33"/>
          <p:cNvSpPr/>
          <p:nvPr/>
        </p:nvSpPr>
        <p:spPr>
          <a:xfrm rot="10800000">
            <a:off x="6713402" y="4307022"/>
            <a:ext cx="1136553" cy="41737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04372" y="4810597"/>
            <a:ext cx="1189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j-lt"/>
              </a:rPr>
              <a:t>Accumulation</a:t>
            </a:r>
          </a:p>
        </p:txBody>
      </p:sp>
      <p:sp>
        <p:nvSpPr>
          <p:cNvPr id="36" name="Curved Down Arrow 35"/>
          <p:cNvSpPr/>
          <p:nvPr/>
        </p:nvSpPr>
        <p:spPr>
          <a:xfrm rot="10800000">
            <a:off x="4901920" y="3437040"/>
            <a:ext cx="1168959" cy="307777"/>
          </a:xfrm>
          <a:prstGeom prst="curvedDownArrow">
            <a:avLst/>
          </a:prstGeom>
          <a:solidFill>
            <a:srgbClr val="BA9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91520" y="3765199"/>
            <a:ext cx="1080680" cy="654401"/>
          </a:xfrm>
          <a:prstGeom prst="rect">
            <a:avLst/>
          </a:prstGeom>
          <a:noFill/>
        </p:spPr>
        <p:txBody>
          <a:bodyPr wrap="square" tIns="36000" bIns="36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400" dirty="0">
                <a:latin typeface="+mj-lt"/>
              </a:rPr>
              <a:t>Natural Resource Residuals</a:t>
            </a:r>
          </a:p>
        </p:txBody>
      </p:sp>
      <p:sp>
        <p:nvSpPr>
          <p:cNvPr id="38" name="Down Arrow 37"/>
          <p:cNvSpPr/>
          <p:nvPr/>
        </p:nvSpPr>
        <p:spPr>
          <a:xfrm>
            <a:off x="6569170" y="4557245"/>
            <a:ext cx="217235" cy="309063"/>
          </a:xfrm>
          <a:prstGeom prst="downArrow">
            <a:avLst/>
          </a:prstGeom>
          <a:solidFill>
            <a:srgbClr val="BA9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Up-Down Arrow 38"/>
          <p:cNvSpPr/>
          <p:nvPr/>
        </p:nvSpPr>
        <p:spPr>
          <a:xfrm rot="2700000">
            <a:off x="5977754" y="4721615"/>
            <a:ext cx="186249" cy="54389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4438640" y="4941753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j-lt"/>
              </a:rPr>
              <a:t>Imports/Exports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Solid waste accounting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895C93D3-1605-4E6A-B879-07BCE9DF8307}"/>
              </a:ext>
            </a:extLst>
          </p:cNvPr>
          <p:cNvSpPr txBox="1">
            <a:spLocks/>
          </p:cNvSpPr>
          <p:nvPr/>
        </p:nvSpPr>
        <p:spPr>
          <a:xfrm>
            <a:off x="469761" y="2716845"/>
            <a:ext cx="2849126" cy="1181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</a:rPr>
              <a:t>Products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, which are consumed, accumulated and discarded, in the process creating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2183C014-4EBD-4280-B249-32DE9BAEB8FF}"/>
              </a:ext>
            </a:extLst>
          </p:cNvPr>
          <p:cNvSpPr txBox="1">
            <a:spLocks/>
          </p:cNvSpPr>
          <p:nvPr/>
        </p:nvSpPr>
        <p:spPr>
          <a:xfrm>
            <a:off x="464326" y="3954852"/>
            <a:ext cx="2849126" cy="1181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996633"/>
                </a:solidFill>
              </a:rPr>
              <a:t>Residuals </a:t>
            </a:r>
            <a:r>
              <a:rPr lang="en-GB" sz="1800" dirty="0">
                <a:solidFill>
                  <a:srgbClr val="996633"/>
                </a:solidFill>
              </a:rPr>
              <a:t>as by-products of production, consumption and accumulation including</a:t>
            </a: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E5B29C45-2FF1-482C-ACA3-FD110E15C9F7}"/>
              </a:ext>
            </a:extLst>
          </p:cNvPr>
          <p:cNvSpPr txBox="1">
            <a:spLocks/>
          </p:cNvSpPr>
          <p:nvPr/>
        </p:nvSpPr>
        <p:spPr>
          <a:xfrm>
            <a:off x="473104" y="5204773"/>
            <a:ext cx="2849126" cy="883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663300"/>
                </a:solidFill>
              </a:rPr>
              <a:t>Natural resource residuals </a:t>
            </a:r>
            <a:r>
              <a:rPr lang="en-GB" sz="1800" dirty="0">
                <a:solidFill>
                  <a:srgbClr val="663300"/>
                </a:solidFill>
              </a:rPr>
              <a:t>(unused natural inputs)</a:t>
            </a:r>
            <a:endParaRPr lang="en-GB" sz="1800" b="1" dirty="0">
              <a:solidFill>
                <a:srgbClr val="6633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F493F73-CE0B-4BBC-BDE5-17472AF42F6D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71364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2" grpId="0" animBg="1"/>
      <p:bldP spid="23" grpId="0"/>
      <p:bldP spid="24" grpId="0"/>
      <p:bldP spid="25" grpId="0" animBg="1"/>
      <p:bldP spid="26" grpId="0"/>
      <p:bldP spid="27" grpId="0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 animBg="1"/>
      <p:bldP spid="37" grpId="0"/>
      <p:bldP spid="38" grpId="0" animBg="1"/>
      <p:bldP spid="39" grpId="0" animBg="1"/>
      <p:bldP spid="48" grpId="0"/>
      <p:bldP spid="42" grpId="0"/>
      <p:bldP spid="4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Compilation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Correcting for </a:t>
            </a:r>
            <a:r>
              <a:rPr lang="en-US" b="1" dirty="0"/>
              <a:t>residence principle</a:t>
            </a:r>
          </a:p>
          <a:p>
            <a:pPr lvl="1"/>
            <a:r>
              <a:rPr lang="en-US" dirty="0"/>
              <a:t>Tourists, foreign airplanes ≠ consumers</a:t>
            </a:r>
          </a:p>
          <a:p>
            <a:r>
              <a:rPr lang="en-US" dirty="0">
                <a:solidFill>
                  <a:schemeClr val="tx2"/>
                </a:solidFill>
              </a:rPr>
              <a:t>Disaggregating &amp; linking information to ISIC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Details, details, details (material  type…)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Data may be on “activity” (fuel used for transport)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Household “sector” engaged in productive activity</a:t>
            </a:r>
          </a:p>
          <a:p>
            <a:r>
              <a:rPr lang="en-US" dirty="0"/>
              <a:t>Consistency with National Accounts concepts</a:t>
            </a:r>
          </a:p>
          <a:p>
            <a:pPr lvl="1"/>
            <a:r>
              <a:rPr lang="en-US" dirty="0"/>
              <a:t>Within enterprise flows in SEEA (not in SNA)</a:t>
            </a:r>
          </a:p>
          <a:p>
            <a:r>
              <a:rPr lang="en-US" dirty="0">
                <a:solidFill>
                  <a:schemeClr val="tx2"/>
                </a:solidFill>
              </a:rPr>
              <a:t>Compiling time series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Sources and detail change over time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(e.g., industry surveys include quantities or $ value)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Prices change over time (price </a:t>
            </a:r>
            <a:r>
              <a:rPr lang="en-US" dirty="0">
                <a:solidFill>
                  <a:schemeClr val="tx2"/>
                </a:solidFill>
                <a:sym typeface="Symbol"/>
              </a:rPr>
              <a:t></a:t>
            </a:r>
            <a:r>
              <a:rPr lang="en-US" dirty="0">
                <a:solidFill>
                  <a:schemeClr val="tx2"/>
                </a:solidFill>
              </a:rPr>
              <a:t> volume = value)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F08345-DCA0-444A-A6EF-21ACAFF9584D}"/>
              </a:ext>
            </a:extLst>
          </p:cNvPr>
          <p:cNvSpPr txBox="1"/>
          <p:nvPr/>
        </p:nvSpPr>
        <p:spPr>
          <a:xfrm>
            <a:off x="7543801" y="4038600"/>
            <a:ext cx="1371600" cy="1477328"/>
          </a:xfrm>
          <a:prstGeom prst="rect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Remember example: Refining consumes crude oil.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F4831EB-87F0-4A98-BC55-0773424BAA76}"/>
              </a:ext>
            </a:extLst>
          </p:cNvPr>
          <p:cNvCxnSpPr/>
          <p:nvPr/>
        </p:nvCxnSpPr>
        <p:spPr>
          <a:xfrm flipH="1">
            <a:off x="6477000" y="4419600"/>
            <a:ext cx="1066800" cy="0"/>
          </a:xfrm>
          <a:prstGeom prst="straightConnector1">
            <a:avLst/>
          </a:prstGeom>
          <a:ln w="3810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BCD8B6A-3ABE-4657-9F6A-EF085305AC80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186102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Documentation challenges</a:t>
            </a:r>
          </a:p>
        </p:txBody>
      </p:sp>
      <p:pic>
        <p:nvPicPr>
          <p:cNvPr id="1026" name="Picture 2" descr="C:\Users\MBordt\AppData\Local\Microsoft\Windows\Temporary Internet Files\Content.IE5\0FLAH88G\red_flag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143000"/>
            <a:ext cx="2496388" cy="239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35480"/>
            <a:ext cx="62484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>
                  <a:lumMod val="75000"/>
                </a:schemeClr>
              </a:buClr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There are some inconsistencies between SEEA-CF and SEEA-Water</a:t>
            </a:r>
          </a:p>
          <a:p>
            <a:pPr lvl="1">
              <a:buClr>
                <a:schemeClr val="accent4">
                  <a:lumMod val="75000"/>
                </a:schemeClr>
              </a:buClr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SEEA-Water is based on SEEA-2003</a:t>
            </a:r>
          </a:p>
          <a:p>
            <a:pPr lvl="1">
              <a:buClr>
                <a:schemeClr val="accent4">
                  <a:lumMod val="75000"/>
                </a:schemeClr>
              </a:buClr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e.g., “Supply” / “Use”</a:t>
            </a:r>
          </a:p>
          <a:p>
            <a:pPr lvl="1">
              <a:buClr>
                <a:schemeClr val="accent4">
                  <a:lumMod val="75000"/>
                </a:schemeClr>
              </a:buClr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e.g., “Consumption” = “Use”</a:t>
            </a:r>
          </a:p>
          <a:p>
            <a:pPr lvl="1">
              <a:buClr>
                <a:schemeClr val="accent4">
                  <a:lumMod val="75000"/>
                </a:schemeClr>
              </a:buClr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Extraction/abstraction = Supply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SEEA-Energy is based on SEEA-CF 2012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Suggest using SEEA-CF (2012) as the primary guidance and sub-components for details</a:t>
            </a:r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6B3EF5-946D-40E6-BC1B-AEACAB25EF5A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371126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Which physical flow accounts could be a priority in your country?</a:t>
            </a:r>
          </a:p>
          <a:p>
            <a:pPr lvl="1"/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Materials, Water, Energy</a:t>
            </a:r>
          </a:p>
          <a:p>
            <a:pPr lvl="1"/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Solid Wastes, Air emissions, Wastewater</a:t>
            </a:r>
          </a:p>
          <a:p>
            <a:r>
              <a:rPr lang="en-GB" dirty="0">
                <a:solidFill>
                  <a:schemeClr val="tx2"/>
                </a:solidFill>
              </a:rPr>
              <a:t>What sources of data do you have?</a:t>
            </a:r>
          </a:p>
          <a:p>
            <a:r>
              <a:rPr lang="en-GB" dirty="0"/>
              <a:t>What are the gaps?</a:t>
            </a:r>
          </a:p>
          <a:p>
            <a:r>
              <a:rPr lang="en-GB" dirty="0">
                <a:solidFill>
                  <a:schemeClr val="tx2"/>
                </a:solidFill>
              </a:rPr>
              <a:t>What would be the next steps: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New data?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Collaborate with data sources? Stakeholders? Funding?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Learn how to create accounts?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EA7619-8C8A-4768-83A4-2EC8AC85F44E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3. Level 2</a:t>
            </a:r>
          </a:p>
        </p:txBody>
      </p:sp>
    </p:spTree>
    <p:extLst>
      <p:ext uri="{BB962C8B-B14F-4D97-AF65-F5344CB8AC3E}">
        <p14:creationId xmlns:p14="http://schemas.microsoft.com/office/powerpoint/2010/main" val="27861710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SEEA-CF: </a:t>
            </a:r>
            <a:r>
              <a:rPr lang="en-GB" sz="1800" dirty="0">
                <a:hlinkClick r:id="rId2"/>
              </a:rPr>
              <a:t>http://unstats.un.org/unsd/envaccounting/seeaRev/SEEA_CF_Final_en.pdf</a:t>
            </a:r>
            <a:r>
              <a:rPr lang="en-GB" sz="1800" dirty="0"/>
              <a:t> </a:t>
            </a:r>
          </a:p>
          <a:p>
            <a:r>
              <a:rPr lang="en-GB" sz="1800" dirty="0"/>
              <a:t>SEEA-Energy: </a:t>
            </a:r>
            <a:r>
              <a:rPr lang="en-GB" sz="1800" dirty="0">
                <a:hlinkClick r:id="rId3"/>
              </a:rPr>
              <a:t>http://unstats.un.org/unsd/envaccounting/seeae/chapterList.asp</a:t>
            </a:r>
            <a:r>
              <a:rPr lang="en-GB" sz="1800" dirty="0"/>
              <a:t> </a:t>
            </a:r>
          </a:p>
          <a:p>
            <a:r>
              <a:rPr lang="en-GB" sz="1800" dirty="0"/>
              <a:t>SEEA-Water: </a:t>
            </a:r>
            <a:r>
              <a:rPr lang="en-GB" sz="1800" dirty="0">
                <a:hlinkClick r:id="rId4"/>
              </a:rPr>
              <a:t>http://unstats.un.org/unsd/envaccounting/seeaw/seeawaterwebversion.pdf</a:t>
            </a:r>
            <a:r>
              <a:rPr lang="en-GB" sz="1800" dirty="0"/>
              <a:t> </a:t>
            </a:r>
          </a:p>
          <a:p>
            <a:r>
              <a:rPr lang="en-GB" sz="1800" dirty="0"/>
              <a:t>SEEA-Agriculture, Forestry and Fisheries:  http://unstats.un.org/unsd/envaccounting/aff/2GC_Draft.pdf</a:t>
            </a:r>
          </a:p>
          <a:p>
            <a:r>
              <a:rPr lang="en-GB" sz="1800" dirty="0"/>
              <a:t>OECD PRTR (Pollutant release and transfer registry): </a:t>
            </a:r>
            <a:r>
              <a:rPr lang="en-GB" sz="1800" dirty="0">
                <a:hlinkClick r:id="rId5"/>
              </a:rPr>
              <a:t>http://www.oecd.org/chemicalsafety/pollutant-release-transfer-register/</a:t>
            </a:r>
            <a:r>
              <a:rPr lang="en-GB" sz="1800" dirty="0"/>
              <a:t> </a:t>
            </a:r>
          </a:p>
          <a:p>
            <a:r>
              <a:rPr lang="en-GB" sz="1800" dirty="0"/>
              <a:t>UNEP: Indicators </a:t>
            </a:r>
            <a:r>
              <a:rPr lang="en-US" sz="1800" dirty="0"/>
              <a:t>for a Resource Efficient and Green Asia and the Pacific: Toolkit Page  </a:t>
            </a:r>
            <a:r>
              <a:rPr lang="en-US" sz="1800" dirty="0">
                <a:hlinkClick r:id="rId6"/>
              </a:rPr>
              <a:t>http://www.unep.org/roap/Activities/ResourceEfficiency/IndicatorsforaResourceEfficient/tabid/1060186/Default.aspx</a:t>
            </a:r>
            <a:r>
              <a:rPr lang="en-US" sz="1800" dirty="0"/>
              <a:t> 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3D8089-98E8-4EE7-A7B0-1F9311DF2DFC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37663760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Data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638800" cy="438912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UN Environment: </a:t>
            </a:r>
            <a:r>
              <a:rPr lang="en-GB" i="1" dirty="0"/>
              <a:t>Indicators </a:t>
            </a:r>
            <a:r>
              <a:rPr lang="en-US" i="1" dirty="0"/>
              <a:t>for a Resource Efficient and Green Asia and the </a:t>
            </a:r>
            <a:br>
              <a:rPr lang="en-US" i="1" dirty="0"/>
            </a:br>
            <a:r>
              <a:rPr lang="en-US" i="1" dirty="0"/>
              <a:t>Pacific: Toolkit Page</a:t>
            </a:r>
          </a:p>
          <a:p>
            <a:r>
              <a:rPr lang="en-US" dirty="0"/>
              <a:t>National and international sources</a:t>
            </a:r>
          </a:p>
          <a:p>
            <a:r>
              <a:rPr lang="en-US" dirty="0"/>
              <a:t>Visualize data</a:t>
            </a:r>
          </a:p>
          <a:p>
            <a:r>
              <a:rPr lang="en-US" dirty="0"/>
              <a:t>Download data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GB" sz="1800" dirty="0">
                <a:hlinkClick r:id="rId2"/>
              </a:rPr>
              <a:t>http://web.unep.org/asiapacific/regional-initiatives/resource-efficiency</a:t>
            </a:r>
            <a:r>
              <a:rPr lang="en-GB" sz="1800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027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919" y="1066800"/>
            <a:ext cx="2662238" cy="37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53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Materials prepared by:</a:t>
            </a:r>
          </a:p>
          <a:p>
            <a:pPr lvl="1"/>
            <a:r>
              <a:rPr lang="en-GB" dirty="0"/>
              <a:t>Michael </a:t>
            </a:r>
            <a:r>
              <a:rPr lang="en-GB" dirty="0" err="1"/>
              <a:t>Bordt</a:t>
            </a:r>
            <a:endParaRPr lang="en-GB" dirty="0"/>
          </a:p>
          <a:p>
            <a:pPr lvl="2"/>
            <a:r>
              <a:rPr lang="en-GB" dirty="0"/>
              <a:t>Regional Adviser on Environment Statistics</a:t>
            </a:r>
          </a:p>
          <a:p>
            <a:pPr lvl="2">
              <a:buNone/>
            </a:pPr>
            <a:r>
              <a:rPr lang="en-GB" dirty="0"/>
              <a:t>	ESCAP Statistics Division</a:t>
            </a:r>
          </a:p>
          <a:p>
            <a:pPr lvl="2">
              <a:buNone/>
            </a:pPr>
            <a:r>
              <a:rPr lang="en-GB" dirty="0"/>
              <a:t>	</a:t>
            </a:r>
            <a:r>
              <a:rPr lang="en-GB" dirty="0">
                <a:hlinkClick r:id="rId2"/>
              </a:rPr>
              <a:t>bordt@un.org</a:t>
            </a:r>
            <a:endParaRPr lang="en-GB" dirty="0"/>
          </a:p>
          <a:p>
            <a:pPr lvl="1"/>
            <a:r>
              <a:rPr lang="en-GB" dirty="0"/>
              <a:t>Hye Kyeong Choi </a:t>
            </a:r>
          </a:p>
          <a:p>
            <a:pPr lvl="2"/>
            <a:r>
              <a:rPr lang="en-GB" dirty="0"/>
              <a:t>Consultant on Environment Statistics</a:t>
            </a:r>
          </a:p>
          <a:p>
            <a:pPr lvl="2">
              <a:buNone/>
            </a:pPr>
            <a:r>
              <a:rPr lang="en-GB"/>
              <a:t>	ESCAP Statistics Division</a:t>
            </a:r>
            <a:br>
              <a:rPr lang="en-GB"/>
            </a:br>
            <a:r>
              <a:rPr lang="en-GB">
                <a:hlinkClick r:id="rId3"/>
              </a:rPr>
              <a:t>gracechoi0102@gmail.com</a:t>
            </a:r>
            <a:r>
              <a:rPr lang="en-GB"/>
              <a:t> </a:t>
            </a:r>
            <a:endParaRPr lang="en-GB" dirty="0"/>
          </a:p>
          <a:p>
            <a:r>
              <a:rPr lang="en-GB" dirty="0"/>
              <a:t>Materials adapted from:</a:t>
            </a:r>
          </a:p>
          <a:p>
            <a:pPr lvl="1"/>
            <a:r>
              <a:rPr lang="en-GB" dirty="0"/>
              <a:t>Joe St. Lawrence (Statistics Canada; Chiba, Japan; Feb. 23, 2016)</a:t>
            </a:r>
          </a:p>
          <a:p>
            <a:pPr lvl="1"/>
            <a:r>
              <a:rPr lang="en-GB" dirty="0"/>
              <a:t>Julian Chow (UNSD; Malaysia; Sept. 23, 2013)</a:t>
            </a:r>
          </a:p>
          <a:p>
            <a:pPr lvl="1"/>
            <a:r>
              <a:rPr lang="en-GB" dirty="0"/>
              <a:t>Ole </a:t>
            </a:r>
            <a:r>
              <a:rPr lang="en-GB" dirty="0" err="1"/>
              <a:t>Gravgård</a:t>
            </a:r>
            <a:r>
              <a:rPr lang="en-GB" dirty="0"/>
              <a:t> (Statistics Denmark; Addis Ababa, Ethiopia; Feb. 2, 2015)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EDAFED-6B0A-4426-A26D-056EC5085B89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15539263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E76B0-15F8-4C31-A52E-752F3FA1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D4037-08FD-4F6A-8087-AFFE9A14C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CPC (Central Product Classification) ver</a:t>
            </a:r>
            <a:r>
              <a:rPr lang="en-US" dirty="0"/>
              <a:t> 2.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0ADF38-5484-49A9-8776-82D7C879B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63F9F-ACAE-45A9-8787-0AB5DB289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54F284-A64E-471B-A89A-FDED1FA9686E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Annex</a:t>
            </a:r>
          </a:p>
        </p:txBody>
      </p:sp>
    </p:spTree>
    <p:extLst>
      <p:ext uri="{BB962C8B-B14F-4D97-AF65-F5344CB8AC3E}">
        <p14:creationId xmlns:p14="http://schemas.microsoft.com/office/powerpoint/2010/main" val="28730187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75" b="-665"/>
          <a:stretch/>
        </p:blipFill>
        <p:spPr bwMode="auto">
          <a:xfrm>
            <a:off x="514349" y="2069919"/>
            <a:ext cx="3409950" cy="42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Definitions: Products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49" y="1371600"/>
            <a:ext cx="8229599" cy="655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i="1" dirty="0"/>
              <a:t>3.64 …</a:t>
            </a:r>
            <a:r>
              <a:rPr lang="en-US" sz="1800" b="1" i="1" dirty="0"/>
              <a:t>goods and services</a:t>
            </a:r>
            <a:r>
              <a:rPr lang="en-US" sz="1800" i="1" dirty="0"/>
              <a:t> that result from a process of production in the economy (same as SNA)</a:t>
            </a:r>
          </a:p>
          <a:p>
            <a:pPr marL="0" indent="0">
              <a:buNone/>
            </a:pPr>
            <a:endParaRPr lang="en-GB" sz="18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SEEA-CF - Physical flow account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98491"/>
            <a:ext cx="3755428" cy="375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624F72-E7E0-4781-8D9E-D71127E50DF5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Annex</a:t>
            </a:r>
          </a:p>
        </p:txBody>
      </p:sp>
    </p:spTree>
    <p:extLst>
      <p:ext uri="{BB962C8B-B14F-4D97-AF65-F5344CB8AC3E}">
        <p14:creationId xmlns:p14="http://schemas.microsoft.com/office/powerpoint/2010/main" val="345642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Autofit/>
          </a:bodyPr>
          <a:lstStyle/>
          <a:p>
            <a:r>
              <a:rPr lang="en-GB" dirty="0"/>
              <a:t>Environment accounts and statistics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986541"/>
              </p:ext>
            </p:extLst>
          </p:nvPr>
        </p:nvGraphicFramePr>
        <p:xfrm>
          <a:off x="457200" y="1676400"/>
          <a:ext cx="8229601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1">
                  <a:extLst>
                    <a:ext uri="{9D8B030D-6E8A-4147-A177-3AD203B41FA5}">
                      <a16:colId xmlns:a16="http://schemas.microsoft.com/office/drawing/2014/main" val="2742681153"/>
                    </a:ext>
                  </a:extLst>
                </a:gridCol>
              </a:tblGrid>
              <a:tr h="134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SEEA-CF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en-GB" sz="16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(Central Framework)</a:t>
                      </a: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8000" lvl="0" indent="-10800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Assets</a:t>
                      </a:r>
                    </a:p>
                    <a:p>
                      <a:pPr marL="108000" lvl="0" indent="-108000">
                        <a:buFont typeface="Arial" panose="020B0604020202020204" pitchFamily="34" charset="0"/>
                        <a:buChar char="•"/>
                      </a:pP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108000" lvl="0" indent="-10800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Physical flows</a:t>
                      </a:r>
                    </a:p>
                    <a:p>
                      <a:pPr marL="108000" lvl="0" indent="-108000">
                        <a:buFont typeface="Arial" panose="020B0604020202020204" pitchFamily="34" charset="0"/>
                        <a:buChar char="•"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108000" lvl="0" indent="-10800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Monetary flows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8000" indent="-108000">
                        <a:buFont typeface="Arial" panose="020B0604020202020204" pitchFamily="34" charset="0"/>
                        <a:buChar char="•"/>
                      </a:pPr>
                      <a:r>
                        <a:rPr lang="en-CA" sz="1600" b="0" dirty="0">
                          <a:solidFill>
                            <a:schemeClr val="tx1"/>
                          </a:solidFill>
                        </a:rPr>
                        <a:t>Minerals &amp; Energy, Land, Timber, Soil,</a:t>
                      </a:r>
                      <a:r>
                        <a:rPr lang="en-CA" sz="1600" b="0" baseline="0" dirty="0">
                          <a:solidFill>
                            <a:schemeClr val="tx1"/>
                          </a:solidFill>
                        </a:rPr>
                        <a:t> Water, </a:t>
                      </a:r>
                      <a:r>
                        <a:rPr lang="en-CA" sz="1600" b="0" dirty="0">
                          <a:solidFill>
                            <a:schemeClr val="tx1"/>
                          </a:solidFill>
                        </a:rPr>
                        <a:t>Aquatic, Other Biological</a:t>
                      </a:r>
                      <a:endParaRPr lang="en-CA" sz="1600" b="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108000" indent="-108000">
                        <a:buFont typeface="Arial" panose="020B0604020202020204" pitchFamily="34" charset="0"/>
                        <a:buChar char="•"/>
                      </a:pPr>
                      <a:r>
                        <a:rPr lang="en-CA" sz="1600" b="0" baseline="0" dirty="0">
                          <a:solidFill>
                            <a:schemeClr val="tx1"/>
                          </a:solidFill>
                        </a:rPr>
                        <a:t>Materials, Energy, Water, Emissions, Effluents, Wastes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108000" indent="-108000">
                        <a:buFont typeface="Arial" panose="020B0604020202020204" pitchFamily="34" charset="0"/>
                        <a:buChar char="•"/>
                      </a:pPr>
                      <a:r>
                        <a:rPr lang="en-CA" sz="1600" b="0" dirty="0">
                          <a:solidFill>
                            <a:schemeClr val="tx1"/>
                          </a:solidFill>
                        </a:rPr>
                        <a:t>Protection expenditures, taxes &amp; subsidies</a:t>
                      </a: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58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SEEA Water;</a:t>
                      </a:r>
                      <a:br>
                        <a:rPr lang="en-GB" sz="1600" b="1" dirty="0"/>
                      </a:br>
                      <a:r>
                        <a:rPr lang="en-GB" sz="1600" b="1" dirty="0"/>
                        <a:t>SEEA Energy;</a:t>
                      </a:r>
                      <a:br>
                        <a:rPr lang="en-GB" sz="1600" b="1" dirty="0"/>
                      </a:br>
                      <a:r>
                        <a:rPr lang="en-GB" sz="1600" b="1" dirty="0"/>
                        <a:t>SEEA Agriculture, Forestry and Fisheries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/>
                        <a:t>Add sector detail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en-CA" sz="1600" dirty="0"/>
                        <a:t>As above for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1600" dirty="0"/>
                        <a:t>Water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1600" dirty="0"/>
                        <a:t>Energy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1600" dirty="0"/>
                        <a:t>Agricultural, Forestry and Fisheries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939">
                <a:tc>
                  <a:txBody>
                    <a:bodyPr/>
                    <a:lstStyle/>
                    <a:p>
                      <a:r>
                        <a:rPr lang="en-GB" sz="1600" b="1" dirty="0"/>
                        <a:t>SEEA-EEA</a:t>
                      </a:r>
                      <a:r>
                        <a:rPr lang="en-GB" sz="1600" dirty="0"/>
                        <a:t> (Experimental Ecosystem Accounting)</a:t>
                      </a: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/>
                        <a:t>Adds spatial detail and ecosystem perspective</a:t>
                      </a: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en-GB" sz="1600" dirty="0"/>
                        <a:t>Extent, Condition, Ecosystem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Services, Carbon,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Water, Biodiversity</a:t>
                      </a:r>
                      <a:endParaRPr lang="en-CA" sz="1600" dirty="0"/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939">
                <a:tc>
                  <a:txBody>
                    <a:bodyPr/>
                    <a:lstStyle/>
                    <a:p>
                      <a:r>
                        <a:rPr lang="en-GB" sz="1600" b="1" dirty="0"/>
                        <a:t>FDES</a:t>
                      </a:r>
                      <a:r>
                        <a:rPr lang="en-GB" sz="1600" baseline="0" dirty="0"/>
                        <a:t> (Framework for the Development of Environment Statistics)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/>
                        <a:t>Basic</a:t>
                      </a:r>
                      <a:r>
                        <a:rPr lang="en-GB" sz="1600" baseline="0" dirty="0"/>
                        <a:t> statistics for above plus…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8000" indent="-108000">
                        <a:buFont typeface="Arial" panose="020B0604020202020204" pitchFamily="34" charset="0"/>
                        <a:buChar char="•"/>
                      </a:pPr>
                      <a:r>
                        <a:rPr lang="en-CA" sz="1600" dirty="0"/>
                        <a:t>Extreme events and disasters</a:t>
                      </a:r>
                    </a:p>
                    <a:p>
                      <a:pPr marL="108000" indent="-108000">
                        <a:buFont typeface="Arial" panose="020B0604020202020204" pitchFamily="34" charset="0"/>
                        <a:buChar char="•"/>
                      </a:pPr>
                      <a:r>
                        <a:rPr lang="en-CA" sz="1600" dirty="0"/>
                        <a:t>Human settlements and health</a:t>
                      </a:r>
                    </a:p>
                    <a:p>
                      <a:pPr marL="108000" indent="-108000">
                        <a:buFont typeface="Arial" panose="020B0604020202020204" pitchFamily="34" charset="0"/>
                        <a:buChar char="•"/>
                      </a:pPr>
                      <a:r>
                        <a:rPr lang="en-CA" sz="1600" dirty="0"/>
                        <a:t>Protection, management &amp; engagement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71800" y="2209800"/>
            <a:ext cx="5562600" cy="533400"/>
          </a:xfrm>
          <a:prstGeom prst="rect">
            <a:avLst/>
          </a:prstGeom>
          <a:noFill/>
          <a:ln w="4445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553200" y="4343400"/>
            <a:ext cx="1981200" cy="266700"/>
          </a:xfrm>
          <a:prstGeom prst="rect">
            <a:avLst/>
          </a:prstGeom>
          <a:noFill/>
          <a:ln w="4445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16B2A3-8090-46CB-8BDB-962412C248E1}"/>
              </a:ext>
            </a:extLst>
          </p:cNvPr>
          <p:cNvSpPr/>
          <p:nvPr/>
        </p:nvSpPr>
        <p:spPr>
          <a:xfrm>
            <a:off x="4953000" y="4018722"/>
            <a:ext cx="3581400" cy="266700"/>
          </a:xfrm>
          <a:prstGeom prst="rect">
            <a:avLst/>
          </a:prstGeom>
          <a:noFill/>
          <a:ln w="4445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FC6662-1BDE-4240-8862-46B891F112F9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0731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Physical Flow accounts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447800" y="1447800"/>
            <a:ext cx="6591300" cy="4803582"/>
          </a:xfrm>
          <a:prstGeom prst="ellipse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206562" y="2372711"/>
            <a:ext cx="3527738" cy="3421471"/>
          </a:xfrm>
          <a:prstGeom prst="ellipse">
            <a:avLst/>
          </a:prstGeom>
          <a:solidFill>
            <a:srgbClr val="BA992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33400" y="1371600"/>
            <a:ext cx="8153400" cy="381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Clr>
                <a:srgbClr val="00B0F0"/>
              </a:buClr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745131"/>
              </p:ext>
            </p:extLst>
          </p:nvPr>
        </p:nvGraphicFramePr>
        <p:xfrm>
          <a:off x="1371600" y="1676400"/>
          <a:ext cx="1600200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32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Stocks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4839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Minerals &amp; energy</a:t>
                      </a:r>
                    </a:p>
                    <a:p>
                      <a:r>
                        <a:rPr lang="en-GB" sz="1400" dirty="0">
                          <a:latin typeface="+mj-lt"/>
                        </a:rPr>
                        <a:t>Timber</a:t>
                      </a:r>
                    </a:p>
                    <a:p>
                      <a:r>
                        <a:rPr lang="en-GB" sz="1400" dirty="0">
                          <a:latin typeface="+mj-lt"/>
                        </a:rPr>
                        <a:t>Aquatic </a:t>
                      </a:r>
                    </a:p>
                    <a:p>
                      <a:r>
                        <a:rPr lang="en-GB" sz="1400" dirty="0">
                          <a:latin typeface="+mj-lt"/>
                        </a:rPr>
                        <a:t>Other biological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32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Minerals &amp; energy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32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Water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018540"/>
              </p:ext>
            </p:extLst>
          </p:nvPr>
        </p:nvGraphicFramePr>
        <p:xfrm>
          <a:off x="3771900" y="2033629"/>
          <a:ext cx="1600200" cy="1739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32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Flows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4839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Materials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32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Energy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32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Water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0" name="Curved Down Arrow 29"/>
          <p:cNvSpPr/>
          <p:nvPr/>
        </p:nvSpPr>
        <p:spPr>
          <a:xfrm>
            <a:off x="2667000" y="1752600"/>
            <a:ext cx="3733800" cy="922048"/>
          </a:xfrm>
          <a:prstGeom prst="curvedDownArrow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513054"/>
              </p:ext>
            </p:extLst>
          </p:nvPr>
        </p:nvGraphicFramePr>
        <p:xfrm>
          <a:off x="2596837" y="4512143"/>
          <a:ext cx="1600200" cy="1739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32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Residuals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4839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Solid waste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32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Air emissions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32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Effluents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Curved Down Arrow 30"/>
          <p:cNvSpPr/>
          <p:nvPr/>
        </p:nvSpPr>
        <p:spPr>
          <a:xfrm rot="10800000">
            <a:off x="3962400" y="5515396"/>
            <a:ext cx="2602166" cy="557572"/>
          </a:xfrm>
          <a:prstGeom prst="curvedDownArrow">
            <a:avLst/>
          </a:prstGeom>
          <a:solidFill>
            <a:srgbClr val="BA992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114800" y="1447800"/>
            <a:ext cx="1639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Environment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486400" y="3683396"/>
            <a:ext cx="12146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Economy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E13A17-A029-4755-919A-AADB15847F7D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422560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30" grpId="0" animBg="1"/>
      <p:bldP spid="31" grpId="0" animBg="1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pPr marL="27432" indent="0"/>
            <a:r>
              <a:rPr lang="en-GB" dirty="0"/>
              <a:t>Accounts “balance the books”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5CF9924-DFE8-47C6-91C2-3874C2BB6C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5312971"/>
              </p:ext>
            </p:extLst>
          </p:nvPr>
        </p:nvGraphicFramePr>
        <p:xfrm>
          <a:off x="533400" y="2590800"/>
          <a:ext cx="8255656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08ED8BE6-5360-4C43-970B-765CD748404A}"/>
              </a:ext>
            </a:extLst>
          </p:cNvPr>
          <p:cNvGrpSpPr/>
          <p:nvPr/>
        </p:nvGrpSpPr>
        <p:grpSpPr>
          <a:xfrm>
            <a:off x="6536853" y="772380"/>
            <a:ext cx="1122413" cy="1122413"/>
            <a:chOff x="6536853" y="772380"/>
            <a:chExt cx="1122413" cy="1122413"/>
          </a:xfrm>
          <a:solidFill>
            <a:srgbClr val="3B4759">
              <a:alpha val="89804"/>
            </a:srgbClr>
          </a:solidFill>
        </p:grpSpPr>
        <p:pic>
          <p:nvPicPr>
            <p:cNvPr id="10" name="Graphic 9" descr="Teacher">
              <a:extLst>
                <a:ext uri="{FF2B5EF4-FFF2-40B4-BE49-F238E27FC236}">
                  <a16:creationId xmlns:a16="http://schemas.microsoft.com/office/drawing/2014/main" id="{C75083C4-BC93-4447-9FB5-31C4173F05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536853" y="772380"/>
              <a:ext cx="1122413" cy="1122413"/>
            </a:xfrm>
            <a:prstGeom prst="rect">
              <a:avLst/>
            </a:prstGeom>
          </p:spPr>
        </p:pic>
        <p:pic>
          <p:nvPicPr>
            <p:cNvPr id="12" name="Graphic 11" descr="Bar chart">
              <a:extLst>
                <a:ext uri="{FF2B5EF4-FFF2-40B4-BE49-F238E27FC236}">
                  <a16:creationId xmlns:a16="http://schemas.microsoft.com/office/drawing/2014/main" id="{555A4B5E-B374-46C0-B8D2-10032529A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098061" y="1089423"/>
              <a:ext cx="424651" cy="424651"/>
            </a:xfrm>
            <a:prstGeom prst="rect">
              <a:avLst/>
            </a:prstGeom>
          </p:spPr>
        </p:pic>
      </p:grpSp>
      <p:pic>
        <p:nvPicPr>
          <p:cNvPr id="16" name="Graphic 15" descr="Coins">
            <a:extLst>
              <a:ext uri="{FF2B5EF4-FFF2-40B4-BE49-F238E27FC236}">
                <a16:creationId xmlns:a16="http://schemas.microsoft.com/office/drawing/2014/main" id="{8F4F55BE-E640-4309-AB57-EF0CE0E3C14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065512" y="1833990"/>
            <a:ext cx="914400" cy="914400"/>
          </a:xfrm>
          <a:prstGeom prst="rect">
            <a:avLst/>
          </a:prstGeom>
        </p:spPr>
      </p:pic>
      <p:pic>
        <p:nvPicPr>
          <p:cNvPr id="18" name="Graphic 17" descr="Money">
            <a:extLst>
              <a:ext uri="{FF2B5EF4-FFF2-40B4-BE49-F238E27FC236}">
                <a16:creationId xmlns:a16="http://schemas.microsoft.com/office/drawing/2014/main" id="{10DFBDA3-4838-4BBB-9EBD-DC97CD69B56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754799" y="1331348"/>
            <a:ext cx="914400" cy="914400"/>
          </a:xfrm>
          <a:prstGeom prst="rect">
            <a:avLst/>
          </a:prstGeom>
        </p:spPr>
      </p:pic>
      <p:pic>
        <p:nvPicPr>
          <p:cNvPr id="22" name="Graphic 21" descr="Gold bars">
            <a:extLst>
              <a:ext uri="{FF2B5EF4-FFF2-40B4-BE49-F238E27FC236}">
                <a16:creationId xmlns:a16="http://schemas.microsoft.com/office/drawing/2014/main" id="{BBF1F5A6-24E3-4356-B40C-F3F9C3DECA0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850332" y="1991580"/>
            <a:ext cx="914400" cy="914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4A8DFFD-2D27-492C-B1DF-AC0E7F3F37D0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100208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pPr marL="27432" indent="0"/>
            <a:r>
              <a:rPr lang="en-GB" dirty="0"/>
              <a:t>Accounts “balance the books”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Source statistics, e.g.:</a:t>
            </a:r>
          </a:p>
          <a:p>
            <a:pPr lvl="1"/>
            <a:r>
              <a:rPr lang="en-GB" b="1" dirty="0"/>
              <a:t>Water abstracted by municipal water supply</a:t>
            </a:r>
          </a:p>
          <a:p>
            <a:pPr lvl="1"/>
            <a:r>
              <a:rPr lang="en-GB" b="1" dirty="0"/>
              <a:t>Water used for irrigation</a:t>
            </a:r>
          </a:p>
          <a:p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Come from different sources &amp; us</a:t>
            </a:r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e different</a:t>
            </a:r>
            <a:r>
              <a:rPr lang="en-GB" dirty="0"/>
              <a:t>: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Methods, concepts and classifications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Units of measure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Accounting periods</a:t>
            </a:r>
          </a:p>
          <a:p>
            <a:r>
              <a:rPr lang="en-GB" dirty="0"/>
              <a:t>Accounts harmonize, integrate and improve source statistics</a:t>
            </a:r>
          </a:p>
          <a:p>
            <a:pPr lvl="1"/>
            <a:r>
              <a:rPr lang="en-GB" dirty="0"/>
              <a:t>Show data gaps, duplication, inconsistencies</a:t>
            </a:r>
          </a:p>
          <a:p>
            <a:pPr lvl="1"/>
            <a:r>
              <a:rPr lang="en-GB" dirty="0"/>
              <a:t>Fill data gaps (estimation)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10380B-54D2-4F15-B534-D1A5AEAB0275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3101577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An actual dialogue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SEEA-CF - Physical flow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0600" y="3505200"/>
            <a:ext cx="1980286" cy="156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Program Files (x86)\Microsoft Office\MEDIA\CAGCAT10\j0240719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615" y="3106064"/>
            <a:ext cx="1164031" cy="182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1371600" y="1619250"/>
            <a:ext cx="2819400" cy="15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/>
              <a:t>Water use in the power generation industry increased by 15% over last year!</a:t>
            </a:r>
            <a:endParaRPr lang="en-GB" dirty="0"/>
          </a:p>
        </p:txBody>
      </p:sp>
      <p:sp>
        <p:nvSpPr>
          <p:cNvPr id="8" name="Oval Callout 7"/>
          <p:cNvSpPr/>
          <p:nvPr/>
        </p:nvSpPr>
        <p:spPr>
          <a:xfrm>
            <a:off x="5736030" y="1219200"/>
            <a:ext cx="2819400" cy="15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/>
              <a:t>OK, but why did it increase by 500% in the nuclear energy sector?</a:t>
            </a:r>
            <a:endParaRPr lang="en-GB" dirty="0"/>
          </a:p>
        </p:txBody>
      </p:sp>
      <p:sp>
        <p:nvSpPr>
          <p:cNvPr id="9" name="Oval Callout 8"/>
          <p:cNvSpPr/>
          <p:nvPr/>
        </p:nvSpPr>
        <p:spPr>
          <a:xfrm>
            <a:off x="1371600" y="1619250"/>
            <a:ext cx="2819400" cy="15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/>
              <a:t>How do you know?</a:t>
            </a:r>
            <a:endParaRPr lang="en-GB" dirty="0"/>
          </a:p>
        </p:txBody>
      </p:sp>
      <p:sp>
        <p:nvSpPr>
          <p:cNvPr id="10" name="Oval Callout 9"/>
          <p:cNvSpPr/>
          <p:nvPr/>
        </p:nvSpPr>
        <p:spPr>
          <a:xfrm>
            <a:off x="5726505" y="1219200"/>
            <a:ext cx="2819400" cy="15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/>
              <a:t>I put the numbers into my Physical Supply and Use table for Water.</a:t>
            </a:r>
            <a:endParaRPr lang="en-GB" dirty="0"/>
          </a:p>
        </p:txBody>
      </p:sp>
      <p:sp>
        <p:nvSpPr>
          <p:cNvPr id="11" name="Oval Callout 10"/>
          <p:cNvSpPr/>
          <p:nvPr/>
        </p:nvSpPr>
        <p:spPr>
          <a:xfrm>
            <a:off x="3352800" y="2802025"/>
            <a:ext cx="2819400" cy="15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/>
              <a:t>Some responses are 1000 times higher this year. They must have mixed up the units</a:t>
            </a:r>
            <a:endParaRPr lang="en-GB" sz="1600" dirty="0"/>
          </a:p>
        </p:txBody>
      </p:sp>
      <p:sp>
        <p:nvSpPr>
          <p:cNvPr id="12" name="Oval Callout 11"/>
          <p:cNvSpPr/>
          <p:nvPr/>
        </p:nvSpPr>
        <p:spPr>
          <a:xfrm>
            <a:off x="1371600" y="1600200"/>
            <a:ext cx="2819400" cy="15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i="1" dirty="0"/>
              <a:t>I’ll ask the methodologist.</a:t>
            </a:r>
          </a:p>
        </p:txBody>
      </p:sp>
      <p:pic>
        <p:nvPicPr>
          <p:cNvPr id="1030" name="Picture 6" descr="C:\Program Files (x86)\Microsoft Office\MEDIA\CAGCAT10\j0291984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4476750"/>
            <a:ext cx="1807769" cy="191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val Callout 14"/>
          <p:cNvSpPr/>
          <p:nvPr/>
        </p:nvSpPr>
        <p:spPr>
          <a:xfrm>
            <a:off x="1371600" y="1600200"/>
            <a:ext cx="2819400" cy="15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sym typeface="Wingdings" panose="05000000000000000000" pitchFamily="2" charset="2"/>
              </a:rPr>
              <a:t>Total water use in the power generation industry increased by 10% over last year!</a:t>
            </a:r>
            <a:r>
              <a:rPr lang="en-GB" i="1" dirty="0"/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0" y="5249003"/>
            <a:ext cx="179070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+mj-lt"/>
              </a:rPr>
              <a:t>Survey Manager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02830" y="3106064"/>
            <a:ext cx="179070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+mj-lt"/>
              </a:rPr>
              <a:t>SEEA Manager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40705" y="5637385"/>
            <a:ext cx="179070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+mj-lt"/>
              </a:rPr>
              <a:t>Methodologist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21F490-E984-4237-8EC8-D5DD604B1433}"/>
              </a:ext>
            </a:extLst>
          </p:cNvPr>
          <p:cNvSpPr txBox="1"/>
          <p:nvPr/>
        </p:nvSpPr>
        <p:spPr>
          <a:xfrm>
            <a:off x="6400800" y="304800"/>
            <a:ext cx="211455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</a:rPr>
              <a:t>2. Level 1</a:t>
            </a:r>
          </a:p>
        </p:txBody>
      </p:sp>
    </p:spTree>
    <p:extLst>
      <p:ext uri="{BB962C8B-B14F-4D97-AF65-F5344CB8AC3E}">
        <p14:creationId xmlns:p14="http://schemas.microsoft.com/office/powerpoint/2010/main" val="67139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8" grpId="1" animBg="1"/>
      <p:bldP spid="9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Title Slides">
  <a:themeElements>
    <a:clrScheme name="Custom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2E75B5"/>
      </a:hlink>
      <a:folHlink>
        <a:srgbClr val="2E75B5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News Gothic" panose="0200050304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D PowerPoint Templat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onstantia Custom 1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 PowerPoint Template" id="{F0AA63F3-4312-493B-8174-352B2AD520BD}" vid="{DD105971-6F86-4F45-9EF8-20BC841C00E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Jakarta_clarke</Template>
  <TotalTime>9039</TotalTime>
  <Words>3835</Words>
  <Application>Microsoft Office PowerPoint</Application>
  <PresentationFormat>On-screen Show (4:3)</PresentationFormat>
  <Paragraphs>698</Paragraphs>
  <Slides>47</Slides>
  <Notes>28</Notes>
  <HiddenSlides>6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Arial</vt:lpstr>
      <vt:lpstr>Calibri</vt:lpstr>
      <vt:lpstr>Constantia</vt:lpstr>
      <vt:lpstr>Franklin Gothic Book</vt:lpstr>
      <vt:lpstr>Franklin Gothic Medium</vt:lpstr>
      <vt:lpstr>Segoe UI Semibold</vt:lpstr>
      <vt:lpstr>Verdana</vt:lpstr>
      <vt:lpstr>Wingdings 2</vt:lpstr>
      <vt:lpstr>Title Slides</vt:lpstr>
      <vt:lpstr>SD PowerPoint Template</vt:lpstr>
      <vt:lpstr>Physical Flow Accounts</vt:lpstr>
      <vt:lpstr>Outline</vt:lpstr>
      <vt:lpstr>Learning objectives</vt:lpstr>
      <vt:lpstr>What is Physical flow accounting?</vt:lpstr>
      <vt:lpstr>Environment accounts and statistics</vt:lpstr>
      <vt:lpstr>Physical Flow accounts</vt:lpstr>
      <vt:lpstr>Accounts “balance the books”</vt:lpstr>
      <vt:lpstr>Accounts “balance the books”</vt:lpstr>
      <vt:lpstr>An actual dialogue</vt:lpstr>
      <vt:lpstr>Uses of physical flow accounts</vt:lpstr>
      <vt:lpstr>One application: Material footprint</vt:lpstr>
      <vt:lpstr>Basic concepts</vt:lpstr>
      <vt:lpstr>Physical flows in the SEEA</vt:lpstr>
      <vt:lpstr>Physical supply table</vt:lpstr>
      <vt:lpstr>Physical use table</vt:lpstr>
      <vt:lpstr>The supply/use chains</vt:lpstr>
      <vt:lpstr>The supply/use chains</vt:lpstr>
      <vt:lpstr>Accounting identities</vt:lpstr>
      <vt:lpstr>Accumulation can be big</vt:lpstr>
      <vt:lpstr>Accounting identities</vt:lpstr>
      <vt:lpstr>Definitions: Natural inputs</vt:lpstr>
      <vt:lpstr>Definitions: Products</vt:lpstr>
      <vt:lpstr>Definitions: Residuals</vt:lpstr>
      <vt:lpstr>Definitions: Residuals</vt:lpstr>
      <vt:lpstr>Definitions: Residuals</vt:lpstr>
      <vt:lpstr>Compilation exercise</vt:lpstr>
      <vt:lpstr>Complete the table</vt:lpstr>
      <vt:lpstr>Answers</vt:lpstr>
      <vt:lpstr>Answers: Why?</vt:lpstr>
      <vt:lpstr>Answers: Why?</vt:lpstr>
      <vt:lpstr>Answers: Why?</vt:lpstr>
      <vt:lpstr>Answers: Why?</vt:lpstr>
      <vt:lpstr>Welcome to Level 2!</vt:lpstr>
      <vt:lpstr>Concepts</vt:lpstr>
      <vt:lpstr>Concepts</vt:lpstr>
      <vt:lpstr>Concepts</vt:lpstr>
      <vt:lpstr>Concepts</vt:lpstr>
      <vt:lpstr>Data sources</vt:lpstr>
      <vt:lpstr>Data sources</vt:lpstr>
      <vt:lpstr>Compilation challenges</vt:lpstr>
      <vt:lpstr>Documentation challenges</vt:lpstr>
      <vt:lpstr>Discussion</vt:lpstr>
      <vt:lpstr>References</vt:lpstr>
      <vt:lpstr>Data sources</vt:lpstr>
      <vt:lpstr>Acknowledgements</vt:lpstr>
      <vt:lpstr>Annex</vt:lpstr>
      <vt:lpstr>Definitions: Products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Statistics: past, present and opportunitis</dc:title>
  <dc:creator>Michael Bordt</dc:creator>
  <cp:lastModifiedBy>Hye Kyeong Choi</cp:lastModifiedBy>
  <cp:revision>425</cp:revision>
  <cp:lastPrinted>2016-08-10T04:02:47Z</cp:lastPrinted>
  <dcterms:created xsi:type="dcterms:W3CDTF">2006-08-16T00:00:00Z</dcterms:created>
  <dcterms:modified xsi:type="dcterms:W3CDTF">2019-05-08T04:10:22Z</dcterms:modified>
</cp:coreProperties>
</file>