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57"/>
  </p:notesMasterIdLst>
  <p:sldIdLst>
    <p:sldId id="470" r:id="rId2"/>
    <p:sldId id="295" r:id="rId3"/>
    <p:sldId id="305" r:id="rId4"/>
    <p:sldId id="475" r:id="rId5"/>
    <p:sldId id="404" r:id="rId6"/>
    <p:sldId id="368" r:id="rId7"/>
    <p:sldId id="430" r:id="rId8"/>
    <p:sldId id="471" r:id="rId9"/>
    <p:sldId id="344" r:id="rId10"/>
    <p:sldId id="407" r:id="rId11"/>
    <p:sldId id="387" r:id="rId12"/>
    <p:sldId id="408" r:id="rId13"/>
    <p:sldId id="409" r:id="rId14"/>
    <p:sldId id="355" r:id="rId15"/>
    <p:sldId id="410" r:id="rId16"/>
    <p:sldId id="443" r:id="rId17"/>
    <p:sldId id="403" r:id="rId18"/>
    <p:sldId id="444" r:id="rId19"/>
    <p:sldId id="445" r:id="rId20"/>
    <p:sldId id="446" r:id="rId21"/>
    <p:sldId id="447" r:id="rId22"/>
    <p:sldId id="416" r:id="rId23"/>
    <p:sldId id="487" r:id="rId24"/>
    <p:sldId id="477" r:id="rId25"/>
    <p:sldId id="476" r:id="rId26"/>
    <p:sldId id="486" r:id="rId27"/>
    <p:sldId id="480" r:id="rId28"/>
    <p:sldId id="460" r:id="rId29"/>
    <p:sldId id="461" r:id="rId30"/>
    <p:sldId id="462" r:id="rId31"/>
    <p:sldId id="481" r:id="rId32"/>
    <p:sldId id="464" r:id="rId33"/>
    <p:sldId id="465" r:id="rId34"/>
    <p:sldId id="482" r:id="rId35"/>
    <p:sldId id="474" r:id="rId36"/>
    <p:sldId id="458" r:id="rId37"/>
    <p:sldId id="472" r:id="rId38"/>
    <p:sldId id="473" r:id="rId39"/>
    <p:sldId id="419" r:id="rId40"/>
    <p:sldId id="484" r:id="rId41"/>
    <p:sldId id="437" r:id="rId42"/>
    <p:sldId id="421" r:id="rId43"/>
    <p:sldId id="422" r:id="rId44"/>
    <p:sldId id="424" r:id="rId45"/>
    <p:sldId id="425" r:id="rId46"/>
    <p:sldId id="423" r:id="rId47"/>
    <p:sldId id="420" r:id="rId48"/>
    <p:sldId id="485" r:id="rId49"/>
    <p:sldId id="428" r:id="rId50"/>
    <p:sldId id="469" r:id="rId51"/>
    <p:sldId id="427" r:id="rId52"/>
    <p:sldId id="331" r:id="rId53"/>
    <p:sldId id="332" r:id="rId54"/>
    <p:sldId id="457" r:id="rId55"/>
    <p:sldId id="478" r:id="rId5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ael Bordt" initials="MB" lastIdx="3" clrIdx="0"/>
  <p:cmAuthor id="1" name="Hye Kyeong Choi" initials="HKC" lastIdx="1" clrIdx="1">
    <p:extLst>
      <p:ext uri="{19B8F6BF-5375-455C-9EA6-DF929625EA0E}">
        <p15:presenceInfo xmlns:p15="http://schemas.microsoft.com/office/powerpoint/2012/main" userId="Hye Kyeong Cho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FFFF00"/>
    <a:srgbClr val="7EB2E6"/>
    <a:srgbClr val="FFC000"/>
    <a:srgbClr val="9CC7CE"/>
    <a:srgbClr val="3477B2"/>
    <a:srgbClr val="1F5FA0"/>
    <a:srgbClr val="A1C4E3"/>
    <a:srgbClr val="374D81"/>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51" autoAdjust="0"/>
    <p:restoredTop sz="74527" autoAdjust="0"/>
  </p:normalViewPr>
  <p:slideViewPr>
    <p:cSldViewPr>
      <p:cViewPr varScale="1">
        <p:scale>
          <a:sx n="79" d="100"/>
          <a:sy n="79" d="100"/>
        </p:scale>
        <p:origin x="102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C191981-7663-4A9D-B59B-8AFC747EF511}" type="datetimeFigureOut">
              <a:rPr lang="en-GB" smtClean="0"/>
              <a:t>08/05/2019</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9184F098-84AE-407B-B54D-1F21ED012977}" type="slidenum">
              <a:rPr lang="en-GB" smtClean="0"/>
              <a:t>‹#›</a:t>
            </a:fld>
            <a:endParaRPr lang="en-GB" dirty="0"/>
          </a:p>
        </p:txBody>
      </p:sp>
    </p:spTree>
    <p:extLst>
      <p:ext uri="{BB962C8B-B14F-4D97-AF65-F5344CB8AC3E}">
        <p14:creationId xmlns:p14="http://schemas.microsoft.com/office/powerpoint/2010/main" val="3945818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a:t>
            </a:r>
            <a:r>
              <a:rPr lang="en-GB" baseline="0" dirty="0"/>
              <a:t> that some of the participants may know more about energy accounting than the presenter. However, this introduction is very helpful to ensure everyone has the same basic knowledge.</a:t>
            </a:r>
          </a:p>
          <a:p>
            <a:endParaRPr lang="en-GB" baseline="0" dirty="0"/>
          </a:p>
          <a:p>
            <a:r>
              <a:rPr lang="en-GB" baseline="0" dirty="0"/>
              <a:t>RIKKE: Ask participants: who knows about [experience in producing or using]:</a:t>
            </a:r>
          </a:p>
          <a:p>
            <a:pPr marL="171450" indent="-171450">
              <a:buFontTx/>
              <a:buChar char="-"/>
            </a:pPr>
            <a:r>
              <a:rPr lang="en-GB" baseline="0" dirty="0"/>
              <a:t>Energy statistics</a:t>
            </a:r>
          </a:p>
          <a:p>
            <a:pPr marL="171450" indent="-171450">
              <a:buFontTx/>
              <a:buChar char="-"/>
            </a:pPr>
            <a:r>
              <a:rPr lang="en-GB" baseline="0" dirty="0"/>
              <a:t>Energy balances</a:t>
            </a:r>
          </a:p>
          <a:p>
            <a:pPr marL="171450" indent="-171450">
              <a:buFontTx/>
              <a:buChar char="-"/>
            </a:pPr>
            <a:r>
              <a:rPr lang="en-GB" baseline="0" dirty="0"/>
              <a:t>Energy accounts</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4000322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Energy flow accounts are </a:t>
            </a:r>
            <a:r>
              <a:rPr lang="en-GB" baseline="0" dirty="0"/>
              <a:t>all measured in the same physical units. SEEA suggests joules.</a:t>
            </a:r>
          </a:p>
          <a:p>
            <a:endParaRPr lang="en-GB" baseline="0" dirty="0"/>
          </a:p>
          <a:p>
            <a:r>
              <a:rPr lang="en-GB" baseline="0" dirty="0"/>
              <a:t>To align with the SNA, the SEEA applies the residence principle. </a:t>
            </a:r>
          </a:p>
          <a:p>
            <a:r>
              <a:rPr lang="en-GB" baseline="0" dirty="0"/>
              <a:t>Ask audience what “residence principle” means. The energy balance applies the territorial principle. And mention that for some big energy consumers, this makes a huge difference [“bunkers” for shipping, </a:t>
            </a:r>
            <a:r>
              <a:rPr lang="en-GB" baseline="0" dirty="0" err="1"/>
              <a:t>ie</a:t>
            </a:r>
            <a:r>
              <a:rPr lang="en-GB" baseline="0" dirty="0"/>
              <a:t> storage abroad]</a:t>
            </a:r>
          </a:p>
          <a:p>
            <a:endParaRPr lang="en-GB" baseline="0" dirty="0"/>
          </a:p>
          <a:p>
            <a:r>
              <a:rPr lang="en-GB" baseline="0" dirty="0"/>
              <a:t>Energy flow accounts also includes energy generated for own use consumption. For example, if a forestry firm burns wood for heat, this is counted. </a:t>
            </a:r>
          </a:p>
          <a:p>
            <a:r>
              <a:rPr lang="en-GB" baseline="0" dirty="0"/>
              <a:t>And if a household generates power from solar panels on their roof, this [including their own consumption] is included [under “industry”, by the way]. And this is the same for energy balances, by the way. For the wood/heat example, in energy balances, only the heat sold [and corresponding wood] would be counted.</a:t>
            </a:r>
          </a:p>
          <a:p>
            <a:endParaRPr lang="en-GB" baseline="0" dirty="0"/>
          </a:p>
          <a:p>
            <a:r>
              <a:rPr lang="en-GB" dirty="0"/>
              <a:t>There</a:t>
            </a:r>
            <a:r>
              <a:rPr lang="en-GB" baseline="0" dirty="0"/>
              <a:t> is a difference between accounts and balances in the definition of “final consumption”. In the SNA final “demand” is allocated to personal expenditure, exports, government, machinery and equipment and inventories (i.e., the things people buy, and what we export). Hence, industry use of energy products is considered “intermediate” consumption. </a:t>
            </a:r>
          </a:p>
          <a:p>
            <a:endParaRPr lang="en-GB" baseline="0" dirty="0"/>
          </a:p>
          <a:p>
            <a:r>
              <a:rPr lang="en-GB" dirty="0"/>
              <a:t>In an energy balance, the use of an energy product (not for conversion)</a:t>
            </a:r>
            <a:r>
              <a:rPr lang="en-GB" baseline="0" dirty="0"/>
              <a:t> </a:t>
            </a:r>
            <a:r>
              <a:rPr lang="en-GB" dirty="0"/>
              <a:t>is considered final</a:t>
            </a:r>
            <a:r>
              <a:rPr lang="en-GB" baseline="0" dirty="0"/>
              <a:t> consumption – whether by industry or household</a:t>
            </a:r>
          </a:p>
          <a:p>
            <a:endParaRPr lang="en-GB" dirty="0"/>
          </a:p>
          <a:p>
            <a:r>
              <a:rPr lang="en-GB" dirty="0"/>
              <a:t>We will get more</a:t>
            </a:r>
            <a:r>
              <a:rPr lang="en-GB" baseline="0" dirty="0"/>
              <a:t> details on linkages and differences between balances and accounts in the “intermezzo” session</a:t>
            </a:r>
          </a:p>
          <a:p>
            <a:endParaRPr lang="en-GB"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10</a:t>
            </a:fld>
            <a:endParaRPr lang="en-GB" dirty="0"/>
          </a:p>
        </p:txBody>
      </p:sp>
    </p:spTree>
    <p:extLst>
      <p:ext uri="{BB962C8B-B14F-4D97-AF65-F5344CB8AC3E}">
        <p14:creationId xmlns:p14="http://schemas.microsoft.com/office/powerpoint/2010/main" val="2576338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energy is</a:t>
            </a:r>
            <a:r>
              <a:rPr lang="en-GB" baseline="0" dirty="0"/>
              <a:t> supplied by the environment. It is extracted, harvested and captured.</a:t>
            </a:r>
          </a:p>
          <a:p>
            <a:endParaRPr lang="en-GB"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11</a:t>
            </a:fld>
            <a:endParaRPr lang="en-GB" dirty="0"/>
          </a:p>
        </p:txBody>
      </p:sp>
    </p:spTree>
    <p:extLst>
      <p:ext uri="{BB962C8B-B14F-4D97-AF65-F5344CB8AC3E}">
        <p14:creationId xmlns:p14="http://schemas.microsoft.com/office/powerpoint/2010/main" val="2471577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Natural inputs are used directly or transformed</a:t>
            </a:r>
            <a:r>
              <a:rPr lang="en-GB" baseline="0" dirty="0"/>
              <a:t> to energy (and non-energy) products.</a:t>
            </a:r>
          </a:p>
          <a:p>
            <a:endParaRPr lang="en-GB" baseline="0" dirty="0"/>
          </a:p>
          <a:p>
            <a:r>
              <a:rPr lang="en-GB" baseline="0" dirty="0"/>
              <a:t>Primary energy products: produced directly from the extraction or capture of energy resources from the environment</a:t>
            </a:r>
          </a:p>
          <a:p>
            <a:r>
              <a:rPr lang="en-GB" baseline="0" dirty="0"/>
              <a:t>Secondary energy products: result of transformation of primary, or other secondary, energy products into other types of energy products (</a:t>
            </a:r>
            <a:r>
              <a:rPr lang="en-GB" baseline="0" dirty="0" err="1"/>
              <a:t>e.g</a:t>
            </a:r>
            <a:r>
              <a:rPr lang="en-GB" baseline="0" dirty="0"/>
              <a:t> petroleum products from crude oil, charcoal from fuelwood, electricity from fuel oil)</a:t>
            </a:r>
          </a:p>
          <a:p>
            <a:endParaRPr lang="en-GB" baseline="0" dirty="0"/>
          </a:p>
          <a:p>
            <a:r>
              <a:rPr lang="en-GB" baseline="0" dirty="0"/>
              <a:t>The SIEC contains much detail.</a:t>
            </a:r>
          </a:p>
          <a:p>
            <a:endParaRPr lang="en-GB" baseline="0" dirty="0"/>
          </a:p>
          <a:p>
            <a:r>
              <a:rPr lang="en-GB" baseline="0" dirty="0"/>
              <a:t>Nevertheless, your starting point may be the Central Product Classification or the Harmonized System; don’t despair because of that </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12</a:t>
            </a:fld>
            <a:endParaRPr lang="en-GB" dirty="0"/>
          </a:p>
        </p:txBody>
      </p:sp>
    </p:spTree>
    <p:extLst>
      <p:ext uri="{BB962C8B-B14F-4D97-AF65-F5344CB8AC3E}">
        <p14:creationId xmlns:p14="http://schemas.microsoft.com/office/powerpoint/2010/main" val="3375958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Energy residuals (not air emissions</a:t>
            </a:r>
            <a:r>
              <a:rPr lang="en-GB" baseline="0" dirty="0"/>
              <a:t> or solid wastes) are generally losses (including heat from final consumption).</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13</a:t>
            </a:fld>
            <a:endParaRPr lang="en-GB" dirty="0"/>
          </a:p>
        </p:txBody>
      </p:sp>
    </p:spTree>
    <p:extLst>
      <p:ext uri="{BB962C8B-B14F-4D97-AF65-F5344CB8AC3E}">
        <p14:creationId xmlns:p14="http://schemas.microsoft.com/office/powerpoint/2010/main" val="4087966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similar for all Physical Supply and Use Tables</a:t>
            </a:r>
            <a:r>
              <a:rPr lang="en-GB" baseline="0" dirty="0"/>
              <a:t> (Energy, materials, water, solid waste…); Who supplies them? Who uses them?</a:t>
            </a:r>
          </a:p>
          <a:p>
            <a:endParaRPr lang="en-GB" dirty="0"/>
          </a:p>
          <a:p>
            <a:r>
              <a:rPr lang="en-GB" dirty="0"/>
              <a:t>1. Energy inputs are extracted,</a:t>
            </a:r>
            <a:r>
              <a:rPr lang="en-GB" baseline="0" dirty="0"/>
              <a:t> harvested or captured from the environment (supplier) by the relevant industries (users).</a:t>
            </a:r>
          </a:p>
          <a:p>
            <a:r>
              <a:rPr lang="en-GB" baseline="0" dirty="0"/>
              <a:t>2. These industries, in turn, become the suppliers of energy products.</a:t>
            </a:r>
          </a:p>
          <a:p>
            <a:r>
              <a:rPr lang="en-GB" baseline="0" dirty="0"/>
              <a:t>3. Together with imports, energy products are used (for transformation or directly) by industries, households, accumulation, and exports</a:t>
            </a:r>
          </a:p>
          <a:p>
            <a:r>
              <a:rPr lang="en-GB" baseline="0" dirty="0"/>
              <a:t>4. In consuming energy, residuals (losses of energy products, heat) are supplied</a:t>
            </a:r>
          </a:p>
          <a:p>
            <a:r>
              <a:rPr lang="en-GB" baseline="0" dirty="0"/>
              <a:t>5. Some of which are collected and treated, accumulated, exported or released to the environment.</a:t>
            </a:r>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14</a:t>
            </a:fld>
            <a:endParaRPr lang="en-GB" dirty="0"/>
          </a:p>
        </p:txBody>
      </p:sp>
    </p:spTree>
    <p:extLst>
      <p:ext uri="{BB962C8B-B14F-4D97-AF65-F5344CB8AC3E}">
        <p14:creationId xmlns:p14="http://schemas.microsoft.com/office/powerpoint/2010/main" val="189011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useful</a:t>
            </a:r>
            <a:r>
              <a:rPr lang="en-GB" baseline="0" dirty="0"/>
              <a:t> to provide detail on certain industries that extract, harvest, capture, transform and use energy.</a:t>
            </a:r>
          </a:p>
          <a:p>
            <a:endParaRPr lang="en-GB" baseline="0" dirty="0"/>
          </a:p>
          <a:p>
            <a:r>
              <a:rPr lang="en-GB" baseline="0" dirty="0"/>
              <a:t>Which industries are major producers, transformers or users of energy?</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15</a:t>
            </a:fld>
            <a:endParaRPr lang="en-GB" dirty="0"/>
          </a:p>
        </p:txBody>
      </p:sp>
    </p:spTree>
    <p:extLst>
      <p:ext uri="{BB962C8B-B14F-4D97-AF65-F5344CB8AC3E}">
        <p14:creationId xmlns:p14="http://schemas.microsoft.com/office/powerpoint/2010/main" val="4219981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more groups, could add more questions to report on.</a:t>
            </a:r>
          </a:p>
        </p:txBody>
      </p:sp>
      <p:sp>
        <p:nvSpPr>
          <p:cNvPr id="4" name="Slide Number Placeholder 3"/>
          <p:cNvSpPr>
            <a:spLocks noGrp="1"/>
          </p:cNvSpPr>
          <p:nvPr>
            <p:ph type="sldNum" sz="quarter" idx="10"/>
          </p:nvPr>
        </p:nvSpPr>
        <p:spPr/>
        <p:txBody>
          <a:bodyPr/>
          <a:lstStyle/>
          <a:p>
            <a:fld id="{9184F098-84AE-407B-B54D-1F21ED012977}" type="slidenum">
              <a:rPr lang="en-GB" smtClean="0"/>
              <a:t>16</a:t>
            </a:fld>
            <a:endParaRPr lang="en-GB" dirty="0"/>
          </a:p>
        </p:txBody>
      </p:sp>
    </p:spTree>
    <p:extLst>
      <p:ext uri="{BB962C8B-B14F-4D97-AF65-F5344CB8AC3E}">
        <p14:creationId xmlns:p14="http://schemas.microsoft.com/office/powerpoint/2010/main" val="3635597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need to do some calculations,</a:t>
            </a:r>
            <a:r>
              <a:rPr lang="en-GB" baseline="0" dirty="0"/>
              <a:t> but this is mostly putting the numbers in the right cells in the table.</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17</a:t>
            </a:fld>
            <a:endParaRPr lang="en-GB" dirty="0"/>
          </a:p>
        </p:txBody>
      </p:sp>
    </p:spTree>
    <p:extLst>
      <p:ext uri="{BB962C8B-B14F-4D97-AF65-F5344CB8AC3E}">
        <p14:creationId xmlns:p14="http://schemas.microsoft.com/office/powerpoint/2010/main" val="3869999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18</a:t>
            </a:fld>
            <a:endParaRPr lang="en-GB" dirty="0"/>
          </a:p>
        </p:txBody>
      </p:sp>
    </p:spTree>
    <p:extLst>
      <p:ext uri="{BB962C8B-B14F-4D97-AF65-F5344CB8AC3E}">
        <p14:creationId xmlns:p14="http://schemas.microsoft.com/office/powerpoint/2010/main" val="2794611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do we get</a:t>
            </a:r>
            <a:r>
              <a:rPr lang="en-GB" baseline="0" dirty="0"/>
              <a:t> this?</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19</a:t>
            </a:fld>
            <a:endParaRPr lang="en-GB" dirty="0"/>
          </a:p>
        </p:txBody>
      </p:sp>
    </p:spTree>
    <p:extLst>
      <p:ext uri="{BB962C8B-B14F-4D97-AF65-F5344CB8AC3E}">
        <p14:creationId xmlns:p14="http://schemas.microsoft.com/office/powerpoint/2010/main" val="525613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2</a:t>
            </a:fld>
            <a:endParaRPr lang="en-GB" dirty="0"/>
          </a:p>
        </p:txBody>
      </p:sp>
    </p:spTree>
    <p:extLst>
      <p:ext uri="{BB962C8B-B14F-4D97-AF65-F5344CB8AC3E}">
        <p14:creationId xmlns:p14="http://schemas.microsoft.com/office/powerpoint/2010/main" val="1060397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Total electricity supply is 75PJ from coal, 60PJ from solar.</a:t>
            </a:r>
          </a:p>
        </p:txBody>
      </p:sp>
      <p:sp>
        <p:nvSpPr>
          <p:cNvPr id="4" name="Slide Number Placeholder 3"/>
          <p:cNvSpPr>
            <a:spLocks noGrp="1"/>
          </p:cNvSpPr>
          <p:nvPr>
            <p:ph type="sldNum" sz="quarter" idx="10"/>
          </p:nvPr>
        </p:nvSpPr>
        <p:spPr/>
        <p:txBody>
          <a:bodyPr/>
          <a:lstStyle/>
          <a:p>
            <a:fld id="{9184F098-84AE-407B-B54D-1F21ED012977}" type="slidenum">
              <a:rPr lang="en-GB" smtClean="0"/>
              <a:t>20</a:t>
            </a:fld>
            <a:endParaRPr lang="en-GB" dirty="0"/>
          </a:p>
        </p:txBody>
      </p:sp>
    </p:spTree>
    <p:extLst>
      <p:ext uri="{BB962C8B-B14F-4D97-AF65-F5344CB8AC3E}">
        <p14:creationId xmlns:p14="http://schemas.microsoft.com/office/powerpoint/2010/main" val="167798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Bonus question: Coal</a:t>
            </a:r>
            <a:r>
              <a:rPr lang="en-GB" baseline="0" dirty="0"/>
              <a:t> is counted twice (as coal [140PJ] and as electricity [75PJ] + heat [35PJ] = 110PJ)</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21</a:t>
            </a:fld>
            <a:endParaRPr lang="en-GB" dirty="0"/>
          </a:p>
        </p:txBody>
      </p:sp>
    </p:spTree>
    <p:extLst>
      <p:ext uri="{BB962C8B-B14F-4D97-AF65-F5344CB8AC3E}">
        <p14:creationId xmlns:p14="http://schemas.microsoft.com/office/powerpoint/2010/main" val="2281457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Many of you may already produce</a:t>
            </a:r>
            <a:r>
              <a:rPr lang="en-GB" baseline="0" dirty="0"/>
              <a:t> energy balances – this is a great starting point for producing physical energy accounts </a:t>
            </a:r>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22</a:t>
            </a:fld>
            <a:endParaRPr lang="en-GB" dirty="0"/>
          </a:p>
        </p:txBody>
      </p:sp>
    </p:spTree>
    <p:extLst>
      <p:ext uri="{BB962C8B-B14F-4D97-AF65-F5344CB8AC3E}">
        <p14:creationId xmlns:p14="http://schemas.microsoft.com/office/powerpoint/2010/main" val="26072970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SEEA Energy,</a:t>
            </a:r>
            <a:r>
              <a:rPr lang="da-DK" baseline="0" dirty="0"/>
              <a:t> Section 2.2.2</a:t>
            </a:r>
            <a:endParaRPr lang="da-DK" dirty="0"/>
          </a:p>
        </p:txBody>
      </p:sp>
      <p:sp>
        <p:nvSpPr>
          <p:cNvPr id="4" name="Pladsholder til diasnummer 3"/>
          <p:cNvSpPr>
            <a:spLocks noGrp="1"/>
          </p:cNvSpPr>
          <p:nvPr>
            <p:ph type="sldNum" sz="quarter" idx="10"/>
          </p:nvPr>
        </p:nvSpPr>
        <p:spPr/>
        <p:txBody>
          <a:bodyPr/>
          <a:lstStyle/>
          <a:p>
            <a:fld id="{7C5A94B2-3013-BD42-9ECC-4E86803FF1D4}" type="slidenum">
              <a:t>23</a:t>
            </a:fld>
            <a:endParaRPr lang="da-DK"/>
          </a:p>
        </p:txBody>
      </p:sp>
    </p:spTree>
    <p:extLst>
      <p:ext uri="{BB962C8B-B14F-4D97-AF65-F5344CB8AC3E}">
        <p14:creationId xmlns:p14="http://schemas.microsoft.com/office/powerpoint/2010/main" val="20603013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a:t>SEEA Energy,</a:t>
            </a:r>
            <a:r>
              <a:rPr lang="da-DK" baseline="0"/>
              <a:t> Section 2.2.2</a:t>
            </a:r>
            <a:endParaRPr lang="da-DK"/>
          </a:p>
        </p:txBody>
      </p:sp>
      <p:sp>
        <p:nvSpPr>
          <p:cNvPr id="4" name="Pladsholder til diasnummer 3"/>
          <p:cNvSpPr>
            <a:spLocks noGrp="1"/>
          </p:cNvSpPr>
          <p:nvPr>
            <p:ph type="sldNum" sz="quarter" idx="10"/>
          </p:nvPr>
        </p:nvSpPr>
        <p:spPr/>
        <p:txBody>
          <a:bodyPr/>
          <a:lstStyle/>
          <a:p>
            <a:fld id="{7C5A94B2-3013-BD42-9ECC-4E86803FF1D4}" type="slidenum">
              <a:t>24</a:t>
            </a:fld>
            <a:endParaRPr lang="da-DK"/>
          </a:p>
        </p:txBody>
      </p:sp>
    </p:spTree>
    <p:extLst>
      <p:ext uri="{BB962C8B-B14F-4D97-AF65-F5344CB8AC3E}">
        <p14:creationId xmlns:p14="http://schemas.microsoft.com/office/powerpoint/2010/main" val="2867877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Energy flow accounts are </a:t>
            </a:r>
            <a:r>
              <a:rPr lang="en-GB" baseline="0" dirty="0"/>
              <a:t>all measured in the same physical units. SEEA suggests joules.</a:t>
            </a:r>
          </a:p>
          <a:p>
            <a:endParaRPr lang="en-GB" baseline="0" dirty="0"/>
          </a:p>
          <a:p>
            <a:r>
              <a:rPr lang="en-GB" baseline="0" dirty="0"/>
              <a:t>To align with the SNA, the SEEA applies the residence principle. </a:t>
            </a:r>
          </a:p>
          <a:p>
            <a:r>
              <a:rPr lang="en-GB" baseline="0" dirty="0"/>
              <a:t>Ask audience what “residence principle” means. The energy balance applies the territorial principle. And mention that for some big energy consumers, this makes a huge difference [“bunkers” for shipping, </a:t>
            </a:r>
            <a:r>
              <a:rPr lang="en-GB" baseline="0" dirty="0" err="1"/>
              <a:t>ie</a:t>
            </a:r>
            <a:r>
              <a:rPr lang="en-GB" baseline="0" dirty="0"/>
              <a:t> storage abroad]</a:t>
            </a:r>
          </a:p>
          <a:p>
            <a:endParaRPr lang="en-GB" baseline="0" dirty="0"/>
          </a:p>
          <a:p>
            <a:r>
              <a:rPr lang="en-GB" baseline="0" dirty="0"/>
              <a:t>Energy flow accounts also includes energy generated for own use consumption. For example, if a forestry firm burns wood for heat, this is counted. </a:t>
            </a:r>
          </a:p>
          <a:p>
            <a:r>
              <a:rPr lang="en-GB" baseline="0" dirty="0"/>
              <a:t>And if a household generates power from solar panels on their roof, this [including their own consumption] is included [under “industry”, by the way]. And this is the same for energy balances, by the way. For the wood/heat example, in energy balances, only the heat sold [and corresponding wood] would be counted.</a:t>
            </a:r>
          </a:p>
          <a:p>
            <a:endParaRPr lang="en-GB" baseline="0" dirty="0"/>
          </a:p>
          <a:p>
            <a:r>
              <a:rPr lang="en-GB" dirty="0"/>
              <a:t>There</a:t>
            </a:r>
            <a:r>
              <a:rPr lang="en-GB" baseline="0" dirty="0"/>
              <a:t> is a difference between accounts and balances in the definition of “final consumption”. In the SNA final “demand” is allocated to personal expenditure, exports, government, machinery and equipment and inventories (i.e., the things people buy, and what we export). Hence, industry use of energy products is considered “intermediate” consumption. </a:t>
            </a:r>
          </a:p>
          <a:p>
            <a:endParaRPr lang="en-GB" baseline="0" dirty="0"/>
          </a:p>
          <a:p>
            <a:r>
              <a:rPr lang="en-GB" dirty="0"/>
              <a:t>In an energy balance, the use of an energy product (not for conversion)</a:t>
            </a:r>
            <a:r>
              <a:rPr lang="en-GB" baseline="0" dirty="0"/>
              <a:t> </a:t>
            </a:r>
            <a:r>
              <a:rPr lang="en-GB" dirty="0"/>
              <a:t>is considered final</a:t>
            </a:r>
            <a:r>
              <a:rPr lang="en-GB" baseline="0" dirty="0"/>
              <a:t> consumption – whether by industry or household</a:t>
            </a:r>
          </a:p>
          <a:p>
            <a:endParaRPr lang="en-GB" dirty="0"/>
          </a:p>
          <a:p>
            <a:r>
              <a:rPr lang="en-GB" dirty="0"/>
              <a:t>We will get more</a:t>
            </a:r>
            <a:r>
              <a:rPr lang="en-GB" baseline="0" dirty="0"/>
              <a:t> details on linkages and differences between balances and accounts in the “intermezzo” session</a:t>
            </a:r>
          </a:p>
          <a:p>
            <a:endParaRPr lang="en-GB"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25</a:t>
            </a:fld>
            <a:endParaRPr lang="en-GB" dirty="0"/>
          </a:p>
        </p:txBody>
      </p:sp>
    </p:spTree>
    <p:extLst>
      <p:ext uri="{BB962C8B-B14F-4D97-AF65-F5344CB8AC3E}">
        <p14:creationId xmlns:p14="http://schemas.microsoft.com/office/powerpoint/2010/main" val="22914327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note on what statistics, balances and accounts are good for and why they can co-exist:</a:t>
            </a:r>
          </a:p>
          <a:p>
            <a:endParaRPr lang="en-GB" dirty="0"/>
          </a:p>
          <a:p>
            <a:r>
              <a:rPr lang="en-GB" dirty="0"/>
              <a:t>Energy statistics (e.g., IRES): common concepts, units, classifications, conversion factors; social dimension (e.g., distribution and household expenditures on energy)</a:t>
            </a:r>
          </a:p>
          <a:p>
            <a:r>
              <a:rPr lang="en-GB" dirty="0"/>
              <a:t>Energy balances: purpose/activity of use (e.g., transport); link to IPCC/territorial; net consumption?</a:t>
            </a:r>
          </a:p>
          <a:p>
            <a:r>
              <a:rPr lang="en-GB" dirty="0"/>
              <a:t>Energy accounts: link to SNA/residential (all residents regardless of location); efficiency  measures; calculate air emissions; includes own-generation</a:t>
            </a:r>
          </a:p>
          <a:p>
            <a:endParaRPr lang="en-GB" dirty="0"/>
          </a:p>
          <a:p>
            <a:r>
              <a:rPr lang="en-GB" dirty="0"/>
              <a:t>Energy policy concerns: availability, distribution (equity), supply/security, economic benefits/sustainability; emissions/renewables; hazards/spills</a:t>
            </a:r>
          </a:p>
        </p:txBody>
      </p:sp>
      <p:sp>
        <p:nvSpPr>
          <p:cNvPr id="4" name="Slide Number Placeholder 3"/>
          <p:cNvSpPr>
            <a:spLocks noGrp="1"/>
          </p:cNvSpPr>
          <p:nvPr>
            <p:ph type="sldNum" sz="quarter" idx="10"/>
          </p:nvPr>
        </p:nvSpPr>
        <p:spPr/>
        <p:txBody>
          <a:bodyPr/>
          <a:lstStyle/>
          <a:p>
            <a:fld id="{9184F098-84AE-407B-B54D-1F21ED012977}" type="slidenum">
              <a:rPr lang="en-GB" smtClean="0"/>
              <a:t>26</a:t>
            </a:fld>
            <a:endParaRPr lang="en-GB" dirty="0"/>
          </a:p>
        </p:txBody>
      </p:sp>
    </p:spTree>
    <p:extLst>
      <p:ext uri="{BB962C8B-B14F-4D97-AF65-F5344CB8AC3E}">
        <p14:creationId xmlns:p14="http://schemas.microsoft.com/office/powerpoint/2010/main" val="14667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note on what statistics, balances and accounts are good for and why they can co-exist:</a:t>
            </a:r>
          </a:p>
          <a:p>
            <a:endParaRPr lang="en-GB" dirty="0"/>
          </a:p>
          <a:p>
            <a:r>
              <a:rPr lang="en-GB" dirty="0"/>
              <a:t>Energy statistics (e.g., IRES): common concepts, units, classifications, conversion factors; social dimension (e.g., distribution and household expenditures on energy)</a:t>
            </a:r>
          </a:p>
          <a:p>
            <a:r>
              <a:rPr lang="en-GB" dirty="0"/>
              <a:t>Energy balances: purpose/activity of use (e.g., transport); link to IPCC/territorial; net consumption?</a:t>
            </a:r>
          </a:p>
          <a:p>
            <a:r>
              <a:rPr lang="en-GB" dirty="0"/>
              <a:t>Energy accounts: link to SNA/residential (all residents regardless of location); efficiency  measures; calculate air emissions; includes own-generation</a:t>
            </a:r>
          </a:p>
          <a:p>
            <a:endParaRPr lang="en-GB" dirty="0"/>
          </a:p>
          <a:p>
            <a:r>
              <a:rPr lang="en-GB" dirty="0"/>
              <a:t>Energy policy concerns: availability, distribution (equity), supply/security, economic benefits/sustainability; emissions/renewables; hazards/spills</a:t>
            </a:r>
          </a:p>
        </p:txBody>
      </p:sp>
      <p:sp>
        <p:nvSpPr>
          <p:cNvPr id="4" name="Slide Number Placeholder 3"/>
          <p:cNvSpPr>
            <a:spLocks noGrp="1"/>
          </p:cNvSpPr>
          <p:nvPr>
            <p:ph type="sldNum" sz="quarter" idx="10"/>
          </p:nvPr>
        </p:nvSpPr>
        <p:spPr/>
        <p:txBody>
          <a:bodyPr/>
          <a:lstStyle/>
          <a:p>
            <a:fld id="{9184F098-84AE-407B-B54D-1F21ED012977}" type="slidenum">
              <a:rPr lang="en-GB" smtClean="0"/>
              <a:t>27</a:t>
            </a:fld>
            <a:endParaRPr lang="en-GB" dirty="0"/>
          </a:p>
        </p:txBody>
      </p:sp>
    </p:spTree>
    <p:extLst>
      <p:ext uri="{BB962C8B-B14F-4D97-AF65-F5344CB8AC3E}">
        <p14:creationId xmlns:p14="http://schemas.microsoft.com/office/powerpoint/2010/main" val="3188502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would be some of the challenges in maintaining a common,</a:t>
            </a:r>
            <a:r>
              <a:rPr lang="en-GB" baseline="0" dirty="0"/>
              <a:t> detailed database?</a:t>
            </a:r>
          </a:p>
          <a:p>
            <a:pPr marL="171450" indent="-171450">
              <a:buFontTx/>
              <a:buChar char="-"/>
            </a:pPr>
            <a:r>
              <a:rPr lang="en-GB" baseline="0" dirty="0"/>
              <a:t>Sharing</a:t>
            </a:r>
          </a:p>
          <a:p>
            <a:pPr marL="171450" indent="-171450">
              <a:buFontTx/>
              <a:buChar char="-"/>
            </a:pPr>
            <a:r>
              <a:rPr lang="en-GB" baseline="0" dirty="0"/>
              <a:t>Confidentiality</a:t>
            </a:r>
          </a:p>
          <a:p>
            <a:pPr marL="171450" indent="-171450">
              <a:buFontTx/>
              <a:buChar char="-"/>
            </a:pPr>
            <a:r>
              <a:rPr lang="en-GB" baseline="0" dirty="0"/>
              <a:t>Concepts, classifications, definitions</a:t>
            </a:r>
          </a:p>
          <a:p>
            <a:pPr marL="171450" indent="-171450">
              <a:buFontTx/>
              <a:buChar char="-"/>
            </a:pPr>
            <a:endParaRPr lang="en-GB" baseline="0" dirty="0"/>
          </a:p>
          <a:p>
            <a:pPr marL="0" indent="0">
              <a:buFontTx/>
              <a:buNone/>
            </a:pPr>
            <a:r>
              <a:rPr lang="en-GB" baseline="0" dirty="0"/>
              <a:t>Treatment of transport: whether we are tracking an activity or an industry sector</a:t>
            </a:r>
          </a:p>
        </p:txBody>
      </p:sp>
      <p:sp>
        <p:nvSpPr>
          <p:cNvPr id="4" name="Slide Number Placeholder 3"/>
          <p:cNvSpPr>
            <a:spLocks noGrp="1"/>
          </p:cNvSpPr>
          <p:nvPr>
            <p:ph type="sldNum" sz="quarter" idx="10"/>
          </p:nvPr>
        </p:nvSpPr>
        <p:spPr/>
        <p:txBody>
          <a:bodyPr/>
          <a:lstStyle/>
          <a:p>
            <a:fld id="{9184F098-84AE-407B-B54D-1F21ED012977}" type="slidenum">
              <a:rPr lang="en-GB" smtClean="0"/>
              <a:t>28</a:t>
            </a:fld>
            <a:endParaRPr lang="en-GB" dirty="0"/>
          </a:p>
        </p:txBody>
      </p:sp>
    </p:spTree>
    <p:extLst>
      <p:ext uri="{BB962C8B-B14F-4D97-AF65-F5344CB8AC3E}">
        <p14:creationId xmlns:p14="http://schemas.microsoft.com/office/powerpoint/2010/main" val="22237319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a:t>SEEA Energy Section 3.4.5.</a:t>
            </a:r>
          </a:p>
        </p:txBody>
      </p:sp>
      <p:sp>
        <p:nvSpPr>
          <p:cNvPr id="4" name="Pladsholder til diasnummer 3"/>
          <p:cNvSpPr>
            <a:spLocks noGrp="1"/>
          </p:cNvSpPr>
          <p:nvPr>
            <p:ph type="sldNum" sz="quarter" idx="10"/>
          </p:nvPr>
        </p:nvSpPr>
        <p:spPr/>
        <p:txBody>
          <a:bodyPr/>
          <a:lstStyle/>
          <a:p>
            <a:fld id="{7C5A94B2-3013-BD42-9ECC-4E86803FF1D4}" type="slidenum">
              <a:rPr lang="tr-TR"/>
              <a:t>29</a:t>
            </a:fld>
            <a:endParaRPr lang="tr-TR"/>
          </a:p>
        </p:txBody>
      </p:sp>
    </p:spTree>
    <p:extLst>
      <p:ext uri="{BB962C8B-B14F-4D97-AF65-F5344CB8AC3E}">
        <p14:creationId xmlns:p14="http://schemas.microsoft.com/office/powerpoint/2010/main" val="3102480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This is a “teaser” – we</a:t>
            </a:r>
            <a:r>
              <a:rPr lang="en-GB" baseline="0" dirty="0"/>
              <a:t> will not get into the many intricacies – but you should by the end be able to compile a rudimentary energy account, understand the principles behind, and be aware of what it would involve to do “full” energy accounting in the “real” world</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fld id="{9184F098-84AE-407B-B54D-1F21ED012977}" type="slidenum">
              <a:rPr lang="en-GB" smtClean="0"/>
              <a:t>3</a:t>
            </a:fld>
            <a:endParaRPr lang="en-GB" dirty="0"/>
          </a:p>
        </p:txBody>
      </p:sp>
    </p:spTree>
    <p:extLst>
      <p:ext uri="{BB962C8B-B14F-4D97-AF65-F5344CB8AC3E}">
        <p14:creationId xmlns:p14="http://schemas.microsoft.com/office/powerpoint/2010/main" val="23101226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a:t>SEEA Energy Section 3.4.5.</a:t>
            </a:r>
          </a:p>
        </p:txBody>
      </p:sp>
      <p:sp>
        <p:nvSpPr>
          <p:cNvPr id="4" name="Pladsholder til diasnummer 3"/>
          <p:cNvSpPr>
            <a:spLocks noGrp="1"/>
          </p:cNvSpPr>
          <p:nvPr>
            <p:ph type="sldNum" sz="quarter" idx="10"/>
          </p:nvPr>
        </p:nvSpPr>
        <p:spPr/>
        <p:txBody>
          <a:bodyPr/>
          <a:lstStyle/>
          <a:p>
            <a:fld id="{7C5A94B2-3013-BD42-9ECC-4E86803FF1D4}" type="slidenum">
              <a:rPr lang="tr-TR"/>
              <a:t>30</a:t>
            </a:fld>
            <a:endParaRPr lang="tr-TR"/>
          </a:p>
        </p:txBody>
      </p:sp>
    </p:spTree>
    <p:extLst>
      <p:ext uri="{BB962C8B-B14F-4D97-AF65-F5344CB8AC3E}">
        <p14:creationId xmlns:p14="http://schemas.microsoft.com/office/powerpoint/2010/main" val="31024806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Note:</a:t>
            </a:r>
            <a:r>
              <a:rPr lang="en-GB" baseline="0" dirty="0"/>
              <a:t> The residence principle increases emissions estimates by 70% (much is A.P. Moller-Maersk Group the world’s largest transport company that operates mostly outside of Denmark.)</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Total emissions originating from the Danish territory (energy balance) + residence principle = Total emissions. Therefore, the residence principle increases emission.</a:t>
            </a:r>
            <a:endParaRPr lang="en-GB" dirty="0"/>
          </a:p>
          <a:p>
            <a:endParaRPr lang="en-GB" dirty="0"/>
          </a:p>
        </p:txBody>
      </p:sp>
      <p:sp>
        <p:nvSpPr>
          <p:cNvPr id="4" name="Slide Number Placeholder 3"/>
          <p:cNvSpPr>
            <a:spLocks noGrp="1"/>
          </p:cNvSpPr>
          <p:nvPr>
            <p:ph type="sldNum" sz="quarter" idx="10"/>
          </p:nvPr>
        </p:nvSpPr>
        <p:spPr/>
        <p:txBody>
          <a:bodyPr/>
          <a:lstStyle/>
          <a:p>
            <a:fld id="{32251393-DB9F-420B-9ED7-40348FAB9894}" type="slidenum">
              <a:rPr lang="en-US" smtClean="0"/>
              <a:t>31</a:t>
            </a:fld>
            <a:endParaRPr lang="en-US"/>
          </a:p>
        </p:txBody>
      </p:sp>
    </p:spTree>
    <p:extLst>
      <p:ext uri="{BB962C8B-B14F-4D97-AF65-F5344CB8AC3E}">
        <p14:creationId xmlns:p14="http://schemas.microsoft.com/office/powerpoint/2010/main" val="13040043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Note:</a:t>
            </a:r>
            <a:r>
              <a:rPr lang="en-GB" baseline="0" dirty="0"/>
              <a:t> The residence principle increases emissions estimates by 70% (much is A.P. Moller-Maersk Group the world’s largest transport company that operates mostly outside of Denmark.)</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Total emissions originating from the Danish territory (energy balance) + residence principle = Total emissions. Therefore, the residence principle increases emission.</a:t>
            </a:r>
            <a:endParaRPr lang="en-GB" dirty="0"/>
          </a:p>
          <a:p>
            <a:endParaRPr lang="en-GB" dirty="0"/>
          </a:p>
        </p:txBody>
      </p:sp>
      <p:sp>
        <p:nvSpPr>
          <p:cNvPr id="4" name="Slide Number Placeholder 3"/>
          <p:cNvSpPr>
            <a:spLocks noGrp="1"/>
          </p:cNvSpPr>
          <p:nvPr>
            <p:ph type="sldNum" sz="quarter" idx="10"/>
          </p:nvPr>
        </p:nvSpPr>
        <p:spPr/>
        <p:txBody>
          <a:bodyPr/>
          <a:lstStyle/>
          <a:p>
            <a:fld id="{32251393-DB9F-420B-9ED7-40348FAB9894}" type="slidenum">
              <a:rPr lang="en-US" smtClean="0"/>
              <a:t>32</a:t>
            </a:fld>
            <a:endParaRPr lang="en-US"/>
          </a:p>
        </p:txBody>
      </p:sp>
    </p:spTree>
    <p:extLst>
      <p:ext uri="{BB962C8B-B14F-4D97-AF65-F5344CB8AC3E}">
        <p14:creationId xmlns:p14="http://schemas.microsoft.com/office/powerpoint/2010/main" val="25978967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84F098-84AE-407B-B54D-1F21ED012977}" type="slidenum">
              <a:rPr lang="en-GB" smtClean="0"/>
              <a:t>33</a:t>
            </a:fld>
            <a:endParaRPr lang="en-GB" dirty="0"/>
          </a:p>
        </p:txBody>
      </p:sp>
    </p:spTree>
    <p:extLst>
      <p:ext uri="{BB962C8B-B14F-4D97-AF65-F5344CB8AC3E}">
        <p14:creationId xmlns:p14="http://schemas.microsoft.com/office/powerpoint/2010/main" val="33720893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 not sure how to get access to PEFA Builder. S. Korea tried it and it didn’t work, but now they figured it out. We should understand it better if we are going to promote it.</a:t>
            </a:r>
          </a:p>
        </p:txBody>
      </p:sp>
      <p:sp>
        <p:nvSpPr>
          <p:cNvPr id="4" name="Slide Number Placeholder 3"/>
          <p:cNvSpPr>
            <a:spLocks noGrp="1"/>
          </p:cNvSpPr>
          <p:nvPr>
            <p:ph type="sldNum" sz="quarter" idx="10"/>
          </p:nvPr>
        </p:nvSpPr>
        <p:spPr/>
        <p:txBody>
          <a:bodyPr/>
          <a:lstStyle/>
          <a:p>
            <a:fld id="{32251393-DB9F-420B-9ED7-40348FAB9894}" type="slidenum">
              <a:rPr lang="en-US" smtClean="0"/>
              <a:t>34</a:t>
            </a:fld>
            <a:endParaRPr lang="en-US" dirty="0"/>
          </a:p>
        </p:txBody>
      </p:sp>
    </p:spTree>
    <p:extLst>
      <p:ext uri="{BB962C8B-B14F-4D97-AF65-F5344CB8AC3E}">
        <p14:creationId xmlns:p14="http://schemas.microsoft.com/office/powerpoint/2010/main" val="26179910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 not sure how to get access to PEFA Builder. S. Korea tried it and it didn’t work, but now they figured it out. We should understand it better if we are going to promote it.</a:t>
            </a:r>
          </a:p>
        </p:txBody>
      </p:sp>
      <p:sp>
        <p:nvSpPr>
          <p:cNvPr id="4" name="Slide Number Placeholder 3"/>
          <p:cNvSpPr>
            <a:spLocks noGrp="1"/>
          </p:cNvSpPr>
          <p:nvPr>
            <p:ph type="sldNum" sz="quarter" idx="10"/>
          </p:nvPr>
        </p:nvSpPr>
        <p:spPr/>
        <p:txBody>
          <a:bodyPr/>
          <a:lstStyle/>
          <a:p>
            <a:fld id="{32251393-DB9F-420B-9ED7-40348FAB9894}" type="slidenum">
              <a:rPr lang="en-US" smtClean="0"/>
              <a:t>35</a:t>
            </a:fld>
            <a:endParaRPr lang="en-US" dirty="0"/>
          </a:p>
        </p:txBody>
      </p:sp>
    </p:spTree>
    <p:extLst>
      <p:ext uri="{BB962C8B-B14F-4D97-AF65-F5344CB8AC3E}">
        <p14:creationId xmlns:p14="http://schemas.microsoft.com/office/powerpoint/2010/main" val="40535094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Level</a:t>
            </a:r>
            <a:r>
              <a:rPr lang="en-GB" baseline="0" dirty="0"/>
              <a:t> 2, we will explore some further concepts and country examples.</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36</a:t>
            </a:fld>
            <a:endParaRPr lang="en-GB" dirty="0"/>
          </a:p>
        </p:txBody>
      </p:sp>
    </p:spTree>
    <p:extLst>
      <p:ext uri="{BB962C8B-B14F-4D97-AF65-F5344CB8AC3E}">
        <p14:creationId xmlns:p14="http://schemas.microsoft.com/office/powerpoint/2010/main" val="26072970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Difference between</a:t>
            </a:r>
            <a:r>
              <a:rPr lang="en-GB" baseline="0" dirty="0"/>
              <a:t> SEEA-CF and the example used for the earlier exercise:</a:t>
            </a:r>
          </a:p>
          <a:p>
            <a:endParaRPr lang="en-GB" baseline="0" dirty="0"/>
          </a:p>
          <a:p>
            <a:pPr marL="171450" indent="-171450">
              <a:buFontTx/>
              <a:buChar char="-"/>
            </a:pPr>
            <a:r>
              <a:rPr lang="en-GB" baseline="0" dirty="0"/>
              <a:t>More types of energy, more disaggregated (example didn’t cover consumption of oil, petrol/gasoline, e.g., by transportation)</a:t>
            </a:r>
          </a:p>
          <a:p>
            <a:pPr marL="171450" indent="-171450">
              <a:buFontTx/>
              <a:buChar char="-"/>
            </a:pPr>
            <a:r>
              <a:rPr lang="en-GB" baseline="0" dirty="0"/>
              <a:t>Imports and exports</a:t>
            </a:r>
          </a:p>
          <a:p>
            <a:pPr marL="171450" indent="-171450">
              <a:buFontTx/>
              <a:buChar char="-"/>
            </a:pPr>
            <a:r>
              <a:rPr lang="en-GB" baseline="0" dirty="0"/>
              <a:t>Non-energy products</a:t>
            </a:r>
          </a:p>
          <a:p>
            <a:pPr marL="171450" indent="-171450">
              <a:buFontTx/>
              <a:buChar char="-"/>
            </a:pPr>
            <a:r>
              <a:rPr lang="en-GB" dirty="0"/>
              <a:t>More transformations</a:t>
            </a:r>
          </a:p>
        </p:txBody>
      </p:sp>
      <p:sp>
        <p:nvSpPr>
          <p:cNvPr id="4" name="Slide Number Placeholder 3"/>
          <p:cNvSpPr>
            <a:spLocks noGrp="1"/>
          </p:cNvSpPr>
          <p:nvPr>
            <p:ph type="sldNum" sz="quarter" idx="10"/>
          </p:nvPr>
        </p:nvSpPr>
        <p:spPr/>
        <p:txBody>
          <a:bodyPr/>
          <a:lstStyle/>
          <a:p>
            <a:fld id="{9184F098-84AE-407B-B54D-1F21ED012977}" type="slidenum">
              <a:rPr lang="en-GB" smtClean="0"/>
              <a:t>37</a:t>
            </a:fld>
            <a:endParaRPr lang="en-GB" dirty="0"/>
          </a:p>
        </p:txBody>
      </p:sp>
    </p:spTree>
    <p:extLst>
      <p:ext uri="{BB962C8B-B14F-4D97-AF65-F5344CB8AC3E}">
        <p14:creationId xmlns:p14="http://schemas.microsoft.com/office/powerpoint/2010/main" val="38441508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38</a:t>
            </a:fld>
            <a:endParaRPr lang="en-GB" dirty="0"/>
          </a:p>
        </p:txBody>
      </p:sp>
    </p:spTree>
    <p:extLst>
      <p:ext uri="{BB962C8B-B14F-4D97-AF65-F5344CB8AC3E}">
        <p14:creationId xmlns:p14="http://schemas.microsoft.com/office/powerpoint/2010/main" val="20681035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Note on allocation to natural inputs:</a:t>
            </a:r>
            <a:r>
              <a:rPr lang="en-GB" baseline="0" dirty="0"/>
              <a:t> Important for analysis of efficiencies/emission intensity etc.</a:t>
            </a:r>
          </a:p>
          <a:p>
            <a:endParaRPr lang="en-GB" baseline="0" dirty="0"/>
          </a:p>
          <a:p>
            <a:r>
              <a:rPr lang="en-GB" baseline="0" dirty="0"/>
              <a:t>SIEC is Standard International Energy Product Classification</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39</a:t>
            </a:fld>
            <a:endParaRPr lang="en-GB" dirty="0"/>
          </a:p>
        </p:txBody>
      </p:sp>
    </p:spTree>
    <p:extLst>
      <p:ext uri="{BB962C8B-B14F-4D97-AF65-F5344CB8AC3E}">
        <p14:creationId xmlns:p14="http://schemas.microsoft.com/office/powerpoint/2010/main" val="1475400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 &amp; 2: Energy is an asset that</a:t>
            </a:r>
            <a:r>
              <a:rPr lang="en-CA" baseline="0" dirty="0"/>
              <a:t> we track as part of Mineral and Energy Asset Accounts. Timber assets are tracked separately.</a:t>
            </a:r>
          </a:p>
          <a:p>
            <a:r>
              <a:rPr lang="en-CA" baseline="0" dirty="0"/>
              <a:t>3 &amp; 4: We can track the flows of energy into the economy, flows within the economy and the resulting emissions out of the economy. And this is what we will focus on today</a:t>
            </a:r>
          </a:p>
          <a:p>
            <a:r>
              <a:rPr lang="en-CA" baseline="0" dirty="0"/>
              <a:t>5. We can track expenditures on energy efficiency, resource management, taxes and subsidies.</a:t>
            </a:r>
          </a:p>
          <a:p>
            <a:r>
              <a:rPr lang="en-CA" baseline="0" dirty="0"/>
              <a:t>6. There is a more detailed “SEEA-Energy”</a:t>
            </a:r>
          </a:p>
          <a:p>
            <a:r>
              <a:rPr lang="en-CA" baseline="0" dirty="0"/>
              <a:t>7. Energy in terms of biomass, timber and hydro is also an ecosystem service we can integrate with others.</a:t>
            </a:r>
          </a:p>
          <a:p>
            <a:endParaRPr lang="en-CA" dirty="0"/>
          </a:p>
        </p:txBody>
      </p:sp>
      <p:sp>
        <p:nvSpPr>
          <p:cNvPr id="4" name="Slide Number Placeholder 3"/>
          <p:cNvSpPr>
            <a:spLocks noGrp="1"/>
          </p:cNvSpPr>
          <p:nvPr>
            <p:ph type="sldNum" sz="quarter" idx="10"/>
          </p:nvPr>
        </p:nvSpPr>
        <p:spPr/>
        <p:txBody>
          <a:bodyPr/>
          <a:lstStyle/>
          <a:p>
            <a:fld id="{9184F098-84AE-407B-B54D-1F21ED012977}" type="slidenum">
              <a:rPr lang="en-GB" smtClean="0"/>
              <a:t>4</a:t>
            </a:fld>
            <a:endParaRPr lang="en-GB"/>
          </a:p>
        </p:txBody>
      </p:sp>
    </p:spTree>
    <p:extLst>
      <p:ext uri="{BB962C8B-B14F-4D97-AF65-F5344CB8AC3E}">
        <p14:creationId xmlns:p14="http://schemas.microsoft.com/office/powerpoint/2010/main" val="2953087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Energy from natural inputs</a:t>
            </a:r>
            <a:endParaRPr lang="en-GB" b="1" i="0" dirty="0"/>
          </a:p>
          <a:p>
            <a:r>
              <a:rPr lang="en-GB" dirty="0"/>
              <a:t>D</a:t>
            </a:r>
            <a:r>
              <a:rPr lang="en-GB" baseline="0" dirty="0"/>
              <a:t>ata on extraction losses may not be reported.</a:t>
            </a:r>
            <a:endParaRPr lang="en-GB" dirty="0"/>
          </a:p>
          <a:p>
            <a:r>
              <a:rPr lang="en-GB" baseline="0" dirty="0"/>
              <a:t>Losses include losses during extraction, distribution, storage, transformation [by industry in the supply table]</a:t>
            </a:r>
          </a:p>
          <a:p>
            <a:r>
              <a:rPr lang="en-GB" b="1" baseline="0" dirty="0"/>
              <a:t>Energy products</a:t>
            </a:r>
          </a:p>
          <a:p>
            <a:r>
              <a:rPr lang="en-GB" dirty="0"/>
              <a:t>Data may</a:t>
            </a:r>
            <a:r>
              <a:rPr lang="en-GB" baseline="0" dirty="0"/>
              <a:t> not be sufficiently detailed (on industry or product).</a:t>
            </a:r>
          </a:p>
          <a:p>
            <a:r>
              <a:rPr lang="en-GB" baseline="0" dirty="0"/>
              <a:t>There are different grades of fuel with different energy content.</a:t>
            </a:r>
          </a:p>
          <a:p>
            <a:r>
              <a:rPr lang="en-GB" baseline="0" dirty="0"/>
              <a:t>Surveys: energy use by business and households</a:t>
            </a:r>
          </a:p>
          <a:p>
            <a:r>
              <a:rPr lang="en-GB" b="1" baseline="0" dirty="0"/>
              <a:t>Transformation of energy products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may be a challenge</a:t>
            </a:r>
            <a:r>
              <a:rPr lang="en-GB" baseline="0" dirty="0"/>
              <a:t> to disentangle (or allocate) multiple inputs to multiple outputs (e.g., a refinery that takes in several grades of crude oil and produces several energy and non-energy products).</a:t>
            </a:r>
          </a:p>
          <a:p>
            <a:r>
              <a:rPr lang="en-GB" dirty="0"/>
              <a:t>Cogeneration = Combined Heat and Power = reuse waste heat (or use heat to generate</a:t>
            </a:r>
            <a:r>
              <a:rPr lang="en-GB" baseline="0" dirty="0"/>
              <a:t> electricity)</a:t>
            </a:r>
          </a:p>
          <a:p>
            <a:r>
              <a:rPr lang="en-GB" baseline="0" dirty="0"/>
              <a:t>Note: For steel industry, waste heat is used. But for combined heat and power plants (build for co-generation), the heat cannot be considered a waste product; the balance of heat and electricity is adjusted continuously to meet demand</a:t>
            </a:r>
          </a:p>
          <a:p>
            <a:r>
              <a:rPr lang="en-GB" dirty="0"/>
              <a:t>Estimate from transformation efficiency “factors”</a:t>
            </a:r>
          </a:p>
          <a:p>
            <a:pPr lvl="1"/>
            <a:r>
              <a:rPr lang="en-GB" dirty="0"/>
              <a:t>100 PJ black coal </a:t>
            </a:r>
            <a:r>
              <a:rPr lang="en-GB" dirty="0">
                <a:sym typeface="Wingdings" panose="05000000000000000000" pitchFamily="2" charset="2"/>
              </a:rPr>
              <a:t> 33 PJ electricity</a:t>
            </a:r>
          </a:p>
          <a:p>
            <a:pPr lvl="0"/>
            <a:r>
              <a:rPr lang="en-GB" dirty="0">
                <a:sym typeface="Wingdings" panose="05000000000000000000" pitchFamily="2" charset="2"/>
              </a:rPr>
              <a:t>Estimate unknowns from balance between supply and use</a:t>
            </a:r>
          </a:p>
          <a:p>
            <a:pPr lvl="1"/>
            <a:r>
              <a:rPr lang="en-GB" dirty="0">
                <a:sym typeface="Wingdings" panose="05000000000000000000" pitchFamily="2" charset="2"/>
              </a:rPr>
              <a:t>1000 PJ crude oil supply</a:t>
            </a:r>
          </a:p>
          <a:p>
            <a:pPr lvl="1"/>
            <a:r>
              <a:rPr lang="en-GB" dirty="0">
                <a:sym typeface="Wingdings" panose="05000000000000000000" pitchFamily="2" charset="2"/>
              </a:rPr>
              <a:t>400 PJ exported</a:t>
            </a:r>
          </a:p>
          <a:p>
            <a:pPr lvl="1"/>
            <a:r>
              <a:rPr lang="en-GB" dirty="0">
                <a:sym typeface="Wingdings" panose="05000000000000000000" pitchFamily="2" charset="2"/>
              </a:rPr>
              <a:t>250 PJ transformed to secondary oil products</a:t>
            </a:r>
          </a:p>
          <a:p>
            <a:pPr lvl="1"/>
            <a:r>
              <a:rPr lang="en-GB" dirty="0">
                <a:sym typeface="Wingdings" panose="05000000000000000000" pitchFamily="2" charset="2"/>
              </a:rPr>
              <a:t>300 PJ stored [increased stock]</a:t>
            </a:r>
          </a:p>
          <a:p>
            <a:pPr lvl="1"/>
            <a:r>
              <a:rPr lang="en-GB" dirty="0">
                <a:sym typeface="Wingdings" panose="05000000000000000000" pitchFamily="2" charset="2"/>
              </a:rPr>
              <a:t>Remainder (50 PJ) allocate to losses</a:t>
            </a:r>
            <a:endParaRPr lang="en-GB" baseline="0" dirty="0"/>
          </a:p>
          <a:p>
            <a:r>
              <a:rPr lang="en-GB" b="1" baseline="0" dirty="0"/>
              <a:t>Energy end use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Motor vehicle</a:t>
            </a:r>
            <a:r>
              <a:rPr lang="en-GB" baseline="0" dirty="0"/>
              <a:t> use: example, retail sales of motor fuel needs to be allocated to industry sector (agriculture, mining, services, government, households). This can be done using statistics on kilometres travelled. Not all fuel is for motor vehicles.</a:t>
            </a:r>
            <a:endParaRPr lang="en-GB" dirty="0"/>
          </a:p>
          <a:p>
            <a:r>
              <a:rPr lang="en-GB" b="1" baseline="0" dirty="0"/>
              <a:t>Energy residuals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Losses (especially in renewable production) and cogeneration are not always reported.</a:t>
            </a:r>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40</a:t>
            </a:fld>
            <a:endParaRPr lang="en-GB" dirty="0"/>
          </a:p>
        </p:txBody>
      </p:sp>
    </p:spTree>
    <p:extLst>
      <p:ext uri="{BB962C8B-B14F-4D97-AF65-F5344CB8AC3E}">
        <p14:creationId xmlns:p14="http://schemas.microsoft.com/office/powerpoint/2010/main" val="3818122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
            </a:r>
            <a:r>
              <a:rPr lang="en-GB" baseline="0" dirty="0"/>
              <a:t>ata on extraction losses may not be reported.</a:t>
            </a:r>
          </a:p>
          <a:p>
            <a:endParaRPr lang="en-GB" dirty="0"/>
          </a:p>
          <a:p>
            <a:r>
              <a:rPr lang="en-GB" baseline="0" dirty="0"/>
              <a:t>Losses include losses during extraction, distribution, storage, transformation [by industry in the supply table]</a:t>
            </a:r>
          </a:p>
          <a:p>
            <a:endParaRPr lang="en-GB" b="1" baseline="0"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41</a:t>
            </a:fld>
            <a:endParaRPr lang="en-GB" dirty="0"/>
          </a:p>
        </p:txBody>
      </p:sp>
    </p:spTree>
    <p:extLst>
      <p:ext uri="{BB962C8B-B14F-4D97-AF65-F5344CB8AC3E}">
        <p14:creationId xmlns:p14="http://schemas.microsoft.com/office/powerpoint/2010/main" val="16023925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 may</a:t>
            </a:r>
            <a:r>
              <a:rPr lang="en-GB" baseline="0" dirty="0"/>
              <a:t> not be sufficiently detailed (on industry or product).</a:t>
            </a:r>
          </a:p>
          <a:p>
            <a:r>
              <a:rPr lang="en-GB" baseline="0" dirty="0"/>
              <a:t>There are different grades of fuel with different energy content.</a:t>
            </a:r>
          </a:p>
        </p:txBody>
      </p:sp>
      <p:sp>
        <p:nvSpPr>
          <p:cNvPr id="4" name="Slide Number Placeholder 3"/>
          <p:cNvSpPr>
            <a:spLocks noGrp="1"/>
          </p:cNvSpPr>
          <p:nvPr>
            <p:ph type="sldNum" sz="quarter" idx="10"/>
          </p:nvPr>
        </p:nvSpPr>
        <p:spPr/>
        <p:txBody>
          <a:bodyPr/>
          <a:lstStyle/>
          <a:p>
            <a:fld id="{9184F098-84AE-407B-B54D-1F21ED012977}" type="slidenum">
              <a:rPr lang="en-GB" smtClean="0"/>
              <a:t>42</a:t>
            </a:fld>
            <a:endParaRPr lang="en-GB" dirty="0"/>
          </a:p>
        </p:txBody>
      </p:sp>
    </p:spTree>
    <p:extLst>
      <p:ext uri="{BB962C8B-B14F-4D97-AF65-F5344CB8AC3E}">
        <p14:creationId xmlns:p14="http://schemas.microsoft.com/office/powerpoint/2010/main" val="5465687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may be a challenge</a:t>
            </a:r>
            <a:r>
              <a:rPr lang="en-GB" baseline="0" dirty="0"/>
              <a:t> to disentangle (or allocate) multiple inputs to multiple outputs (e.g., a refinery that takes in several grades of crude oil and produces several energy and non-energy products).</a:t>
            </a:r>
          </a:p>
          <a:p>
            <a:endParaRPr lang="en-GB" baseline="0" dirty="0"/>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9184F098-84AE-407B-B54D-1F21ED012977}" type="slidenum">
              <a:rPr lang="en-GB" smtClean="0"/>
              <a:t>43</a:t>
            </a:fld>
            <a:endParaRPr lang="en-GB" dirty="0"/>
          </a:p>
        </p:txBody>
      </p:sp>
    </p:spTree>
    <p:extLst>
      <p:ext uri="{BB962C8B-B14F-4D97-AF65-F5344CB8AC3E}">
        <p14:creationId xmlns:p14="http://schemas.microsoft.com/office/powerpoint/2010/main" val="23041588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Cogeneration = Combined Heat and Power = reuse waste heat (or use heat to generate</a:t>
            </a:r>
            <a:r>
              <a:rPr lang="en-GB" baseline="0" dirty="0"/>
              <a:t> electricity)</a:t>
            </a:r>
          </a:p>
          <a:p>
            <a:r>
              <a:rPr lang="en-US" sz="1200" dirty="0">
                <a:solidFill>
                  <a:schemeClr val="tx1"/>
                </a:solidFill>
              </a:rPr>
              <a:t> Australia steel industry generates 80% of own electricity, 96% from cogeneration</a:t>
            </a:r>
            <a:endParaRPr lang="en-GB" baseline="0" dirty="0"/>
          </a:p>
          <a:p>
            <a:r>
              <a:rPr lang="en-GB" baseline="0" dirty="0"/>
              <a:t>Note: For steel industry, waste heat is used. But for combined heat and power plants (build for co-generation), the heat cannot be considered a waste product; the balance of heat and electricity is adjusted continuously to meet demand</a:t>
            </a:r>
          </a:p>
          <a:p>
            <a:endParaRPr lang="en-GB" baseline="0" dirty="0"/>
          </a:p>
          <a:p>
            <a:endParaRPr lang="en-GB" b="1" baseline="0" dirty="0">
              <a:solidFill>
                <a:srgbClr val="FF0000"/>
              </a:solidFill>
            </a:endParaRP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44</a:t>
            </a:fld>
            <a:endParaRPr lang="en-GB" dirty="0"/>
          </a:p>
        </p:txBody>
      </p:sp>
    </p:spTree>
    <p:extLst>
      <p:ext uri="{BB962C8B-B14F-4D97-AF65-F5344CB8AC3E}">
        <p14:creationId xmlns:p14="http://schemas.microsoft.com/office/powerpoint/2010/main" val="40804710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Motor vehicle</a:t>
            </a:r>
            <a:r>
              <a:rPr lang="en-GB" baseline="0" dirty="0"/>
              <a:t> use: example, retail sales of motor fuel needs to be allocated to industry sector (agriculture, mining, services, government, households). This can be done using statistics on kilometres travelled. Not all fuel is for motor vehicles.</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45</a:t>
            </a:fld>
            <a:endParaRPr lang="en-GB" dirty="0"/>
          </a:p>
        </p:txBody>
      </p:sp>
    </p:spTree>
    <p:extLst>
      <p:ext uri="{BB962C8B-B14F-4D97-AF65-F5344CB8AC3E}">
        <p14:creationId xmlns:p14="http://schemas.microsoft.com/office/powerpoint/2010/main" val="6198157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Losses (especially in renewable production) and cogeneration are not always reported.</a:t>
            </a:r>
          </a:p>
        </p:txBody>
      </p:sp>
      <p:sp>
        <p:nvSpPr>
          <p:cNvPr id="4" name="Slide Number Placeholder 3"/>
          <p:cNvSpPr>
            <a:spLocks noGrp="1"/>
          </p:cNvSpPr>
          <p:nvPr>
            <p:ph type="sldNum" sz="quarter" idx="10"/>
          </p:nvPr>
        </p:nvSpPr>
        <p:spPr/>
        <p:txBody>
          <a:bodyPr/>
          <a:lstStyle/>
          <a:p>
            <a:fld id="{9184F098-84AE-407B-B54D-1F21ED012977}" type="slidenum">
              <a:rPr lang="en-GB" smtClean="0"/>
              <a:t>46</a:t>
            </a:fld>
            <a:endParaRPr lang="en-GB" dirty="0"/>
          </a:p>
        </p:txBody>
      </p:sp>
    </p:spTree>
    <p:extLst>
      <p:ext uri="{BB962C8B-B14F-4D97-AF65-F5344CB8AC3E}">
        <p14:creationId xmlns:p14="http://schemas.microsoft.com/office/powerpoint/2010/main" val="35331163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ideas for simplification?</a:t>
            </a:r>
          </a:p>
          <a:p>
            <a:endParaRPr lang="en-GB" dirty="0"/>
          </a:p>
          <a:p>
            <a:endParaRPr lang="en-GB" dirty="0"/>
          </a:p>
          <a:p>
            <a:r>
              <a:rPr lang="en-GB" dirty="0"/>
              <a:t>“electricity account” only; limitation of fuel/energy types; limitation of</a:t>
            </a:r>
            <a:r>
              <a:rPr lang="en-GB" baseline="0" dirty="0"/>
              <a:t> “purpose” </a:t>
            </a:r>
            <a:r>
              <a:rPr lang="en-GB" dirty="0" err="1"/>
              <a:t>etc</a:t>
            </a:r>
            <a:r>
              <a:rPr lang="en-GB" dirty="0"/>
              <a:t> </a:t>
            </a:r>
            <a:r>
              <a:rPr lang="en-GB" dirty="0" err="1"/>
              <a:t>etc</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47</a:t>
            </a:fld>
            <a:endParaRPr lang="en-GB" dirty="0"/>
          </a:p>
        </p:txBody>
      </p:sp>
    </p:spTree>
    <p:extLst>
      <p:ext uri="{BB962C8B-B14F-4D97-AF65-F5344CB8AC3E}">
        <p14:creationId xmlns:p14="http://schemas.microsoft.com/office/powerpoint/2010/main" val="677418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SEEA</a:t>
            </a:r>
            <a:r>
              <a:rPr lang="en-GB" baseline="0" dirty="0"/>
              <a:t> Energy Account directly address SDG 7.2.1 and 7.3.1</a:t>
            </a:r>
            <a:endParaRPr lang="en-GB" dirty="0"/>
          </a:p>
          <a:p>
            <a:r>
              <a:rPr lang="en-GB" dirty="0"/>
              <a:t>Some work might be required to extend SEEA Energy Accounts to address SDG 7.1.1 and 7.1.2.</a:t>
            </a:r>
          </a:p>
          <a:p>
            <a:endParaRPr lang="en-US" dirty="0"/>
          </a:p>
          <a:p>
            <a:r>
              <a:rPr lang="en-US" sz="2000" dirty="0"/>
              <a:t>7.1.1  </a:t>
            </a:r>
            <a:r>
              <a:rPr lang="en-US" sz="1800" dirty="0"/>
              <a:t>Sample survey to allocate household consumption</a:t>
            </a:r>
          </a:p>
          <a:p>
            <a:pPr lvl="1"/>
            <a:r>
              <a:rPr lang="en-US" sz="1800" dirty="0"/>
              <a:t>How much is enough?</a:t>
            </a:r>
          </a:p>
          <a:p>
            <a:r>
              <a:rPr lang="en-US" sz="2000" dirty="0"/>
              <a:t>7.1.2  </a:t>
            </a:r>
            <a:r>
              <a:rPr lang="en-US" sz="1800" dirty="0"/>
              <a:t>Define “clean”</a:t>
            </a:r>
            <a:endParaRPr lang="en-US" sz="700" dirty="0"/>
          </a:p>
          <a:p>
            <a:r>
              <a:rPr lang="en-US" sz="2000" dirty="0"/>
              <a:t>7.2.1  </a:t>
            </a:r>
            <a:r>
              <a:rPr lang="en-US" sz="1800" dirty="0"/>
              <a:t>From energy account</a:t>
            </a:r>
            <a:endParaRPr lang="en-US" sz="800" dirty="0"/>
          </a:p>
          <a:p>
            <a:r>
              <a:rPr lang="en-US" sz="2000" dirty="0"/>
              <a:t>7.3.1  </a:t>
            </a:r>
            <a:r>
              <a:rPr lang="en-US" sz="1800" dirty="0"/>
              <a:t>Compare use from energy account with value added from SNA</a:t>
            </a:r>
          </a:p>
          <a:p>
            <a:endParaRPr lang="en-US"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48</a:t>
            </a:fld>
            <a:endParaRPr lang="en-US"/>
          </a:p>
        </p:txBody>
      </p:sp>
    </p:spTree>
    <p:extLst>
      <p:ext uri="{BB962C8B-B14F-4D97-AF65-F5344CB8AC3E}">
        <p14:creationId xmlns:p14="http://schemas.microsoft.com/office/powerpoint/2010/main" val="9110611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SEEA</a:t>
            </a:r>
            <a:r>
              <a:rPr lang="en-GB" baseline="0" dirty="0"/>
              <a:t> Energy Account directly address SDG 7.2.1 and 7.3.1</a:t>
            </a:r>
            <a:endParaRPr lang="en-GB" dirty="0"/>
          </a:p>
          <a:p>
            <a:r>
              <a:rPr lang="en-GB" dirty="0"/>
              <a:t>Some work might be required to extend SEEA Energy Accounts to address SDG 7.1.1 and 7.1.2.</a:t>
            </a:r>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49</a:t>
            </a:fld>
            <a:endParaRPr lang="en-GB" dirty="0"/>
          </a:p>
        </p:txBody>
      </p:sp>
    </p:spTree>
    <p:extLst>
      <p:ext uri="{BB962C8B-B14F-4D97-AF65-F5344CB8AC3E}">
        <p14:creationId xmlns:p14="http://schemas.microsoft.com/office/powerpoint/2010/main" val="2819447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 &amp; 2: Energy is an asset that</a:t>
            </a:r>
            <a:r>
              <a:rPr lang="en-CA" baseline="0" dirty="0"/>
              <a:t> we track as part of Mineral and Energy Asset Accounts. Timber assets are tracked separately.</a:t>
            </a:r>
          </a:p>
          <a:p>
            <a:r>
              <a:rPr lang="en-CA" baseline="0" dirty="0"/>
              <a:t>3 &amp; 4: We can track the flows of energy into the economy, flows within the economy and the resulting emissions out of the economy. And this is what we will focus on today</a:t>
            </a:r>
          </a:p>
          <a:p>
            <a:r>
              <a:rPr lang="en-CA" baseline="0" dirty="0"/>
              <a:t>5. We can track expenditures on energy efficiency, resource management, taxes and subsidies.</a:t>
            </a:r>
          </a:p>
          <a:p>
            <a:r>
              <a:rPr lang="en-CA" baseline="0" dirty="0"/>
              <a:t>6. There is a more detailed “SEEA-Energy”</a:t>
            </a:r>
          </a:p>
          <a:p>
            <a:r>
              <a:rPr lang="en-CA" baseline="0" dirty="0"/>
              <a:t>7. Energy in terms of biomass, timber and hydro is also an ecosystem service we can integrate with others.</a:t>
            </a:r>
          </a:p>
          <a:p>
            <a:endParaRPr lang="en-CA" dirty="0"/>
          </a:p>
        </p:txBody>
      </p:sp>
      <p:sp>
        <p:nvSpPr>
          <p:cNvPr id="4" name="Slide Number Placeholder 3"/>
          <p:cNvSpPr>
            <a:spLocks noGrp="1"/>
          </p:cNvSpPr>
          <p:nvPr>
            <p:ph type="sldNum" sz="quarter" idx="10"/>
          </p:nvPr>
        </p:nvSpPr>
        <p:spPr/>
        <p:txBody>
          <a:bodyPr/>
          <a:lstStyle/>
          <a:p>
            <a:fld id="{9184F098-84AE-407B-B54D-1F21ED012977}" type="slidenum">
              <a:rPr lang="en-GB" smtClean="0"/>
              <a:t>5</a:t>
            </a:fld>
            <a:endParaRPr lang="en-GB"/>
          </a:p>
        </p:txBody>
      </p:sp>
    </p:spTree>
    <p:extLst>
      <p:ext uri="{BB962C8B-B14F-4D97-AF65-F5344CB8AC3E}">
        <p14:creationId xmlns:p14="http://schemas.microsoft.com/office/powerpoint/2010/main" val="18517272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84F098-84AE-407B-B54D-1F21ED012977}" type="slidenum">
              <a:rPr lang="en-GB" smtClean="0"/>
              <a:t>50</a:t>
            </a:fld>
            <a:endParaRPr lang="en-GB" dirty="0"/>
          </a:p>
        </p:txBody>
      </p:sp>
    </p:spTree>
    <p:extLst>
      <p:ext uri="{BB962C8B-B14F-4D97-AF65-F5344CB8AC3E}">
        <p14:creationId xmlns:p14="http://schemas.microsoft.com/office/powerpoint/2010/main" val="3818213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Suggest to ask each country</a:t>
            </a:r>
            <a:r>
              <a:rPr lang="en-GB" baseline="0" dirty="0"/>
              <a:t> group for their insights.</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51</a:t>
            </a:fld>
            <a:endParaRPr lang="en-GB" dirty="0"/>
          </a:p>
        </p:txBody>
      </p:sp>
    </p:spTree>
    <p:extLst>
      <p:ext uri="{BB962C8B-B14F-4D97-AF65-F5344CB8AC3E}">
        <p14:creationId xmlns:p14="http://schemas.microsoft.com/office/powerpoint/2010/main" val="28784462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52</a:t>
            </a:fld>
            <a:endParaRPr lang="en-GB" dirty="0"/>
          </a:p>
        </p:txBody>
      </p:sp>
    </p:spTree>
    <p:extLst>
      <p:ext uri="{BB962C8B-B14F-4D97-AF65-F5344CB8AC3E}">
        <p14:creationId xmlns:p14="http://schemas.microsoft.com/office/powerpoint/2010/main" val="34493862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53</a:t>
            </a:fld>
            <a:endParaRPr lang="en-GB" dirty="0"/>
          </a:p>
        </p:txBody>
      </p:sp>
    </p:spTree>
    <p:extLst>
      <p:ext uri="{BB962C8B-B14F-4D97-AF65-F5344CB8AC3E}">
        <p14:creationId xmlns:p14="http://schemas.microsoft.com/office/powerpoint/2010/main" val="5754780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54</a:t>
            </a:fld>
            <a:endParaRPr lang="en-GB" dirty="0"/>
          </a:p>
        </p:txBody>
      </p:sp>
    </p:spTree>
    <p:extLst>
      <p:ext uri="{BB962C8B-B14F-4D97-AF65-F5344CB8AC3E}">
        <p14:creationId xmlns:p14="http://schemas.microsoft.com/office/powerpoint/2010/main" val="340608565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note on what statistics, balances and accounts are good for and why they can co-exist:</a:t>
            </a:r>
          </a:p>
          <a:p>
            <a:endParaRPr lang="en-GB" dirty="0"/>
          </a:p>
          <a:p>
            <a:r>
              <a:rPr lang="en-GB" dirty="0"/>
              <a:t>Energy statistics (e.g., IRES): common concepts, units, classifications, conversion factors; social dimension (e.g., distribution and household expenditures on energy)</a:t>
            </a:r>
          </a:p>
          <a:p>
            <a:r>
              <a:rPr lang="en-GB" dirty="0"/>
              <a:t>Energy balances: purpose/activity of use (e.g., transport); link to IPCC/territorial; net consumption?</a:t>
            </a:r>
          </a:p>
          <a:p>
            <a:r>
              <a:rPr lang="en-GB" dirty="0"/>
              <a:t>Energy accounts: link to SNA/residential (all residents regardless of location); efficiency  measures; calculate air emissions; includes own-generation</a:t>
            </a:r>
          </a:p>
          <a:p>
            <a:endParaRPr lang="en-GB" dirty="0"/>
          </a:p>
          <a:p>
            <a:r>
              <a:rPr lang="en-GB" dirty="0"/>
              <a:t>Energy policy concerns: availability, distribution (equity), supply/security, economic benefits/sustainability; emissions/renewables; hazards/spills</a:t>
            </a:r>
          </a:p>
        </p:txBody>
      </p:sp>
      <p:sp>
        <p:nvSpPr>
          <p:cNvPr id="4" name="Slide Number Placeholder 3"/>
          <p:cNvSpPr>
            <a:spLocks noGrp="1"/>
          </p:cNvSpPr>
          <p:nvPr>
            <p:ph type="sldNum" sz="quarter" idx="10"/>
          </p:nvPr>
        </p:nvSpPr>
        <p:spPr/>
        <p:txBody>
          <a:bodyPr/>
          <a:lstStyle/>
          <a:p>
            <a:fld id="{9184F098-84AE-407B-B54D-1F21ED012977}" type="slidenum">
              <a:rPr lang="en-GB" smtClean="0"/>
              <a:t>55</a:t>
            </a:fld>
            <a:endParaRPr lang="en-GB" dirty="0"/>
          </a:p>
        </p:txBody>
      </p:sp>
    </p:spTree>
    <p:extLst>
      <p:ext uri="{BB962C8B-B14F-4D97-AF65-F5344CB8AC3E}">
        <p14:creationId xmlns:p14="http://schemas.microsoft.com/office/powerpoint/2010/main" val="3725442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Today</a:t>
            </a:r>
            <a:r>
              <a:rPr lang="en-GB" baseline="0" dirty="0"/>
              <a:t> we will focus on the Energy Flow Accounts</a:t>
            </a:r>
          </a:p>
          <a:p>
            <a:r>
              <a:rPr lang="en-GB" baseline="0" dirty="0"/>
              <a:t>Also known as Physical Supply and Use Tables for Energy.</a:t>
            </a: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6</a:t>
            </a:fld>
            <a:endParaRPr lang="en-GB" dirty="0"/>
          </a:p>
        </p:txBody>
      </p:sp>
    </p:spTree>
    <p:extLst>
      <p:ext uri="{BB962C8B-B14F-4D97-AF65-F5344CB8AC3E}">
        <p14:creationId xmlns:p14="http://schemas.microsoft.com/office/powerpoint/2010/main" val="3786956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r>
              <a:rPr lang="en-GB" baseline="0" dirty="0"/>
              <a:t>The energy flow chart provides a snapshot overview of the energy sector – in terms of physical flows</a:t>
            </a:r>
          </a:p>
          <a:p>
            <a:r>
              <a:rPr lang="en-GB" dirty="0"/>
              <a:t>Energy is extracted, harvested, captured</a:t>
            </a:r>
            <a:r>
              <a:rPr lang="en-GB" baseline="0" dirty="0"/>
              <a:t> and imported</a:t>
            </a:r>
          </a:p>
          <a:p>
            <a:r>
              <a:rPr lang="en-GB" baseline="0" dirty="0"/>
              <a:t>It is transformed, lost and used (including for non-energy products)</a:t>
            </a:r>
          </a:p>
          <a:p>
            <a:r>
              <a:rPr lang="en-GB" dirty="0"/>
              <a:t>Note that much energy is</a:t>
            </a:r>
            <a:r>
              <a:rPr lang="en-GB" baseline="0" dirty="0"/>
              <a:t> converted from primary to secondary energy products – a concept that is important to understand for energy account compilation/concept</a:t>
            </a:r>
          </a:p>
          <a:p>
            <a:r>
              <a:rPr lang="en-GB" dirty="0"/>
              <a:t>Example: Crude oil transforms [from left to right]</a:t>
            </a:r>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7</a:t>
            </a:fld>
            <a:endParaRPr lang="en-GB" dirty="0"/>
          </a:p>
        </p:txBody>
      </p:sp>
    </p:spTree>
    <p:extLst>
      <p:ext uri="{BB962C8B-B14F-4D97-AF65-F5344CB8AC3E}">
        <p14:creationId xmlns:p14="http://schemas.microsoft.com/office/powerpoint/2010/main" val="2416105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Carbon emissions can</a:t>
            </a:r>
            <a:r>
              <a:rPr lang="en-GB" baseline="0" dirty="0"/>
              <a:t> be estimated from some energy flows (fossil fuels).</a:t>
            </a:r>
          </a:p>
          <a:p>
            <a:r>
              <a:rPr lang="en-GB" baseline="0" dirty="0"/>
              <a:t>Cutting trees = harvesting (supply)</a:t>
            </a:r>
          </a:p>
          <a:p>
            <a:r>
              <a:rPr lang="en-GB" baseline="0" dirty="0"/>
              <a:t>Heating/cooling = use</a:t>
            </a:r>
          </a:p>
          <a:p>
            <a:r>
              <a:rPr lang="en-GB" baseline="0" dirty="0"/>
              <a:t>Installing solar panels = infrastructure</a:t>
            </a:r>
          </a:p>
          <a:p>
            <a:r>
              <a:rPr lang="en-GB" baseline="0" dirty="0"/>
              <a:t>Driving a car = use</a:t>
            </a:r>
          </a:p>
          <a:p>
            <a:r>
              <a:rPr lang="en-GB" baseline="0" dirty="0"/>
              <a:t>? Buying batteries (not included in SIEC)</a:t>
            </a:r>
          </a:p>
          <a:p>
            <a:r>
              <a:rPr lang="en-GB" baseline="0" dirty="0"/>
              <a:t>Generating = supply</a:t>
            </a:r>
          </a:p>
          <a:p>
            <a:r>
              <a:rPr lang="en-GB" baseline="0" dirty="0"/>
              <a:t>Reserves = stock</a:t>
            </a:r>
          </a:p>
          <a:p>
            <a:r>
              <a:rPr lang="en-GB" baseline="0" dirty="0"/>
              <a:t>Fuel tax = expenditure on controlling/managing</a:t>
            </a:r>
          </a:p>
          <a:p>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8</a:t>
            </a:fld>
            <a:endParaRPr lang="en-GB" dirty="0"/>
          </a:p>
        </p:txBody>
      </p:sp>
    </p:spTree>
    <p:extLst>
      <p:ext uri="{BB962C8B-B14F-4D97-AF65-F5344CB8AC3E}">
        <p14:creationId xmlns:p14="http://schemas.microsoft.com/office/powerpoint/2010/main" val="1183066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a:buNone/>
            </a:pPr>
            <a:r>
              <a:rPr lang="en-GB" baseline="0" dirty="0"/>
              <a:t>The SDGs inject a “holistic” view of the energy sector – linking it to the environment [RE target; CC SDG], the economy [SDG 8] and the people [ACCESS target; reliance on dirty fuels/inefficient technology for cooking target]</a:t>
            </a:r>
          </a:p>
          <a:p>
            <a:pPr marL="0" indent="0">
              <a:buFont typeface="Wingdings"/>
              <a:buNone/>
            </a:pPr>
            <a:r>
              <a:rPr lang="en-GB" baseline="0" dirty="0"/>
              <a:t>Also: </a:t>
            </a:r>
          </a:p>
          <a:p>
            <a:pPr marL="0" indent="0">
              <a:buFont typeface="Wingdings"/>
              <a:buNone/>
            </a:pPr>
            <a:r>
              <a:rPr lang="en-GB" baseline="0" dirty="0"/>
              <a:t>Promote investment in energy infrastructure and clean energy technology</a:t>
            </a:r>
          </a:p>
          <a:p>
            <a:pPr marL="0" indent="0">
              <a:buFont typeface="Wingdings"/>
              <a:buNone/>
            </a:pPr>
            <a:r>
              <a:rPr lang="en-GB" baseline="0" dirty="0"/>
              <a:t>Part of “strong economic foundation”</a:t>
            </a:r>
          </a:p>
          <a:p>
            <a:pPr marL="0" indent="0">
              <a:buFont typeface="Wingdings"/>
              <a:buNone/>
            </a:pPr>
            <a:endParaRPr lang="en-GB" baseline="0" dirty="0"/>
          </a:p>
          <a:p>
            <a:r>
              <a:rPr lang="en-GB" dirty="0"/>
              <a:t>Can you think of a trade-off between</a:t>
            </a:r>
            <a:r>
              <a:rPr lang="en-GB" baseline="0" dirty="0"/>
              <a:t> energy and other SDGs?</a:t>
            </a:r>
          </a:p>
          <a:p>
            <a:pPr marL="171450" indent="-171450">
              <a:buFont typeface="Wingdings"/>
              <a:buChar char="è"/>
            </a:pPr>
            <a:r>
              <a:rPr lang="en-GB" baseline="0" dirty="0"/>
              <a:t>food, water, climate…</a:t>
            </a:r>
          </a:p>
          <a:p>
            <a:pPr marL="171450" indent="-171450">
              <a:buFont typeface="Wingdings"/>
              <a:buChar char="è"/>
            </a:pP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9</a:t>
            </a:fld>
            <a:endParaRPr lang="en-GB" dirty="0"/>
          </a:p>
        </p:txBody>
      </p:sp>
    </p:spTree>
    <p:extLst>
      <p:ext uri="{BB962C8B-B14F-4D97-AF65-F5344CB8AC3E}">
        <p14:creationId xmlns:p14="http://schemas.microsoft.com/office/powerpoint/2010/main" val="21899790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14729"/>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4094404"/>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Footer Placeholder 4"/>
          <p:cNvSpPr>
            <a:spLocks noGrp="1"/>
          </p:cNvSpPr>
          <p:nvPr>
            <p:ph type="ftr" sz="quarter" idx="11"/>
          </p:nvPr>
        </p:nvSpPr>
        <p:spPr>
          <a:xfrm>
            <a:off x="216346" y="6669358"/>
            <a:ext cx="2738610" cy="184055"/>
          </a:xfrm>
        </p:spPr>
        <p:txBody>
          <a:bodyPr/>
          <a:lstStyle/>
          <a:p>
            <a:r>
              <a:rPr lang="en-US"/>
              <a:t>SEEA-CF - Energy Flow Accounts</a:t>
            </a:r>
            <a:endParaRPr lang="en-US" dirty="0"/>
          </a:p>
        </p:txBody>
      </p:sp>
      <p:sp>
        <p:nvSpPr>
          <p:cNvPr id="6" name="Slide Number Placeholder 5"/>
          <p:cNvSpPr>
            <a:spLocks noGrp="1"/>
          </p:cNvSpPr>
          <p:nvPr>
            <p:ph type="sldNum" sz="quarter" idx="12"/>
          </p:nvPr>
        </p:nvSpPr>
        <p:spPr>
          <a:xfrm>
            <a:off x="-77002" y="6612555"/>
            <a:ext cx="365760" cy="263279"/>
          </a:xfrm>
        </p:spPr>
        <p:txBody>
          <a:bodyPr/>
          <a:lstStyle>
            <a:lvl1pPr>
              <a:defRPr sz="1100"/>
            </a:lvl1pPr>
          </a:lstStyle>
          <a:p>
            <a:fld id="{B6F15528-21DE-4FAA-801E-634DDDAF4B2B}" type="slidenum">
              <a:rPr lang="en-US" smtClean="0"/>
              <a:pPr/>
              <a:t>‹#›</a:t>
            </a:fld>
            <a:endParaRPr lang="en-US" dirty="0"/>
          </a:p>
        </p:txBody>
      </p:sp>
      <p:sp>
        <p:nvSpPr>
          <p:cNvPr id="7" name="Rectangle 6">
            <a:extLst>
              <a:ext uri="{FF2B5EF4-FFF2-40B4-BE49-F238E27FC236}">
                <a16:creationId xmlns:a16="http://schemas.microsoft.com/office/drawing/2014/main" id="{B82CB06D-A88C-40BF-8BE9-7604EA0C4219}"/>
              </a:ext>
            </a:extLst>
          </p:cNvPr>
          <p:cNvSpPr/>
          <p:nvPr userDrawn="1"/>
        </p:nvSpPr>
        <p:spPr>
          <a:xfrm>
            <a:off x="6329082" y="116632"/>
            <a:ext cx="2814918" cy="547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BF873FE5-F0A1-4623-A456-511429E01A8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60432" y="116632"/>
            <a:ext cx="576064" cy="576064"/>
          </a:xfrm>
          <a:prstGeom prst="rect">
            <a:avLst/>
          </a:prstGeom>
        </p:spPr>
      </p:pic>
    </p:spTree>
    <p:extLst>
      <p:ext uri="{BB962C8B-B14F-4D97-AF65-F5344CB8AC3E}">
        <p14:creationId xmlns:p14="http://schemas.microsoft.com/office/powerpoint/2010/main" val="4055521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845769"/>
            <a:ext cx="7886700" cy="1325563"/>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657981"/>
            <a:ext cx="7886700" cy="48968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6" name="Slide Number Placeholder 5"/>
          <p:cNvSpPr>
            <a:spLocks noGrp="1"/>
          </p:cNvSpPr>
          <p:nvPr>
            <p:ph type="sldNum" sz="quarter" idx="12"/>
          </p:nvPr>
        </p:nvSpPr>
        <p:spPr>
          <a:xfrm>
            <a:off x="-86627" y="6574054"/>
            <a:ext cx="385011" cy="311407"/>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556553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822322"/>
            <a:ext cx="1971675" cy="577098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822322"/>
            <a:ext cx="5800725" cy="577098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6" name="Slide Number Placeholder 5"/>
          <p:cNvSpPr>
            <a:spLocks noGrp="1"/>
          </p:cNvSpPr>
          <p:nvPr>
            <p:ph type="sldNum" sz="quarter" idx="12"/>
          </p:nvPr>
        </p:nvSpPr>
        <p:spPr>
          <a:xfrm>
            <a:off x="-125127" y="6602929"/>
            <a:ext cx="423510" cy="259883"/>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7080465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 with Bullets">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484094"/>
            <a:ext cx="6858000" cy="591670"/>
          </a:xfrm>
          <a:prstGeom prst="rect">
            <a:avLst/>
          </a:prstGeom>
        </p:spPr>
        <p:txBody>
          <a:bodyPr anchor="b"/>
          <a:lstStyle>
            <a:lvl1pPr algn="l">
              <a:defRPr sz="3600" b="0" baseline="0">
                <a:solidFill>
                  <a:schemeClr val="accent3"/>
                </a:solidFill>
                <a:latin typeface="+mj-lt"/>
              </a:defRPr>
            </a:lvl1pPr>
          </a:lstStyle>
          <a:p>
            <a:r>
              <a:rPr lang="en-US" dirty="0"/>
              <a:t>Slide With Bullets</a:t>
            </a:r>
          </a:p>
        </p:txBody>
      </p:sp>
      <p:sp>
        <p:nvSpPr>
          <p:cNvPr id="5" name="Text Placeholder 4"/>
          <p:cNvSpPr>
            <a:spLocks noGrp="1"/>
          </p:cNvSpPr>
          <p:nvPr>
            <p:ph type="body" sz="quarter" idx="13" hasCustomPrompt="1"/>
          </p:nvPr>
        </p:nvSpPr>
        <p:spPr>
          <a:xfrm>
            <a:off x="628650" y="1478805"/>
            <a:ext cx="6858000" cy="3308347"/>
          </a:xfrm>
          <a:prstGeom prst="rect">
            <a:avLst/>
          </a:prstGeom>
        </p:spPr>
        <p:txBody>
          <a:bodyPr/>
          <a:lstStyle>
            <a:lvl1pPr>
              <a:lnSpc>
                <a:spcPct val="110000"/>
              </a:lnSpc>
              <a:buClr>
                <a:srgbClr val="0984AF"/>
              </a:buClr>
              <a:defRPr sz="1800">
                <a:solidFill>
                  <a:schemeClr val="accent4"/>
                </a:solidFill>
                <a:latin typeface="Palatino Linotype" panose="02040502050505030304" pitchFamily="18" charset="0"/>
              </a:defRPr>
            </a:lvl1pPr>
            <a:lvl2pPr marL="685800" indent="-228600">
              <a:lnSpc>
                <a:spcPct val="110000"/>
              </a:lnSpc>
              <a:buClr>
                <a:srgbClr val="0984AF"/>
              </a:buClr>
              <a:buFont typeface="News Gothic" panose="02000503040000020004" pitchFamily="2" charset="0"/>
              <a:buChar char="&gt;"/>
              <a:defRPr sz="1800">
                <a:solidFill>
                  <a:schemeClr val="accent4"/>
                </a:solidFill>
                <a:latin typeface="Palatino Linotype" panose="02040502050505030304" pitchFamily="18" charset="0"/>
              </a:defRPr>
            </a:lvl2pPr>
            <a:lvl3pPr marL="1143000" indent="-228600">
              <a:lnSpc>
                <a:spcPct val="110000"/>
              </a:lnSpc>
              <a:buClr>
                <a:srgbClr val="0984AF"/>
              </a:buClr>
              <a:buFont typeface="Calibri" panose="020F0502020204030204" pitchFamily="34" charset="0"/>
              <a:buChar char="⁻"/>
              <a:defRPr sz="1800">
                <a:solidFill>
                  <a:schemeClr val="accent4"/>
                </a:solidFill>
                <a:latin typeface="Palatino Linotype" panose="02040502050505030304" pitchFamily="18" charset="0"/>
              </a:defRPr>
            </a:lvl3pPr>
            <a:lvl4pPr marL="1371600" indent="0">
              <a:buNone/>
              <a:defRPr sz="2400">
                <a:latin typeface="Palatino Linotype" panose="02040502050505030304" pitchFamily="18" charset="0"/>
              </a:defRPr>
            </a:lvl4pPr>
            <a:lvl5pPr marL="0" indent="228600">
              <a:lnSpc>
                <a:spcPct val="110000"/>
              </a:lnSpc>
              <a:buClr>
                <a:srgbClr val="0984AF"/>
              </a:buClr>
              <a:defRPr sz="1800" baseline="0">
                <a:solidFill>
                  <a:schemeClr val="accent4"/>
                </a:solidFill>
                <a:latin typeface="Palatino Linotype" panose="02040502050505030304" pitchFamily="18" charset="0"/>
              </a:defRPr>
            </a:lvl5pPr>
          </a:lstStyle>
          <a:p>
            <a:pPr lvl="0"/>
            <a:r>
              <a:rPr lang="en-US" dirty="0"/>
              <a:t>Bullet 1</a:t>
            </a:r>
          </a:p>
          <a:p>
            <a:pPr lvl="1"/>
            <a:r>
              <a:rPr lang="en-US" dirty="0"/>
              <a:t> Indent 1</a:t>
            </a:r>
          </a:p>
          <a:p>
            <a:pPr lvl="2"/>
            <a:r>
              <a:rPr lang="en-US" dirty="0"/>
              <a:t>Indent 2</a:t>
            </a:r>
          </a:p>
          <a:p>
            <a:pPr lvl="4"/>
            <a:r>
              <a:rPr lang="en-US" dirty="0"/>
              <a:t>Bullet 2</a:t>
            </a:r>
          </a:p>
          <a:p>
            <a:pPr lvl="4"/>
            <a:r>
              <a:rPr lang="en-US" dirty="0"/>
              <a:t>Bullet 3</a:t>
            </a:r>
          </a:p>
          <a:p>
            <a:pPr lvl="4"/>
            <a:r>
              <a:rPr lang="en-US" dirty="0"/>
              <a:t>Bullet 4</a:t>
            </a:r>
          </a:p>
        </p:txBody>
      </p:sp>
      <p:sp>
        <p:nvSpPr>
          <p:cNvPr id="7" name="Slide Number Placeholder 5"/>
          <p:cNvSpPr>
            <a:spLocks noGrp="1"/>
          </p:cNvSpPr>
          <p:nvPr>
            <p:ph type="sldNum" sz="quarter" idx="4"/>
          </p:nvPr>
        </p:nvSpPr>
        <p:spPr>
          <a:xfrm>
            <a:off x="6859585" y="6247795"/>
            <a:ext cx="2057400" cy="365125"/>
          </a:xfrm>
          <a:prstGeom prst="rect">
            <a:avLst/>
          </a:prstGeom>
        </p:spPr>
        <p:txBody>
          <a:bodyPr/>
          <a:lstStyle>
            <a:lvl1pPr algn="r">
              <a:defRPr sz="1200" baseline="0"/>
            </a:lvl1pPr>
          </a:lstStyle>
          <a:p>
            <a:r>
              <a:rPr lang="en-US" dirty="0"/>
              <a:t>Page </a:t>
            </a:r>
            <a:fld id="{C8303BCE-995F-4709-9859-41737DB22DB5}" type="slidenum">
              <a:rPr lang="en-US" smtClean="0"/>
              <a:pPr/>
              <a:t>‹#›</a:t>
            </a:fld>
            <a:endParaRPr lang="en-US" dirty="0"/>
          </a:p>
        </p:txBody>
      </p:sp>
    </p:spTree>
    <p:extLst>
      <p:ext uri="{BB962C8B-B14F-4D97-AF65-F5344CB8AC3E}">
        <p14:creationId xmlns:p14="http://schemas.microsoft.com/office/powerpoint/2010/main" val="333015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1667506"/>
            <a:ext cx="7886700" cy="4895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6" name="Slide Number Placeholder 5"/>
          <p:cNvSpPr>
            <a:spLocks noGrp="1"/>
          </p:cNvSpPr>
          <p:nvPr>
            <p:ph type="sldNum" sz="quarter" idx="12"/>
          </p:nvPr>
        </p:nvSpPr>
        <p:spPr>
          <a:xfrm>
            <a:off x="-67377" y="6601225"/>
            <a:ext cx="365759" cy="284234"/>
          </a:xfrm>
        </p:spPr>
        <p:txBody>
          <a:bodyPr/>
          <a:lstStyle>
            <a:lvl1pPr>
              <a:defRPr sz="1100"/>
            </a:lvl1pPr>
          </a:lstStyle>
          <a:p>
            <a:fld id="{7F77BAF3-E4BC-4C2C-9A89-0B94AC2F4359}" type="slidenum">
              <a:rPr lang="en-US" smtClean="0"/>
              <a:t>‹#›</a:t>
            </a:fld>
            <a:endParaRPr lang="en-US" dirty="0"/>
          </a:p>
        </p:txBody>
      </p:sp>
    </p:spTree>
    <p:extLst>
      <p:ext uri="{BB962C8B-B14F-4D97-AF65-F5344CB8AC3E}">
        <p14:creationId xmlns:p14="http://schemas.microsoft.com/office/powerpoint/2010/main" val="2814658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115504" y="6612556"/>
            <a:ext cx="394635" cy="253656"/>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324838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t>SEEA-CF - Energy Flow Accounts</a:t>
            </a:r>
            <a:endParaRPr lang="en-US" dirty="0"/>
          </a:p>
        </p:txBody>
      </p:sp>
      <p:sp>
        <p:nvSpPr>
          <p:cNvPr id="7" name="Slide Number Placeholder 6"/>
          <p:cNvSpPr>
            <a:spLocks noGrp="1"/>
          </p:cNvSpPr>
          <p:nvPr>
            <p:ph type="sldNum" sz="quarter" idx="12"/>
          </p:nvPr>
        </p:nvSpPr>
        <p:spPr>
          <a:xfrm>
            <a:off x="-77002" y="6591300"/>
            <a:ext cx="375385" cy="255660"/>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61583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810600"/>
            <a:ext cx="7886700" cy="815091"/>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59912"/>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18045"/>
            <a:ext cx="3868340"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59912"/>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18045"/>
            <a:ext cx="3887391"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t>SEEA-CF - Energy Flow Accounts</a:t>
            </a:r>
            <a:endParaRPr lang="en-US" dirty="0"/>
          </a:p>
        </p:txBody>
      </p:sp>
      <p:sp>
        <p:nvSpPr>
          <p:cNvPr id="9" name="Slide Number Placeholder 8"/>
          <p:cNvSpPr>
            <a:spLocks noGrp="1"/>
          </p:cNvSpPr>
          <p:nvPr>
            <p:ph type="sldNum" sz="quarter" idx="12"/>
          </p:nvPr>
        </p:nvSpPr>
        <p:spPr>
          <a:xfrm>
            <a:off x="-105877" y="6610721"/>
            <a:ext cx="404260" cy="245863"/>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024822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a:xfrm>
            <a:off x="-105877" y="6620347"/>
            <a:ext cx="404260" cy="245863"/>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747063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a:xfrm>
            <a:off x="-105878" y="6610721"/>
            <a:ext cx="394636" cy="245863"/>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962603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3"/>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1538409"/>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60838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SEEA-CF - Energy Flow Accounts</a:t>
            </a:r>
            <a:endParaRPr lang="en-US" dirty="0"/>
          </a:p>
        </p:txBody>
      </p:sp>
      <p:sp>
        <p:nvSpPr>
          <p:cNvPr id="7" name="Slide Number Placeholder 6"/>
          <p:cNvSpPr>
            <a:spLocks noGrp="1"/>
          </p:cNvSpPr>
          <p:nvPr>
            <p:ph type="sldNum" sz="quarter" idx="12"/>
          </p:nvPr>
        </p:nvSpPr>
        <p:spPr>
          <a:xfrm>
            <a:off x="-77002" y="6593305"/>
            <a:ext cx="365760" cy="263280"/>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90694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1"/>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1538407"/>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60838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SEEA-CF - Energy Flow Accounts</a:t>
            </a:r>
            <a:endParaRPr lang="en-US" dirty="0"/>
          </a:p>
        </p:txBody>
      </p:sp>
      <p:sp>
        <p:nvSpPr>
          <p:cNvPr id="7" name="Slide Number Placeholder 6"/>
          <p:cNvSpPr>
            <a:spLocks noGrp="1"/>
          </p:cNvSpPr>
          <p:nvPr>
            <p:ph type="sldNum" sz="quarter" idx="12"/>
          </p:nvPr>
        </p:nvSpPr>
        <p:spPr>
          <a:xfrm>
            <a:off x="-67376" y="6669358"/>
            <a:ext cx="365760" cy="196851"/>
          </a:xfrm>
        </p:spPr>
        <p:txBody>
          <a:bodyPr/>
          <a:lstStyle>
            <a:lvl1pPr>
              <a:defRPr sz="1100"/>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003723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78E3B65A-C79D-43D1-878D-2BA9FCB92F92}"/>
              </a:ext>
            </a:extLst>
          </p:cNvPr>
          <p:cNvSpPr txBox="1"/>
          <p:nvPr userDrawn="1"/>
        </p:nvSpPr>
        <p:spPr>
          <a:xfrm>
            <a:off x="6400800" y="289830"/>
            <a:ext cx="2743200" cy="369332"/>
          </a:xfrm>
          <a:prstGeom prst="rect">
            <a:avLst/>
          </a:prstGeom>
          <a:solidFill>
            <a:schemeClr val="bg2">
              <a:lumMod val="25000"/>
              <a:alpha val="80000"/>
            </a:schemeClr>
          </a:solidFill>
          <a:ln>
            <a:noFill/>
          </a:ln>
        </p:spPr>
        <p:txBody>
          <a:bodyPr wrap="square" rtlCol="0">
            <a:spAutoFit/>
          </a:bodyPr>
          <a:lstStyle/>
          <a:p>
            <a:endParaRPr lang="en-US" dirty="0"/>
          </a:p>
        </p:txBody>
      </p:sp>
      <p:sp>
        <p:nvSpPr>
          <p:cNvPr id="2" name="Title Placeholder 1"/>
          <p:cNvSpPr>
            <a:spLocks noGrp="1"/>
          </p:cNvSpPr>
          <p:nvPr>
            <p:ph type="title"/>
          </p:nvPr>
        </p:nvSpPr>
        <p:spPr>
          <a:xfrm>
            <a:off x="628650" y="810600"/>
            <a:ext cx="7886700" cy="81606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657981"/>
            <a:ext cx="7886700" cy="496445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0" y="6665420"/>
            <a:ext cx="216346" cy="181540"/>
          </a:xfrm>
          <a:prstGeom prst="rect">
            <a:avLst/>
          </a:prstGeom>
        </p:spPr>
        <p:txBody>
          <a:bodyPr vert="horz" lIns="91440" tIns="45720" rIns="91440" bIns="45720" rtlCol="0" anchor="ctr"/>
          <a:lstStyle>
            <a:lvl1pPr algn="r">
              <a:defRPr sz="1200">
                <a:solidFill>
                  <a:schemeClr val="bg1">
                    <a:lumMod val="95000"/>
                  </a:schemeClr>
                </a:solidFill>
              </a:defRPr>
            </a:lvl1pPr>
          </a:lstStyle>
          <a:p>
            <a:fld id="{B6F15528-21DE-4FAA-801E-634DDDAF4B2B}" type="slidenum">
              <a:rPr lang="en-US" smtClean="0"/>
              <a:pPr/>
              <a:t>‹#›</a:t>
            </a:fld>
            <a:endParaRPr lang="en-US" dirty="0"/>
          </a:p>
        </p:txBody>
      </p:sp>
      <p:sp>
        <p:nvSpPr>
          <p:cNvPr id="7" name="Rectangle 3">
            <a:extLst>
              <a:ext uri="{FF2B5EF4-FFF2-40B4-BE49-F238E27FC236}">
                <a16:creationId xmlns:a16="http://schemas.microsoft.com/office/drawing/2014/main" id="{B16C2253-506A-4FE0-83A8-2FB02280D9D7}"/>
              </a:ext>
            </a:extLst>
          </p:cNvPr>
          <p:cNvSpPr>
            <a:spLocks noChangeArrowheads="1"/>
          </p:cNvSpPr>
          <p:nvPr/>
        </p:nvSpPr>
        <p:spPr bwMode="auto">
          <a:xfrm>
            <a:off x="216346" y="6669360"/>
            <a:ext cx="8927654" cy="188640"/>
          </a:xfrm>
          <a:prstGeom prst="rect">
            <a:avLst/>
          </a:prstGeom>
          <a:solidFill>
            <a:srgbClr val="545454"/>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rmAutofit fontScale="77500" lnSpcReduction="20000"/>
          </a:bodyPr>
          <a:lstStyle/>
          <a:p>
            <a:endParaRPr lang="en-GB" sz="900" dirty="0">
              <a:solidFill>
                <a:schemeClr val="bg1">
                  <a:lumMod val="95000"/>
                </a:schemeClr>
              </a:solidFill>
            </a:endParaRPr>
          </a:p>
        </p:txBody>
      </p:sp>
      <p:sp>
        <p:nvSpPr>
          <p:cNvPr id="5" name="Footer Placeholder 4"/>
          <p:cNvSpPr>
            <a:spLocks noGrp="1"/>
          </p:cNvSpPr>
          <p:nvPr>
            <p:ph type="ftr" sz="quarter" idx="3"/>
          </p:nvPr>
        </p:nvSpPr>
        <p:spPr>
          <a:xfrm>
            <a:off x="216346" y="6669358"/>
            <a:ext cx="2738610" cy="184055"/>
          </a:xfrm>
          <a:prstGeom prst="rect">
            <a:avLst/>
          </a:prstGeom>
        </p:spPr>
        <p:txBody>
          <a:bodyPr vert="horz" lIns="91440" tIns="45720" rIns="91440" bIns="45720" rtlCol="0" anchor="ctr"/>
          <a:lstStyle>
            <a:lvl1pPr algn="l">
              <a:defRPr sz="1000">
                <a:solidFill>
                  <a:schemeClr val="bg1">
                    <a:lumMod val="95000"/>
                  </a:schemeClr>
                </a:solidFill>
                <a:latin typeface="+mn-lt"/>
                <a:cs typeface="Arial" panose="020B0604020202020204" pitchFamily="34" charset="0"/>
              </a:defRPr>
            </a:lvl1pPr>
          </a:lstStyle>
          <a:p>
            <a:r>
              <a:rPr lang="en-US"/>
              <a:t>SEEA-CF - Energy Flow Accounts</a:t>
            </a:r>
            <a:endParaRPr lang="en-US" dirty="0"/>
          </a:p>
        </p:txBody>
      </p:sp>
      <p:sp>
        <p:nvSpPr>
          <p:cNvPr id="8" name="Rectangle 4">
            <a:extLst>
              <a:ext uri="{FF2B5EF4-FFF2-40B4-BE49-F238E27FC236}">
                <a16:creationId xmlns:a16="http://schemas.microsoft.com/office/drawing/2014/main" id="{B5ACF959-5601-4F64-BB0B-1C8728D5D593}"/>
              </a:ext>
            </a:extLst>
          </p:cNvPr>
          <p:cNvSpPr>
            <a:spLocks noChangeArrowheads="1"/>
          </p:cNvSpPr>
          <p:nvPr/>
        </p:nvSpPr>
        <p:spPr bwMode="auto">
          <a:xfrm>
            <a:off x="0" y="0"/>
            <a:ext cx="216346" cy="6858000"/>
          </a:xfrm>
          <a:prstGeom prst="rect">
            <a:avLst/>
          </a:prstGeom>
          <a:solidFill>
            <a:srgbClr val="2A3990"/>
          </a:solidFill>
          <a:ln>
            <a:noFill/>
          </a:ln>
          <a:effectLst/>
        </p:spPr>
        <p:txBody>
          <a:bodyPr wrap="none" anchor="ctr"/>
          <a:lstStyle/>
          <a:p>
            <a:endParaRPr lang="en-GB"/>
          </a:p>
        </p:txBody>
      </p:sp>
      <p:sp>
        <p:nvSpPr>
          <p:cNvPr id="9" name="Rectangle 5">
            <a:extLst>
              <a:ext uri="{FF2B5EF4-FFF2-40B4-BE49-F238E27FC236}">
                <a16:creationId xmlns:a16="http://schemas.microsoft.com/office/drawing/2014/main" id="{05D6C106-8F47-4470-A9D8-1FD8422342D8}"/>
              </a:ext>
            </a:extLst>
          </p:cNvPr>
          <p:cNvSpPr>
            <a:spLocks noChangeArrowheads="1"/>
          </p:cNvSpPr>
          <p:nvPr/>
        </p:nvSpPr>
        <p:spPr bwMode="auto">
          <a:xfrm>
            <a:off x="0" y="6669359"/>
            <a:ext cx="216346" cy="188641"/>
          </a:xfrm>
          <a:prstGeom prst="rect">
            <a:avLst/>
          </a:prstGeom>
          <a:solidFill>
            <a:srgbClr val="E17B1C"/>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rIns="45720" anchor="t" anchorCtr="0">
            <a:normAutofit fontScale="70000" lnSpcReduction="20000"/>
          </a:bodyPr>
          <a:lstStyle/>
          <a:p>
            <a:pPr marL="0" indent="0"/>
            <a:endParaRPr lang="en-GB" sz="1000"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0">
            <a:extLst>
              <a:ext uri="{FF2B5EF4-FFF2-40B4-BE49-F238E27FC236}">
                <a16:creationId xmlns:a16="http://schemas.microsoft.com/office/drawing/2014/main" id="{DFA8788E-BDDC-4CD7-84EA-76A59F3E9308}"/>
              </a:ext>
            </a:extLst>
          </p:cNvPr>
          <p:cNvSpPr>
            <a:spLocks noChangeShapeType="1"/>
          </p:cNvSpPr>
          <p:nvPr/>
        </p:nvSpPr>
        <p:spPr bwMode="auto">
          <a:xfrm flipV="1">
            <a:off x="216346" y="747415"/>
            <a:ext cx="8927654" cy="14585"/>
          </a:xfrm>
          <a:prstGeom prst="line">
            <a:avLst/>
          </a:prstGeom>
          <a:noFill/>
          <a:ln w="20955">
            <a:solidFill>
              <a:srgbClr val="E17B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 name="Picture 10">
            <a:extLst>
              <a:ext uri="{FF2B5EF4-FFF2-40B4-BE49-F238E27FC236}">
                <a16:creationId xmlns:a16="http://schemas.microsoft.com/office/drawing/2014/main" id="{512C5761-DAE0-4F27-8CA1-9F3A3AA62D7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460432" y="116632"/>
            <a:ext cx="576064" cy="576064"/>
          </a:xfrm>
          <a:prstGeom prst="rect">
            <a:avLst/>
          </a:prstGeom>
        </p:spPr>
      </p:pic>
      <p:pic>
        <p:nvPicPr>
          <p:cNvPr id="12" name="Picture 11">
            <a:extLst>
              <a:ext uri="{FF2B5EF4-FFF2-40B4-BE49-F238E27FC236}">
                <a16:creationId xmlns:a16="http://schemas.microsoft.com/office/drawing/2014/main" id="{AA297542-BBC8-4052-9396-B2F1CB77D3D5}"/>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23528" y="116632"/>
            <a:ext cx="2088232" cy="542530"/>
          </a:xfrm>
          <a:prstGeom prst="rect">
            <a:avLst/>
          </a:prstGeom>
        </p:spPr>
      </p:pic>
      <p:sp>
        <p:nvSpPr>
          <p:cNvPr id="13" name="TextBox 12">
            <a:extLst>
              <a:ext uri="{FF2B5EF4-FFF2-40B4-BE49-F238E27FC236}">
                <a16:creationId xmlns:a16="http://schemas.microsoft.com/office/drawing/2014/main" id="{26F3DED1-BEF0-4C47-8B87-257EF7E30421}"/>
              </a:ext>
            </a:extLst>
          </p:cNvPr>
          <p:cNvSpPr txBox="1"/>
          <p:nvPr/>
        </p:nvSpPr>
        <p:spPr>
          <a:xfrm>
            <a:off x="5724128" y="6654552"/>
            <a:ext cx="3419872" cy="230832"/>
          </a:xfrm>
          <a:prstGeom prst="rect">
            <a:avLst/>
          </a:prstGeom>
          <a:noFill/>
        </p:spPr>
        <p:txBody>
          <a:bodyPr wrap="square" rtlCol="0">
            <a:spAutoFit/>
          </a:bodyPr>
          <a:lstStyle/>
          <a:p>
            <a:pPr algn="r"/>
            <a:r>
              <a:rPr lang="en-GB" sz="900" i="1" dirty="0">
                <a:solidFill>
                  <a:schemeClr val="bg1">
                    <a:lumMod val="95000"/>
                  </a:schemeClr>
                </a:solidFill>
              </a:rPr>
              <a:t>http://www.unescap.org/our-work/statistics</a:t>
            </a:r>
          </a:p>
        </p:txBody>
      </p:sp>
    </p:spTree>
    <p:extLst>
      <p:ext uri="{BB962C8B-B14F-4D97-AF65-F5344CB8AC3E}">
        <p14:creationId xmlns:p14="http://schemas.microsoft.com/office/powerpoint/2010/main" val="125361342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hf hdr="0" dt="0"/>
  <p:txStyles>
    <p:titleStyle>
      <a:lvl1pPr algn="l" defTabSz="914400" rtl="0" eaLnBrk="1" latinLnBrk="0" hangingPunct="1">
        <a:lnSpc>
          <a:spcPct val="90000"/>
        </a:lnSpc>
        <a:spcBef>
          <a:spcPct val="0"/>
        </a:spcBef>
        <a:buNone/>
        <a:defRPr sz="3600" kern="1200">
          <a:solidFill>
            <a:schemeClr val="accent6">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6.emf"/><Relationship Id="rId5" Type="http://schemas.openxmlformats.org/officeDocument/2006/relationships/package" Target="../embeddings/Microsoft_Excel_Worksheet.xlsx"/><Relationship Id="rId4" Type="http://schemas.openxmlformats.org/officeDocument/2006/relationships/image" Target="../media/image17.emf"/></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seea@un.org" TargetMode="External"/><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9.jpg"/><Relationship Id="rId7" Type="http://schemas.openxmlformats.org/officeDocument/2006/relationships/image" Target="../media/image43.jpe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http://ec.europa.eu/eurostat/web/environment/methodology" TargetMode="External"/><Relationship Id="rId3" Type="http://schemas.openxmlformats.org/officeDocument/2006/relationships/hyperlink" Target="http://unstats.un.org/unsd/energy/ires/" TargetMode="External"/><Relationship Id="rId7" Type="http://schemas.openxmlformats.org/officeDocument/2006/relationships/hyperlink" Target="http://www.iea.org/publications/freepublications/publication/energy-statistics-manual.html"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hyperlink" Target="http://unstats.un.org/unsd/energy/ESCM.htm" TargetMode="External"/><Relationship Id="rId5" Type="http://schemas.openxmlformats.org/officeDocument/2006/relationships/hyperlink" Target="http://unstats.un.org/unsd/envaccounting/seeaE/GC_Draft.pdf" TargetMode="External"/><Relationship Id="rId10" Type="http://schemas.openxmlformats.org/officeDocument/2006/relationships/hyperlink" Target="http://unstats.un.org/unsd/class/intercop/expertgroup/2011/AC234-14.PDF" TargetMode="External"/><Relationship Id="rId4" Type="http://schemas.openxmlformats.org/officeDocument/2006/relationships/hyperlink" Target="http://unstats.un.org/unsd/envaccounting/seeaRev/SEEA_CF_Final_en.pdf" TargetMode="External"/><Relationship Id="rId9" Type="http://schemas.openxmlformats.org/officeDocument/2006/relationships/hyperlink" Target="http://ec.europa.eu/eurostat/web/environment/physical-energy-flow-accounts"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mailto:bordt@un.org"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hyperlink" Target="mailto:gracechoi0102@gmail.com" TargetMode="External"/><Relationship Id="rId4" Type="http://schemas.openxmlformats.org/officeDocument/2006/relationships/hyperlink" Target="mailto:hansenrm@un.org"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9BD3F6-8920-45A6-982D-D3398C8AB9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0663" y="5334000"/>
            <a:ext cx="3033337" cy="1334668"/>
          </a:xfrm>
          <a:prstGeom prst="rect">
            <a:avLst/>
          </a:prstGeom>
        </p:spPr>
      </p:pic>
      <p:pic>
        <p:nvPicPr>
          <p:cNvPr id="5" name="Picture 4">
            <a:extLst>
              <a:ext uri="{FF2B5EF4-FFF2-40B4-BE49-F238E27FC236}">
                <a16:creationId xmlns:a16="http://schemas.microsoft.com/office/drawing/2014/main" id="{5CCC4DA4-43D3-4E44-91B9-CA6881317C18}"/>
              </a:ext>
            </a:extLst>
          </p:cNvPr>
          <p:cNvPicPr>
            <a:picLocks noChangeAspect="1"/>
          </p:cNvPicPr>
          <p:nvPr/>
        </p:nvPicPr>
        <p:blipFill>
          <a:blip r:embed="rId4">
            <a:alphaModFix amt="35000"/>
            <a:extLst>
              <a:ext uri="{28A0092B-C50C-407E-A947-70E740481C1C}">
                <a14:useLocalDpi xmlns:a14="http://schemas.microsoft.com/office/drawing/2010/main" val="0"/>
              </a:ext>
            </a:extLst>
          </a:blip>
          <a:stretch>
            <a:fillRect/>
          </a:stretch>
        </p:blipFill>
        <p:spPr>
          <a:xfrm>
            <a:off x="228600" y="2895600"/>
            <a:ext cx="8915400" cy="3933836"/>
          </a:xfrm>
          <a:prstGeom prst="rect">
            <a:avLst/>
          </a:prstGeom>
          <a:effectLst>
            <a:softEdge rad="635000"/>
          </a:effectLst>
        </p:spPr>
      </p:pic>
      <p:sp>
        <p:nvSpPr>
          <p:cNvPr id="2" name="Title 1"/>
          <p:cNvSpPr>
            <a:spLocks noGrp="1"/>
          </p:cNvSpPr>
          <p:nvPr>
            <p:ph type="ctrTitle"/>
          </p:nvPr>
        </p:nvSpPr>
        <p:spPr>
          <a:xfrm>
            <a:off x="685800" y="2235200"/>
            <a:ext cx="7772400" cy="2387600"/>
          </a:xfrm>
        </p:spPr>
        <p:txBody>
          <a:bodyPr anchor="ctr">
            <a:noAutofit/>
          </a:bodyPr>
          <a:lstStyle/>
          <a:p>
            <a:r>
              <a:rPr lang="en-US" sz="5400" dirty="0"/>
              <a:t>Overview of Energy Flow Accounts</a:t>
            </a:r>
            <a:br>
              <a:rPr lang="en-US" sz="5400" dirty="0"/>
            </a:br>
            <a:br>
              <a:rPr lang="en-US" sz="3200" dirty="0"/>
            </a:br>
            <a:endParaRPr lang="en-GB" sz="4800" dirty="0"/>
          </a:p>
        </p:txBody>
      </p:sp>
    </p:spTree>
    <p:extLst>
      <p:ext uri="{BB962C8B-B14F-4D97-AF65-F5344CB8AC3E}">
        <p14:creationId xmlns:p14="http://schemas.microsoft.com/office/powerpoint/2010/main" val="2078403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Some principles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10</a:t>
            </a:fld>
            <a:endParaRPr lang="en-US" dirty="0"/>
          </a:p>
        </p:txBody>
      </p:sp>
      <p:sp>
        <p:nvSpPr>
          <p:cNvPr id="7" name="Content Placeholder 2"/>
          <p:cNvSpPr txBox="1">
            <a:spLocks/>
          </p:cNvSpPr>
          <p:nvPr/>
        </p:nvSpPr>
        <p:spPr>
          <a:xfrm>
            <a:off x="457200" y="1600200"/>
            <a:ext cx="8153400" cy="45720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Clr>
                <a:schemeClr val="accent5">
                  <a:lumMod val="75000"/>
                </a:schemeClr>
              </a:buClr>
              <a:buFont typeface="Arial" panose="020B0604020202020204" pitchFamily="34" charset="0"/>
              <a:buChar char="•"/>
            </a:pPr>
            <a:r>
              <a:rPr lang="en-GB" sz="2000" dirty="0">
                <a:solidFill>
                  <a:schemeClr val="accent5">
                    <a:lumMod val="75000"/>
                  </a:schemeClr>
                </a:solidFill>
              </a:rPr>
              <a:t>Physical units (Joules; abbreviated “J”)</a:t>
            </a:r>
          </a:p>
          <a:p>
            <a:pPr lvl="1">
              <a:buClr>
                <a:schemeClr val="accent5">
                  <a:lumMod val="75000"/>
                </a:schemeClr>
              </a:buClr>
              <a:buFont typeface="Arial" panose="020B0604020202020204" pitchFamily="34" charset="0"/>
              <a:buChar char="•"/>
            </a:pPr>
            <a:r>
              <a:rPr lang="en-GB" sz="1800" dirty="0">
                <a:solidFill>
                  <a:schemeClr val="accent5">
                    <a:lumMod val="75000"/>
                  </a:schemeClr>
                </a:solidFill>
              </a:rPr>
              <a:t>A “joule” is a unit of energy; </a:t>
            </a:r>
          </a:p>
          <a:p>
            <a:pPr lvl="1">
              <a:buClr>
                <a:schemeClr val="accent5">
                  <a:lumMod val="75000"/>
                </a:schemeClr>
              </a:buClr>
              <a:buFont typeface="Arial" panose="020B0604020202020204" pitchFamily="34" charset="0"/>
              <a:buChar char="•"/>
            </a:pPr>
            <a:r>
              <a:rPr lang="en-GB" sz="1800" dirty="0">
                <a:solidFill>
                  <a:schemeClr val="accent5">
                    <a:lumMod val="75000"/>
                  </a:schemeClr>
                </a:solidFill>
              </a:rPr>
              <a:t>10</a:t>
            </a:r>
            <a:r>
              <a:rPr lang="en-GB" sz="1800" baseline="30000" dirty="0">
                <a:solidFill>
                  <a:schemeClr val="accent5">
                    <a:lumMod val="75000"/>
                  </a:schemeClr>
                </a:solidFill>
              </a:rPr>
              <a:t>9</a:t>
            </a:r>
            <a:r>
              <a:rPr lang="en-GB" sz="1800" dirty="0">
                <a:solidFill>
                  <a:schemeClr val="accent5">
                    <a:lumMod val="75000"/>
                  </a:schemeClr>
                </a:solidFill>
              </a:rPr>
              <a:t> J = gigajoule; 10</a:t>
            </a:r>
            <a:r>
              <a:rPr lang="en-GB" sz="1800" baseline="30000" dirty="0">
                <a:solidFill>
                  <a:schemeClr val="accent5">
                    <a:lumMod val="75000"/>
                  </a:schemeClr>
                </a:solidFill>
              </a:rPr>
              <a:t>12</a:t>
            </a:r>
            <a:r>
              <a:rPr lang="en-GB" sz="1800" dirty="0">
                <a:solidFill>
                  <a:schemeClr val="accent5">
                    <a:lumMod val="75000"/>
                  </a:schemeClr>
                </a:solidFill>
              </a:rPr>
              <a:t> J = terajoule; 10</a:t>
            </a:r>
            <a:r>
              <a:rPr lang="en-GB" sz="1800" baseline="30000" dirty="0">
                <a:solidFill>
                  <a:schemeClr val="accent5">
                    <a:lumMod val="75000"/>
                  </a:schemeClr>
                </a:solidFill>
              </a:rPr>
              <a:t>15</a:t>
            </a:r>
            <a:r>
              <a:rPr lang="en-GB" sz="1800" dirty="0">
                <a:solidFill>
                  <a:schemeClr val="accent5">
                    <a:lumMod val="75000"/>
                  </a:schemeClr>
                </a:solidFill>
              </a:rPr>
              <a:t> = petajoule (PJ)…</a:t>
            </a:r>
            <a:endParaRPr lang="en-GB" sz="1500" dirty="0">
              <a:solidFill>
                <a:schemeClr val="accent5">
                  <a:lumMod val="75000"/>
                </a:schemeClr>
              </a:solidFill>
            </a:endParaRPr>
          </a:p>
          <a:p>
            <a:pPr lvl="1">
              <a:buClr>
                <a:schemeClr val="accent5">
                  <a:lumMod val="75000"/>
                </a:schemeClr>
              </a:buClr>
              <a:buFont typeface="Arial" panose="020B0604020202020204" pitchFamily="34" charset="0"/>
              <a:buChar char="•"/>
            </a:pPr>
            <a:r>
              <a:rPr lang="en-GB" sz="1800" dirty="0">
                <a:solidFill>
                  <a:schemeClr val="accent5">
                    <a:lumMod val="75000"/>
                  </a:schemeClr>
                </a:solidFill>
              </a:rPr>
              <a:t>Also used: </a:t>
            </a:r>
            <a:r>
              <a:rPr lang="en-GB" sz="1800" dirty="0" err="1">
                <a:solidFill>
                  <a:schemeClr val="accent5">
                    <a:lumMod val="75000"/>
                  </a:schemeClr>
                </a:solidFill>
              </a:rPr>
              <a:t>ToE</a:t>
            </a:r>
            <a:r>
              <a:rPr lang="en-GB" sz="1800" dirty="0">
                <a:solidFill>
                  <a:schemeClr val="accent5">
                    <a:lumMod val="75000"/>
                  </a:schemeClr>
                </a:solidFill>
              </a:rPr>
              <a:t> (Tons of Oil Equivalent) = 4.19 10</a:t>
            </a:r>
            <a:r>
              <a:rPr lang="en-GB" sz="1800" baseline="30000" dirty="0">
                <a:solidFill>
                  <a:schemeClr val="accent5">
                    <a:lumMod val="75000"/>
                  </a:schemeClr>
                </a:solidFill>
              </a:rPr>
              <a:t>7</a:t>
            </a:r>
            <a:r>
              <a:rPr lang="en-GB" sz="1800" dirty="0">
                <a:solidFill>
                  <a:schemeClr val="accent5">
                    <a:lumMod val="75000"/>
                  </a:schemeClr>
                </a:solidFill>
              </a:rPr>
              <a:t> J</a:t>
            </a:r>
          </a:p>
          <a:p>
            <a:pPr lvl="1">
              <a:buClr>
                <a:schemeClr val="accent5">
                  <a:lumMod val="75000"/>
                </a:schemeClr>
              </a:buClr>
              <a:buFont typeface="Arial" panose="020B0604020202020204" pitchFamily="34" charset="0"/>
              <a:buChar char="•"/>
            </a:pPr>
            <a:r>
              <a:rPr lang="en-GB" sz="1800" dirty="0">
                <a:solidFill>
                  <a:schemeClr val="accent5">
                    <a:lumMod val="75000"/>
                  </a:schemeClr>
                </a:solidFill>
              </a:rPr>
              <a:t>1 kWh (kilowatt hour) = 3.6 10</a:t>
            </a:r>
            <a:r>
              <a:rPr lang="en-GB" sz="1800" baseline="30000" dirty="0">
                <a:solidFill>
                  <a:schemeClr val="accent5">
                    <a:lumMod val="75000"/>
                  </a:schemeClr>
                </a:solidFill>
              </a:rPr>
              <a:t>6</a:t>
            </a:r>
            <a:r>
              <a:rPr lang="en-GB" sz="1800" dirty="0">
                <a:solidFill>
                  <a:schemeClr val="accent5">
                    <a:lumMod val="75000"/>
                  </a:schemeClr>
                </a:solidFill>
              </a:rPr>
              <a:t> J</a:t>
            </a:r>
          </a:p>
          <a:p>
            <a:pPr lvl="1">
              <a:buClr>
                <a:schemeClr val="accent5">
                  <a:lumMod val="75000"/>
                </a:schemeClr>
              </a:buClr>
              <a:buFont typeface="Arial" panose="020B0604020202020204" pitchFamily="34" charset="0"/>
              <a:buChar char="•"/>
            </a:pPr>
            <a:r>
              <a:rPr lang="en-GB" sz="1800" dirty="0">
                <a:solidFill>
                  <a:schemeClr val="accent5">
                    <a:lumMod val="75000"/>
                  </a:schemeClr>
                </a:solidFill>
              </a:rPr>
              <a:t>There are conversion tables…</a:t>
            </a:r>
          </a:p>
          <a:p>
            <a:pPr marL="370332" indent="-342900">
              <a:buClr>
                <a:schemeClr val="accent5">
                  <a:lumMod val="75000"/>
                </a:schemeClr>
              </a:buClr>
            </a:pPr>
            <a:r>
              <a:rPr lang="en-GB" sz="2000" dirty="0">
                <a:solidFill>
                  <a:schemeClr val="accent5">
                    <a:lumMod val="75000"/>
                  </a:schemeClr>
                </a:solidFill>
              </a:rPr>
              <a:t>Supply = Use</a:t>
            </a:r>
          </a:p>
          <a:p>
            <a:pPr marL="370332" indent="-342900">
              <a:buClr>
                <a:schemeClr val="accent5">
                  <a:lumMod val="75000"/>
                </a:schemeClr>
              </a:buClr>
            </a:pPr>
            <a:r>
              <a:rPr lang="en-GB" sz="2000" dirty="0">
                <a:solidFill>
                  <a:schemeClr val="accent5">
                    <a:lumMod val="75000"/>
                  </a:schemeClr>
                </a:solidFill>
              </a:rPr>
              <a:t>Household production is part of the industry </a:t>
            </a:r>
          </a:p>
        </p:txBody>
      </p:sp>
      <p:sp>
        <p:nvSpPr>
          <p:cNvPr id="6" name="TextBox 5">
            <a:extLst>
              <a:ext uri="{FF2B5EF4-FFF2-40B4-BE49-F238E27FC236}">
                <a16:creationId xmlns:a16="http://schemas.microsoft.com/office/drawing/2014/main" id="{D44296DC-BC5E-4837-B1FD-C0D63F558D80}"/>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1538142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marL="27432" indent="0"/>
            <a:r>
              <a:rPr lang="en-GB" dirty="0"/>
              <a:t>Some definitions</a:t>
            </a:r>
          </a:p>
        </p:txBody>
      </p:sp>
      <p:sp>
        <p:nvSpPr>
          <p:cNvPr id="4" name="Content Placeholder 2"/>
          <p:cNvSpPr>
            <a:spLocks noGrp="1"/>
          </p:cNvSpPr>
          <p:nvPr>
            <p:ph idx="1"/>
          </p:nvPr>
        </p:nvSpPr>
        <p:spPr>
          <a:xfrm>
            <a:off x="457200" y="1600200"/>
            <a:ext cx="3505200" cy="4724400"/>
          </a:xfrm>
        </p:spPr>
        <p:txBody>
          <a:bodyPr>
            <a:normAutofit/>
          </a:bodyPr>
          <a:lstStyle/>
          <a:p>
            <a:pPr marL="0" indent="0">
              <a:buNone/>
            </a:pPr>
            <a:r>
              <a:rPr lang="en-US" b="1" dirty="0"/>
              <a:t>Energy inputs from the environment</a:t>
            </a:r>
          </a:p>
          <a:p>
            <a:pPr marL="0" indent="0">
              <a:buNone/>
            </a:pPr>
            <a:endParaRPr lang="en-US" dirty="0"/>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3" name="Slide Number Placeholder 2"/>
          <p:cNvSpPr>
            <a:spLocks noGrp="1"/>
          </p:cNvSpPr>
          <p:nvPr>
            <p:ph type="sldNum" sz="quarter" idx="12"/>
          </p:nvPr>
        </p:nvSpPr>
        <p:spPr/>
        <p:txBody>
          <a:bodyPr/>
          <a:lstStyle/>
          <a:p>
            <a:fld id="{7F77BAF3-E4BC-4C2C-9A89-0B94AC2F4359}" type="slidenum">
              <a:rPr lang="en-US" smtClean="0"/>
              <a:t>11</a:t>
            </a:fld>
            <a:endParaRPr lang="en-US" dirty="0"/>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0842" y="762000"/>
            <a:ext cx="3943467" cy="2362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590266" y="1066800"/>
            <a:ext cx="1086114" cy="29417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Object 8"/>
          <p:cNvGraphicFramePr>
            <a:graphicFrameLocks noChangeAspect="1"/>
          </p:cNvGraphicFramePr>
          <p:nvPr>
            <p:extLst>
              <p:ext uri="{D42A27DB-BD31-4B8C-83A1-F6EECF244321}">
                <p14:modId xmlns:p14="http://schemas.microsoft.com/office/powerpoint/2010/main" val="239978528"/>
              </p:ext>
            </p:extLst>
          </p:nvPr>
        </p:nvGraphicFramePr>
        <p:xfrm>
          <a:off x="533400" y="3124201"/>
          <a:ext cx="2752725" cy="3057525"/>
        </p:xfrm>
        <a:graphic>
          <a:graphicData uri="http://schemas.openxmlformats.org/presentationml/2006/ole">
            <mc:AlternateContent xmlns:mc="http://schemas.openxmlformats.org/markup-compatibility/2006">
              <mc:Choice xmlns:v="urn:schemas-microsoft-com:vml" Requires="v">
                <p:oleObj spid="_x0000_s1309" name="Worksheet" r:id="rId5" imgW="2752722" imgH="3057409" progId="Excel.Sheet.12">
                  <p:embed/>
                </p:oleObj>
              </mc:Choice>
              <mc:Fallback>
                <p:oleObj name="Worksheet" r:id="rId5" imgW="2752722" imgH="3057409" progId="Excel.Sheet.12">
                  <p:embed/>
                  <p:pic>
                    <p:nvPicPr>
                      <p:cNvPr id="0" name=""/>
                      <p:cNvPicPr/>
                      <p:nvPr/>
                    </p:nvPicPr>
                    <p:blipFill>
                      <a:blip r:embed="rId6"/>
                      <a:stretch>
                        <a:fillRect/>
                      </a:stretch>
                    </p:blipFill>
                    <p:spPr>
                      <a:xfrm>
                        <a:off x="533400" y="3124201"/>
                        <a:ext cx="2752725" cy="3057525"/>
                      </a:xfrm>
                      <a:prstGeom prst="rect">
                        <a:avLst/>
                      </a:prstGeom>
                    </p:spPr>
                  </p:pic>
                </p:oleObj>
              </mc:Fallback>
            </mc:AlternateContent>
          </a:graphicData>
        </a:graphic>
      </p:graphicFrame>
      <p:sp>
        <p:nvSpPr>
          <p:cNvPr id="10" name="Right Brace 9"/>
          <p:cNvSpPr/>
          <p:nvPr/>
        </p:nvSpPr>
        <p:spPr>
          <a:xfrm>
            <a:off x="3352800" y="3124201"/>
            <a:ext cx="152400" cy="1295399"/>
          </a:xfrm>
          <a:prstGeom prst="rightBrace">
            <a:avLst/>
          </a:prstGeom>
          <a:ln w="28575">
            <a:solidFill>
              <a:srgbClr val="FF0000">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3621741" y="3512095"/>
            <a:ext cx="4988859" cy="584775"/>
          </a:xfrm>
          <a:prstGeom prst="rect">
            <a:avLst/>
          </a:prstGeom>
          <a:noFill/>
          <a:ln>
            <a:solidFill>
              <a:srgbClr val="FF0000"/>
            </a:solidFill>
          </a:ln>
        </p:spPr>
        <p:txBody>
          <a:bodyPr wrap="square" rtlCol="0">
            <a:spAutoFit/>
          </a:bodyPr>
          <a:lstStyle/>
          <a:p>
            <a:r>
              <a:rPr lang="en-GB" sz="1600" dirty="0">
                <a:latin typeface="+mj-lt"/>
              </a:rPr>
              <a:t>Conventional solid and liquid resources </a:t>
            </a:r>
            <a:r>
              <a:rPr lang="en-GB" sz="1600" b="1" dirty="0">
                <a:latin typeface="+mj-lt"/>
              </a:rPr>
              <a:t>extracted </a:t>
            </a:r>
            <a:r>
              <a:rPr lang="en-GB" sz="1600" dirty="0">
                <a:latin typeface="+mj-lt"/>
              </a:rPr>
              <a:t>and </a:t>
            </a:r>
            <a:r>
              <a:rPr lang="en-GB" sz="1600" b="1" dirty="0">
                <a:latin typeface="+mj-lt"/>
              </a:rPr>
              <a:t>harvested</a:t>
            </a:r>
          </a:p>
        </p:txBody>
      </p:sp>
      <p:sp>
        <p:nvSpPr>
          <p:cNvPr id="12" name="Right Brace 11"/>
          <p:cNvSpPr/>
          <p:nvPr/>
        </p:nvSpPr>
        <p:spPr>
          <a:xfrm>
            <a:off x="3352800" y="4648200"/>
            <a:ext cx="152400" cy="1142999"/>
          </a:xfrm>
          <a:prstGeom prst="rightBrace">
            <a:avLst/>
          </a:prstGeom>
          <a:ln w="28575">
            <a:solidFill>
              <a:srgbClr val="FF0000">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p:cNvSpPr txBox="1"/>
          <p:nvPr/>
        </p:nvSpPr>
        <p:spPr>
          <a:xfrm>
            <a:off x="3621741" y="5046255"/>
            <a:ext cx="4988859" cy="338554"/>
          </a:xfrm>
          <a:prstGeom prst="rect">
            <a:avLst/>
          </a:prstGeom>
          <a:noFill/>
          <a:ln>
            <a:solidFill>
              <a:srgbClr val="FF0000"/>
            </a:solidFill>
          </a:ln>
        </p:spPr>
        <p:txBody>
          <a:bodyPr wrap="square" rtlCol="0">
            <a:spAutoFit/>
          </a:bodyPr>
          <a:lstStyle/>
          <a:p>
            <a:r>
              <a:rPr lang="en-GB" sz="1600" dirty="0">
                <a:latin typeface="+mj-lt"/>
              </a:rPr>
              <a:t>Renewable resources </a:t>
            </a:r>
            <a:r>
              <a:rPr lang="en-GB" sz="1600" b="1" dirty="0">
                <a:latin typeface="+mj-lt"/>
              </a:rPr>
              <a:t>captured</a:t>
            </a:r>
          </a:p>
        </p:txBody>
      </p:sp>
      <p:sp>
        <p:nvSpPr>
          <p:cNvPr id="15" name="Right Brace 14"/>
          <p:cNvSpPr/>
          <p:nvPr/>
        </p:nvSpPr>
        <p:spPr>
          <a:xfrm>
            <a:off x="3352800" y="5943599"/>
            <a:ext cx="152400" cy="342153"/>
          </a:xfrm>
          <a:prstGeom prst="rightBrace">
            <a:avLst/>
          </a:prstGeom>
          <a:ln w="28575">
            <a:solidFill>
              <a:srgbClr val="FF0000">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p:cNvSpPr txBox="1"/>
          <p:nvPr/>
        </p:nvSpPr>
        <p:spPr>
          <a:xfrm>
            <a:off x="3621741" y="5930155"/>
            <a:ext cx="4988859" cy="338554"/>
          </a:xfrm>
          <a:prstGeom prst="rect">
            <a:avLst/>
          </a:prstGeom>
          <a:noFill/>
          <a:ln>
            <a:solidFill>
              <a:srgbClr val="FF0000"/>
            </a:solidFill>
          </a:ln>
        </p:spPr>
        <p:txBody>
          <a:bodyPr wrap="square" rtlCol="0">
            <a:spAutoFit/>
          </a:bodyPr>
          <a:lstStyle/>
          <a:p>
            <a:r>
              <a:rPr lang="en-GB" sz="1600" dirty="0">
                <a:latin typeface="+mj-lt"/>
              </a:rPr>
              <a:t>Embedded in cultivated biomass </a:t>
            </a:r>
            <a:r>
              <a:rPr lang="en-GB" sz="1600" b="1" dirty="0">
                <a:latin typeface="+mj-lt"/>
              </a:rPr>
              <a:t>harvested</a:t>
            </a:r>
          </a:p>
        </p:txBody>
      </p:sp>
      <p:sp>
        <p:nvSpPr>
          <p:cNvPr id="17" name="Rectangle 16"/>
          <p:cNvSpPr/>
          <p:nvPr/>
        </p:nvSpPr>
        <p:spPr>
          <a:xfrm>
            <a:off x="5334000" y="2326340"/>
            <a:ext cx="543057" cy="29417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8133322" y="2334473"/>
            <a:ext cx="543057" cy="29417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74BD1700-60B3-4542-8455-A9255D5F34A3}"/>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395992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marL="27432" indent="0"/>
            <a:r>
              <a:rPr lang="en-GB" dirty="0"/>
              <a:t>Some definitions</a:t>
            </a:r>
          </a:p>
        </p:txBody>
      </p:sp>
      <p:sp>
        <p:nvSpPr>
          <p:cNvPr id="4" name="Content Placeholder 2"/>
          <p:cNvSpPr>
            <a:spLocks noGrp="1"/>
          </p:cNvSpPr>
          <p:nvPr>
            <p:ph idx="1"/>
          </p:nvPr>
        </p:nvSpPr>
        <p:spPr>
          <a:xfrm>
            <a:off x="533400" y="1524000"/>
            <a:ext cx="4343400" cy="2898822"/>
          </a:xfrm>
        </p:spPr>
        <p:txBody>
          <a:bodyPr>
            <a:normAutofit/>
          </a:bodyPr>
          <a:lstStyle/>
          <a:p>
            <a:pPr marL="0" indent="0">
              <a:buNone/>
            </a:pPr>
            <a:r>
              <a:rPr lang="en-US" b="1" dirty="0"/>
              <a:t>Energy products</a:t>
            </a:r>
          </a:p>
          <a:p>
            <a:r>
              <a:rPr lang="en-US" sz="1800" dirty="0"/>
              <a:t>Products that are used, or might be used, as a source of energy</a:t>
            </a:r>
          </a:p>
          <a:p>
            <a:r>
              <a:rPr lang="en-US" sz="1800" dirty="0"/>
              <a:t>Standard International Energy Product Classification (SIEC)</a:t>
            </a:r>
          </a:p>
          <a:p>
            <a:pPr lvl="1"/>
            <a:r>
              <a:rPr lang="en-US" sz="1600" dirty="0"/>
              <a:t>Countries may use others (CPC, HS)</a:t>
            </a:r>
          </a:p>
          <a:p>
            <a:r>
              <a:rPr lang="en-US" sz="1800" dirty="0"/>
              <a:t>Useful to distinguish</a:t>
            </a:r>
          </a:p>
          <a:p>
            <a:pPr lvl="1"/>
            <a:r>
              <a:rPr lang="en-US" sz="1600" dirty="0"/>
              <a:t>Primary/secondary</a:t>
            </a:r>
          </a:p>
          <a:p>
            <a:pPr lvl="1"/>
            <a:r>
              <a:rPr lang="en-US" sz="1600" dirty="0"/>
              <a:t>Energy/non-energy uses</a:t>
            </a:r>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3" name="Slide Number Placeholder 2"/>
          <p:cNvSpPr>
            <a:spLocks noGrp="1"/>
          </p:cNvSpPr>
          <p:nvPr>
            <p:ph type="sldNum" sz="quarter" idx="12"/>
          </p:nvPr>
        </p:nvSpPr>
        <p:spPr/>
        <p:txBody>
          <a:bodyPr/>
          <a:lstStyle/>
          <a:p>
            <a:fld id="{7F77BAF3-E4BC-4C2C-9A89-0B94AC2F4359}" type="slidenum">
              <a:rPr lang="en-US" smtClean="0"/>
              <a:t>12</a:t>
            </a:fld>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5733" y="762000"/>
            <a:ext cx="3943467" cy="2362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486400" y="2650681"/>
            <a:ext cx="2209800" cy="161797"/>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5486400" y="1378100"/>
            <a:ext cx="533400"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168384" y="1378100"/>
            <a:ext cx="533400"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289758" y="1378100"/>
            <a:ext cx="533400"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286866" y="2650681"/>
            <a:ext cx="535859" cy="161797"/>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 b="9933"/>
          <a:stretch/>
        </p:blipFill>
        <p:spPr bwMode="auto">
          <a:xfrm>
            <a:off x="457200" y="4456989"/>
            <a:ext cx="4171950" cy="201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4603256"/>
            <a:ext cx="4229100" cy="1949944"/>
          </a:xfrm>
          <a:prstGeom prst="rect">
            <a:avLst/>
          </a:prstGeom>
          <a:noFill/>
          <a:ln w="28575">
            <a:solidFill>
              <a:srgbClr val="FF0000">
                <a:alpha val="50000"/>
              </a:srgbClr>
            </a:solidFill>
            <a:miter lim="800000"/>
            <a:headEnd/>
            <a:tailEnd/>
          </a:ln>
          <a:extLst>
            <a:ext uri="{909E8E84-426E-40DD-AFC4-6F175D3DCCD1}">
              <a14:hiddenFill xmlns:a14="http://schemas.microsoft.com/office/drawing/2010/main">
                <a:solidFill>
                  <a:schemeClr val="accent1"/>
                </a:solidFill>
              </a14:hiddenFill>
            </a:ext>
          </a:extLst>
        </p:spPr>
      </p:pic>
      <p:cxnSp>
        <p:nvCxnSpPr>
          <p:cNvPr id="23" name="Straight Connector 22"/>
          <p:cNvCxnSpPr>
            <a:cxnSpLocks/>
          </p:cNvCxnSpPr>
          <p:nvPr/>
        </p:nvCxnSpPr>
        <p:spPr>
          <a:xfrm>
            <a:off x="1219200" y="4904873"/>
            <a:ext cx="3429000" cy="0"/>
          </a:xfrm>
          <a:prstGeom prst="line">
            <a:avLst/>
          </a:prstGeom>
          <a:ln w="28575">
            <a:solidFill>
              <a:srgbClr val="FF0000">
                <a:alpha val="50000"/>
              </a:srgb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9A7DEC8-0BD9-43B0-BE18-E35E0E50642A}"/>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
        <p:nvSpPr>
          <p:cNvPr id="16" name="Speech Bubble: Rectangle with Corners Rounded 15">
            <a:extLst>
              <a:ext uri="{FF2B5EF4-FFF2-40B4-BE49-F238E27FC236}">
                <a16:creationId xmlns:a16="http://schemas.microsoft.com/office/drawing/2014/main" id="{9FE0D513-21CF-4449-A8E4-3C70085AB815}"/>
              </a:ext>
            </a:extLst>
          </p:cNvPr>
          <p:cNvSpPr/>
          <p:nvPr/>
        </p:nvSpPr>
        <p:spPr>
          <a:xfrm>
            <a:off x="5263383" y="3224673"/>
            <a:ext cx="3559342" cy="1172281"/>
          </a:xfrm>
          <a:prstGeom prst="wedgeRoundRectCallout">
            <a:avLst>
              <a:gd name="adj1" fmla="val -111036"/>
              <a:gd name="adj2" fmla="val 11431"/>
              <a:gd name="adj3" fmla="val 16667"/>
            </a:avLst>
          </a:prstGeom>
          <a:solidFill>
            <a:srgbClr val="00206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GB" dirty="0">
                <a:solidFill>
                  <a:schemeClr val="bg1"/>
                </a:solidFill>
              </a:rPr>
              <a:t>Heat and electricity</a:t>
            </a:r>
          </a:p>
          <a:p>
            <a:pPr algn="ctr">
              <a:lnSpc>
                <a:spcPct val="150000"/>
              </a:lnSpc>
            </a:pPr>
            <a:r>
              <a:rPr lang="en-GB" dirty="0">
                <a:solidFill>
                  <a:schemeClr val="bg1"/>
                </a:solidFill>
              </a:rPr>
              <a:t>- Primary or secondary?</a:t>
            </a:r>
          </a:p>
        </p:txBody>
      </p:sp>
      <p:sp>
        <p:nvSpPr>
          <p:cNvPr id="28" name="Speech Bubble: Rectangle with Corners Rounded 27">
            <a:extLst>
              <a:ext uri="{FF2B5EF4-FFF2-40B4-BE49-F238E27FC236}">
                <a16:creationId xmlns:a16="http://schemas.microsoft.com/office/drawing/2014/main" id="{7C6955DD-53E4-4676-A060-FCF51ACE4310}"/>
              </a:ext>
            </a:extLst>
          </p:cNvPr>
          <p:cNvSpPr/>
          <p:nvPr/>
        </p:nvSpPr>
        <p:spPr>
          <a:xfrm>
            <a:off x="5263383" y="3224673"/>
            <a:ext cx="3559342" cy="1172281"/>
          </a:xfrm>
          <a:prstGeom prst="wedgeRoundRectCallout">
            <a:avLst>
              <a:gd name="adj1" fmla="val -111036"/>
              <a:gd name="adj2" fmla="val 11431"/>
              <a:gd name="adj3" fmla="val 16667"/>
            </a:avLst>
          </a:prstGeom>
          <a:solidFill>
            <a:srgbClr val="00206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150000"/>
              </a:lnSpc>
            </a:pPr>
            <a:r>
              <a:rPr lang="en-GB" sz="1400" dirty="0">
                <a:solidFill>
                  <a:schemeClr val="bg1"/>
                </a:solidFill>
              </a:rPr>
              <a:t>Heat and electricity can be either primary or secondary products depending on the process of their production.</a:t>
            </a:r>
          </a:p>
          <a:p>
            <a:pPr algn="ctr">
              <a:lnSpc>
                <a:spcPct val="150000"/>
              </a:lnSpc>
            </a:pPr>
            <a:endParaRPr lang="en-GB" dirty="0">
              <a:solidFill>
                <a:schemeClr val="bg1"/>
              </a:solidFill>
            </a:endParaRPr>
          </a:p>
        </p:txBody>
      </p:sp>
    </p:spTree>
    <p:extLst>
      <p:ext uri="{BB962C8B-B14F-4D97-AF65-F5344CB8AC3E}">
        <p14:creationId xmlns:p14="http://schemas.microsoft.com/office/powerpoint/2010/main" val="12445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050"/>
                                        </p:tgtEl>
                                        <p:attrNameLst>
                                          <p:attrName>style.visibility</p:attrName>
                                        </p:attrNameLst>
                                      </p:cBhvr>
                                      <p:to>
                                        <p:strVal val="visible"/>
                                      </p:to>
                                    </p:set>
                                    <p:anim calcmode="lin" valueType="num">
                                      <p:cBhvr additive="base">
                                        <p:cTn id="39" dur="500" fill="hold"/>
                                        <p:tgtEl>
                                          <p:spTgt spid="2050"/>
                                        </p:tgtEl>
                                        <p:attrNameLst>
                                          <p:attrName>ppt_x</p:attrName>
                                        </p:attrNameLst>
                                      </p:cBhvr>
                                      <p:tavLst>
                                        <p:tav tm="0">
                                          <p:val>
                                            <p:strVal val="#ppt_x"/>
                                          </p:val>
                                        </p:tav>
                                        <p:tav tm="100000">
                                          <p:val>
                                            <p:strVal val="#ppt_x"/>
                                          </p:val>
                                        </p:tav>
                                      </p:tavLst>
                                    </p:anim>
                                    <p:anim calcmode="lin" valueType="num">
                                      <p:cBhvr additive="base">
                                        <p:cTn id="40"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nodeType="withEffect">
                                  <p:stCondLst>
                                    <p:cond delay="0"/>
                                  </p:stCondLst>
                                  <p:childTnLst>
                                    <p:set>
                                      <p:cBhvr>
                                        <p:cTn id="47" dur="1" fill="hold">
                                          <p:stCondLst>
                                            <p:cond delay="0"/>
                                          </p:stCondLst>
                                        </p:cTn>
                                        <p:tgtEl>
                                          <p:spTgt spid="16">
                                            <p:txEl>
                                              <p:pRg st="0" end="0"/>
                                            </p:txEl>
                                          </p:spTgt>
                                        </p:tgtEl>
                                        <p:attrNameLst>
                                          <p:attrName>style.visibility</p:attrName>
                                        </p:attrNameLst>
                                      </p:cBhvr>
                                      <p:to>
                                        <p:strVal val="visible"/>
                                      </p:to>
                                    </p:set>
                                    <p:animEffect transition="in" filter="wipe(left)">
                                      <p:cBhvr>
                                        <p:cTn id="48" dur="500"/>
                                        <p:tgtEl>
                                          <p:spTgt spid="16">
                                            <p:txEl>
                                              <p:pRg st="0" end="0"/>
                                            </p:txEl>
                                          </p:spTgt>
                                        </p:tgtEl>
                                      </p:cBhvr>
                                    </p:animEffect>
                                  </p:childTnLst>
                                </p:cTn>
                              </p:par>
                              <p:par>
                                <p:cTn id="49" presetID="22" presetClass="entr" presetSubtype="8" fill="hold" nodeType="withEffect">
                                  <p:stCondLst>
                                    <p:cond delay="0"/>
                                  </p:stCondLst>
                                  <p:childTnLst>
                                    <p:set>
                                      <p:cBhvr>
                                        <p:cTn id="50" dur="1" fill="hold">
                                          <p:stCondLst>
                                            <p:cond delay="0"/>
                                          </p:stCondLst>
                                        </p:cTn>
                                        <p:tgtEl>
                                          <p:spTgt spid="16">
                                            <p:txEl>
                                              <p:pRg st="1" end="1"/>
                                            </p:txEl>
                                          </p:spTgt>
                                        </p:tgtEl>
                                        <p:attrNameLst>
                                          <p:attrName>style.visibility</p:attrName>
                                        </p:attrNameLst>
                                      </p:cBhvr>
                                      <p:to>
                                        <p:strVal val="visible"/>
                                      </p:to>
                                    </p:set>
                                    <p:animEffect transition="in" filter="wipe(left)">
                                      <p:cBhvr>
                                        <p:cTn id="51" dur="500"/>
                                        <p:tgtEl>
                                          <p:spTgt spid="16">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28"/>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28">
                                            <p:txEl>
                                              <p:pRg st="0" end="0"/>
                                            </p:txEl>
                                          </p:spTgt>
                                        </p:tgtEl>
                                        <p:attrNameLst>
                                          <p:attrName>style.visibility</p:attrName>
                                        </p:attrNameLst>
                                      </p:cBhvr>
                                      <p:to>
                                        <p:strVal val="visible"/>
                                      </p:to>
                                    </p:set>
                                  </p:childTnLst>
                                </p:cTn>
                              </p:par>
                              <p:par>
                                <p:cTn id="58" presetID="1" presetClass="exit" presetSubtype="0" fill="hold" grpId="1" nodeType="withEffect">
                                  <p:stCondLst>
                                    <p:cond delay="0"/>
                                  </p:stCondLst>
                                  <p:childTnLst>
                                    <p:set>
                                      <p:cBhvr>
                                        <p:cTn id="59" dur="1" fill="hold">
                                          <p:stCondLst>
                                            <p:cond delay="0"/>
                                          </p:stCondLst>
                                        </p:cTn>
                                        <p:tgtEl>
                                          <p:spTgt spid="16">
                                            <p:txEl>
                                              <p:pRg st="0" end="0"/>
                                            </p:txEl>
                                          </p:spTgt>
                                        </p:tgtEl>
                                        <p:attrNameLst>
                                          <p:attrName>style.visibility</p:attrName>
                                        </p:attrNameLst>
                                      </p:cBhvr>
                                      <p:to>
                                        <p:strVal val="hidden"/>
                                      </p:to>
                                    </p:set>
                                  </p:childTnLst>
                                </p:cTn>
                              </p:par>
                              <p:par>
                                <p:cTn id="60" presetID="1" presetClass="exit" presetSubtype="0" fill="hold" grpId="1" nodeType="withEffect">
                                  <p:stCondLst>
                                    <p:cond delay="0"/>
                                  </p:stCondLst>
                                  <p:childTnLst>
                                    <p:set>
                                      <p:cBhvr>
                                        <p:cTn id="61" dur="1" fill="hold">
                                          <p:stCondLst>
                                            <p:cond delay="0"/>
                                          </p:stCondLst>
                                        </p:cTn>
                                        <p:tgtEl>
                                          <p:spTgt spid="16">
                                            <p:txEl>
                                              <p:pRg st="1" end="1"/>
                                            </p:txEl>
                                          </p:spTgt>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16">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animBg="1"/>
      <p:bldP spid="19" grpId="0" animBg="1"/>
      <p:bldP spid="20" grpId="0" animBg="1"/>
      <p:bldP spid="21" grpId="0" animBg="1"/>
      <p:bldP spid="16" grpId="0" animBg="1"/>
      <p:bldP spid="16" grpId="1" uiExpand="1" build="allAtOnce"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marL="27432" indent="0"/>
            <a:r>
              <a:rPr lang="en-GB" dirty="0"/>
              <a:t>Some definitions</a:t>
            </a:r>
          </a:p>
        </p:txBody>
      </p:sp>
      <p:sp>
        <p:nvSpPr>
          <p:cNvPr id="4" name="Content Placeholder 2"/>
          <p:cNvSpPr>
            <a:spLocks noGrp="1"/>
          </p:cNvSpPr>
          <p:nvPr>
            <p:ph idx="1"/>
          </p:nvPr>
        </p:nvSpPr>
        <p:spPr>
          <a:xfrm>
            <a:off x="457200" y="1600201"/>
            <a:ext cx="4191000" cy="4724400"/>
          </a:xfrm>
        </p:spPr>
        <p:txBody>
          <a:bodyPr>
            <a:normAutofit/>
          </a:bodyPr>
          <a:lstStyle/>
          <a:p>
            <a:pPr marL="0" indent="0">
              <a:buNone/>
            </a:pPr>
            <a:r>
              <a:rPr lang="en-US" b="1" dirty="0"/>
              <a:t>Energy Residuals</a:t>
            </a:r>
          </a:p>
          <a:p>
            <a:r>
              <a:rPr lang="en-US" sz="1800" dirty="0"/>
              <a:t>Losses during</a:t>
            </a:r>
          </a:p>
          <a:p>
            <a:pPr lvl="1"/>
            <a:r>
              <a:rPr lang="en-US" sz="1600" dirty="0"/>
              <a:t>Extraction</a:t>
            </a:r>
          </a:p>
          <a:p>
            <a:pPr lvl="1"/>
            <a:r>
              <a:rPr lang="en-US" sz="1600" dirty="0"/>
              <a:t>Distribution</a:t>
            </a:r>
          </a:p>
          <a:p>
            <a:pPr lvl="1"/>
            <a:r>
              <a:rPr lang="en-US" sz="1600" dirty="0"/>
              <a:t>Storage</a:t>
            </a:r>
          </a:p>
          <a:p>
            <a:pPr lvl="1"/>
            <a:r>
              <a:rPr lang="en-US" sz="1600" dirty="0"/>
              <a:t>Transformation</a:t>
            </a:r>
          </a:p>
          <a:p>
            <a:r>
              <a:rPr lang="en-US" sz="1800" dirty="0"/>
              <a:t>Other energy residuals</a:t>
            </a:r>
          </a:p>
          <a:p>
            <a:pPr lvl="1"/>
            <a:r>
              <a:rPr lang="en-US" sz="1600" dirty="0"/>
              <a:t>Releases to the environment (lost heat) from energy consumption</a:t>
            </a:r>
          </a:p>
          <a:p>
            <a:pPr lvl="1"/>
            <a:r>
              <a:rPr lang="en-US" sz="1600" b="1" dirty="0"/>
              <a:t>This is a separate line that is the sum of all consumption</a:t>
            </a:r>
          </a:p>
          <a:p>
            <a:r>
              <a:rPr lang="en-US" sz="1800" dirty="0"/>
              <a:t>Note: Some non-energy residuals (emissions to air, CO</a:t>
            </a:r>
            <a:r>
              <a:rPr lang="en-US" sz="1800" baseline="-25000" dirty="0"/>
              <a:t>2</a:t>
            </a:r>
            <a:r>
              <a:rPr lang="en-US" sz="1800" dirty="0"/>
              <a:t>, solid waste) can be calculated from energy accounts.</a:t>
            </a:r>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3" name="Slide Number Placeholder 2"/>
          <p:cNvSpPr>
            <a:spLocks noGrp="1"/>
          </p:cNvSpPr>
          <p:nvPr>
            <p:ph type="sldNum" sz="quarter" idx="12"/>
          </p:nvPr>
        </p:nvSpPr>
        <p:spPr/>
        <p:txBody>
          <a:bodyPr/>
          <a:lstStyle/>
          <a:p>
            <a:fld id="{7F77BAF3-E4BC-4C2C-9A89-0B94AC2F4359}" type="slidenum">
              <a:rPr lang="en-US" smtClean="0"/>
              <a:t>13</a:t>
            </a:fld>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0842" y="762000"/>
            <a:ext cx="3943467" cy="2362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5334000" y="1662505"/>
            <a:ext cx="3314700"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476999" y="2846295"/>
            <a:ext cx="2176967"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5334001" y="2833297"/>
            <a:ext cx="533400"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0842" y="3163363"/>
            <a:ext cx="3512709" cy="3389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71E704FB-0695-4C91-9A80-C0E71E87EF1E}"/>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279621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anim calcmode="lin" valueType="num">
                                      <p:cBhvr additive="base">
                                        <p:cTn id="2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9" end="9"/>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098"/>
                                        </p:tgtEl>
                                        <p:attrNameLst>
                                          <p:attrName>style.visibility</p:attrName>
                                        </p:attrNameLst>
                                      </p:cBhvr>
                                      <p:to>
                                        <p:strVal val="visible"/>
                                      </p:to>
                                    </p:set>
                                    <p:anim calcmode="lin" valueType="num">
                                      <p:cBhvr additive="base">
                                        <p:cTn id="25" dur="500" fill="hold"/>
                                        <p:tgtEl>
                                          <p:spTgt spid="4098"/>
                                        </p:tgtEl>
                                        <p:attrNameLst>
                                          <p:attrName>ppt_x</p:attrName>
                                        </p:attrNameLst>
                                      </p:cBhvr>
                                      <p:tavLst>
                                        <p:tav tm="0">
                                          <p:val>
                                            <p:strVal val="#ppt_x"/>
                                          </p:val>
                                        </p:tav>
                                        <p:tav tm="100000">
                                          <p:val>
                                            <p:strVal val="#ppt_x"/>
                                          </p:val>
                                        </p:tav>
                                      </p:tavLst>
                                    </p:anim>
                                    <p:anim calcmode="lin" valueType="num">
                                      <p:cBhvr additive="base">
                                        <p:cTn id="26"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88" y="1533525"/>
            <a:ext cx="7743825" cy="463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chor="ctr">
            <a:normAutofit/>
          </a:bodyPr>
          <a:lstStyle/>
          <a:p>
            <a:pPr marL="27432" indent="0"/>
            <a:r>
              <a:rPr lang="en-GB" dirty="0"/>
              <a:t>The supply-use chain</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3" name="Slide Number Placeholder 2"/>
          <p:cNvSpPr>
            <a:spLocks noGrp="1"/>
          </p:cNvSpPr>
          <p:nvPr>
            <p:ph type="sldNum" sz="quarter" idx="12"/>
          </p:nvPr>
        </p:nvSpPr>
        <p:spPr/>
        <p:txBody>
          <a:bodyPr/>
          <a:lstStyle/>
          <a:p>
            <a:fld id="{7F77BAF3-E4BC-4C2C-9A89-0B94AC2F4359}" type="slidenum">
              <a:rPr lang="en-US" smtClean="0"/>
              <a:t>14</a:t>
            </a:fld>
            <a:endParaRPr lang="en-US" dirty="0"/>
          </a:p>
        </p:txBody>
      </p:sp>
      <p:sp>
        <p:nvSpPr>
          <p:cNvPr id="9" name="Rectangle 8"/>
          <p:cNvSpPr/>
          <p:nvPr/>
        </p:nvSpPr>
        <p:spPr>
          <a:xfrm>
            <a:off x="1789176" y="5202438"/>
            <a:ext cx="4459224" cy="369128"/>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181691" y="2133600"/>
            <a:ext cx="1133509" cy="559817"/>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828800" y="4642134"/>
            <a:ext cx="1066800" cy="56475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789176" y="2664447"/>
            <a:ext cx="1147728" cy="60260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5105398" y="2664447"/>
            <a:ext cx="1143001" cy="592459"/>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315200" y="2698106"/>
            <a:ext cx="1128712" cy="60260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7310403" y="2133600"/>
            <a:ext cx="1133509" cy="60260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7324164" y="5202437"/>
            <a:ext cx="1128711" cy="360164"/>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7324165" y="4621512"/>
            <a:ext cx="1092730" cy="60260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1828799" y="3256906"/>
            <a:ext cx="6615113" cy="60260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1828799" y="5554896"/>
            <a:ext cx="1066800" cy="60260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4024311" y="5569595"/>
            <a:ext cx="4459226" cy="602605"/>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wn Arrow 7"/>
          <p:cNvSpPr/>
          <p:nvPr/>
        </p:nvSpPr>
        <p:spPr>
          <a:xfrm rot="3523304">
            <a:off x="4419600" y="1429966"/>
            <a:ext cx="304800" cy="4419600"/>
          </a:xfrm>
          <a:prstGeom prst="down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Down Arrow 11"/>
          <p:cNvSpPr/>
          <p:nvPr/>
        </p:nvSpPr>
        <p:spPr>
          <a:xfrm rot="10800000">
            <a:off x="2371691" y="3031331"/>
            <a:ext cx="304800" cy="1643062"/>
          </a:xfrm>
          <a:prstGeom prst="down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Down Arrow 12"/>
          <p:cNvSpPr/>
          <p:nvPr/>
        </p:nvSpPr>
        <p:spPr>
          <a:xfrm rot="2969384">
            <a:off x="6289450" y="2623271"/>
            <a:ext cx="304800" cy="3255216"/>
          </a:xfrm>
          <a:prstGeom prst="down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Down Arrow 22"/>
          <p:cNvSpPr/>
          <p:nvPr/>
        </p:nvSpPr>
        <p:spPr>
          <a:xfrm rot="10800000">
            <a:off x="3429000" y="3660542"/>
            <a:ext cx="304800" cy="1664243"/>
          </a:xfrm>
          <a:prstGeom prst="down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Down Arrow 27"/>
          <p:cNvSpPr/>
          <p:nvPr/>
        </p:nvSpPr>
        <p:spPr>
          <a:xfrm rot="2969384">
            <a:off x="6394680" y="3265125"/>
            <a:ext cx="304800" cy="2918167"/>
          </a:xfrm>
          <a:prstGeom prst="down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a:extLst>
              <a:ext uri="{FF2B5EF4-FFF2-40B4-BE49-F238E27FC236}">
                <a16:creationId xmlns:a16="http://schemas.microsoft.com/office/drawing/2014/main" id="{1C5E4F09-6F88-49E4-B8E2-A92C048BF996}"/>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16017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par>
                                <p:cTn id="35" presetID="10" presetClass="exit" presetSubtype="0" fill="hold" grpId="1" nodeType="withEffect">
                                  <p:stCondLst>
                                    <p:cond delay="0"/>
                                  </p:stCondLst>
                                  <p:childTnLst>
                                    <p:animEffect transition="out" filter="fad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8"/>
                                        </p:tgtEl>
                                      </p:cBhvr>
                                    </p:animEffect>
                                    <p:set>
                                      <p:cBhvr>
                                        <p:cTn id="40" dur="1" fill="hold">
                                          <p:stCondLst>
                                            <p:cond delay="499"/>
                                          </p:stCondLst>
                                        </p:cTn>
                                        <p:tgtEl>
                                          <p:spTgt spid="8"/>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16"/>
                                        </p:tgtEl>
                                      </p:cBhvr>
                                    </p:animEffect>
                                    <p:set>
                                      <p:cBhvr>
                                        <p:cTn id="43" dur="1" fill="hold">
                                          <p:stCondLst>
                                            <p:cond delay="499"/>
                                          </p:stCondLst>
                                        </p:cTn>
                                        <p:tgtEl>
                                          <p:spTgt spid="16"/>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20"/>
                                        </p:tgtEl>
                                      </p:cBhvr>
                                    </p:animEffect>
                                    <p:set>
                                      <p:cBhvr>
                                        <p:cTn id="46" dur="1" fill="hold">
                                          <p:stCondLst>
                                            <p:cond delay="499"/>
                                          </p:stCondLst>
                                        </p:cTn>
                                        <p:tgtEl>
                                          <p:spTgt spid="20"/>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22"/>
                                        </p:tgtEl>
                                      </p:cBhvr>
                                    </p:animEffect>
                                    <p:set>
                                      <p:cBhvr>
                                        <p:cTn id="49" dur="1" fill="hold">
                                          <p:stCondLst>
                                            <p:cond delay="499"/>
                                          </p:stCondLst>
                                        </p:cTn>
                                        <p:tgtEl>
                                          <p:spTgt spid="22"/>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ppt_x"/>
                                          </p:val>
                                        </p:tav>
                                        <p:tav tm="100000">
                                          <p:val>
                                            <p:strVal val="#ppt_x"/>
                                          </p:val>
                                        </p:tav>
                                      </p:tavLst>
                                    </p:anim>
                                    <p:anim calcmode="lin" valueType="num">
                                      <p:cBhvr additive="base">
                                        <p:cTn id="59" dur="500" fill="hold"/>
                                        <p:tgtEl>
                                          <p:spTgt spid="19"/>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ppt_x"/>
                                          </p:val>
                                        </p:tav>
                                        <p:tav tm="100000">
                                          <p:val>
                                            <p:strVal val="#ppt_x"/>
                                          </p:val>
                                        </p:tav>
                                      </p:tavLst>
                                    </p:anim>
                                    <p:anim calcmode="lin" valueType="num">
                                      <p:cBhvr additive="base">
                                        <p:cTn id="63" dur="500" fill="hold"/>
                                        <p:tgtEl>
                                          <p:spTgt spid="1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fill="hold"/>
                                        <p:tgtEl>
                                          <p:spTgt spid="9"/>
                                        </p:tgtEl>
                                        <p:attrNameLst>
                                          <p:attrName>ppt_x</p:attrName>
                                        </p:attrNameLst>
                                      </p:cBhvr>
                                      <p:tavLst>
                                        <p:tav tm="0">
                                          <p:val>
                                            <p:strVal val="#ppt_x"/>
                                          </p:val>
                                        </p:tav>
                                        <p:tav tm="100000">
                                          <p:val>
                                            <p:strVal val="#ppt_x"/>
                                          </p:val>
                                        </p:tav>
                                      </p:tavLst>
                                    </p:anim>
                                    <p:anim calcmode="lin" valueType="num">
                                      <p:cBhvr additive="base">
                                        <p:cTn id="67" dur="500" fill="hold"/>
                                        <p:tgtEl>
                                          <p:spTgt spid="9"/>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ppt_x"/>
                                          </p:val>
                                        </p:tav>
                                        <p:tav tm="100000">
                                          <p:val>
                                            <p:strVal val="#ppt_x"/>
                                          </p:val>
                                        </p:tav>
                                      </p:tavLst>
                                    </p:anim>
                                    <p:anim calcmode="lin" valueType="num">
                                      <p:cBhvr additive="base">
                                        <p:cTn id="71" dur="500" fill="hold"/>
                                        <p:tgtEl>
                                          <p:spTgt spid="21"/>
                                        </p:tgtEl>
                                        <p:attrNameLst>
                                          <p:attrName>ppt_y</p:attrName>
                                        </p:attrNameLst>
                                      </p:cBhvr>
                                      <p:tavLst>
                                        <p:tav tm="0">
                                          <p:val>
                                            <p:strVal val="1+#ppt_h/2"/>
                                          </p:val>
                                        </p:tav>
                                        <p:tav tm="100000">
                                          <p:val>
                                            <p:strVal val="#ppt_y"/>
                                          </p:val>
                                        </p:tav>
                                      </p:tavLst>
                                    </p:anim>
                                  </p:childTnLst>
                                </p:cTn>
                              </p:par>
                              <p:par>
                                <p:cTn id="72" presetID="10" presetClass="exit" presetSubtype="0" fill="hold" grpId="1" nodeType="withEffect">
                                  <p:stCondLst>
                                    <p:cond delay="0"/>
                                  </p:stCondLst>
                                  <p:childTnLst>
                                    <p:animEffect transition="out" filter="fade">
                                      <p:cBhvr>
                                        <p:cTn id="73" dur="500"/>
                                        <p:tgtEl>
                                          <p:spTgt spid="12"/>
                                        </p:tgtEl>
                                      </p:cBhvr>
                                    </p:animEffect>
                                    <p:set>
                                      <p:cBhvr>
                                        <p:cTn id="74" dur="1" fill="hold">
                                          <p:stCondLst>
                                            <p:cond delay="499"/>
                                          </p:stCondLst>
                                        </p:cTn>
                                        <p:tgtEl>
                                          <p:spTgt spid="12"/>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17"/>
                                        </p:tgtEl>
                                      </p:cBhvr>
                                    </p:animEffect>
                                    <p:set>
                                      <p:cBhvr>
                                        <p:cTn id="77" dur="1" fill="hold">
                                          <p:stCondLst>
                                            <p:cond delay="499"/>
                                          </p:stCondLst>
                                        </p:cTn>
                                        <p:tgtEl>
                                          <p:spTgt spid="17"/>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ppt_x"/>
                                          </p:val>
                                        </p:tav>
                                        <p:tav tm="100000">
                                          <p:val>
                                            <p:strVal val="#ppt_x"/>
                                          </p:val>
                                        </p:tav>
                                      </p:tavLst>
                                    </p:anim>
                                    <p:anim calcmode="lin" valueType="num">
                                      <p:cBhvr additive="base">
                                        <p:cTn id="83" dur="500" fill="hold"/>
                                        <p:tgtEl>
                                          <p:spTgt spid="23"/>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4"/>
                                        </p:tgtEl>
                                        <p:attrNameLst>
                                          <p:attrName>style.visibility</p:attrName>
                                        </p:attrNameLst>
                                      </p:cBhvr>
                                      <p:to>
                                        <p:strVal val="visible"/>
                                      </p:to>
                                    </p:set>
                                    <p:anim calcmode="lin" valueType="num">
                                      <p:cBhvr additive="base">
                                        <p:cTn id="86" dur="500" fill="hold"/>
                                        <p:tgtEl>
                                          <p:spTgt spid="24"/>
                                        </p:tgtEl>
                                        <p:attrNameLst>
                                          <p:attrName>ppt_x</p:attrName>
                                        </p:attrNameLst>
                                      </p:cBhvr>
                                      <p:tavLst>
                                        <p:tav tm="0">
                                          <p:val>
                                            <p:strVal val="#ppt_x"/>
                                          </p:val>
                                        </p:tav>
                                        <p:tav tm="100000">
                                          <p:val>
                                            <p:strVal val="#ppt_x"/>
                                          </p:val>
                                        </p:tav>
                                      </p:tavLst>
                                    </p:anim>
                                    <p:anim calcmode="lin" valueType="num">
                                      <p:cBhvr additive="base">
                                        <p:cTn id="87" dur="500" fill="hold"/>
                                        <p:tgtEl>
                                          <p:spTgt spid="24"/>
                                        </p:tgtEl>
                                        <p:attrNameLst>
                                          <p:attrName>ppt_y</p:attrName>
                                        </p:attrNameLst>
                                      </p:cBhvr>
                                      <p:tavLst>
                                        <p:tav tm="0">
                                          <p:val>
                                            <p:strVal val="1+#ppt_h/2"/>
                                          </p:val>
                                        </p:tav>
                                        <p:tav tm="100000">
                                          <p:val>
                                            <p:strVal val="#ppt_y"/>
                                          </p:val>
                                        </p:tav>
                                      </p:tavLst>
                                    </p:anim>
                                  </p:childTnLst>
                                </p:cTn>
                              </p:par>
                              <p:par>
                                <p:cTn id="88" presetID="10" presetClass="exit" presetSubtype="0" fill="hold" grpId="1" nodeType="withEffect">
                                  <p:stCondLst>
                                    <p:cond delay="0"/>
                                  </p:stCondLst>
                                  <p:childTnLst>
                                    <p:animEffect transition="out" filter="fade">
                                      <p:cBhvr>
                                        <p:cTn id="89" dur="500"/>
                                        <p:tgtEl>
                                          <p:spTgt spid="18"/>
                                        </p:tgtEl>
                                      </p:cBhvr>
                                    </p:animEffect>
                                    <p:set>
                                      <p:cBhvr>
                                        <p:cTn id="90" dur="1" fill="hold">
                                          <p:stCondLst>
                                            <p:cond delay="499"/>
                                          </p:stCondLst>
                                        </p:cTn>
                                        <p:tgtEl>
                                          <p:spTgt spid="18"/>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19"/>
                                        </p:tgtEl>
                                      </p:cBhvr>
                                    </p:animEffect>
                                    <p:set>
                                      <p:cBhvr>
                                        <p:cTn id="93" dur="1" fill="hold">
                                          <p:stCondLst>
                                            <p:cond delay="499"/>
                                          </p:stCondLst>
                                        </p:cTn>
                                        <p:tgtEl>
                                          <p:spTgt spid="19"/>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13"/>
                                        </p:tgtEl>
                                      </p:cBhvr>
                                    </p:animEffect>
                                    <p:set>
                                      <p:cBhvr>
                                        <p:cTn id="96" dur="1" fill="hold">
                                          <p:stCondLst>
                                            <p:cond delay="499"/>
                                          </p:stCondLst>
                                        </p:cTn>
                                        <p:tgtEl>
                                          <p:spTgt spid="13"/>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9"/>
                                        </p:tgtEl>
                                      </p:cBhvr>
                                    </p:animEffect>
                                    <p:set>
                                      <p:cBhvr>
                                        <p:cTn id="99" dur="1" fill="hold">
                                          <p:stCondLst>
                                            <p:cond delay="499"/>
                                          </p:stCondLst>
                                        </p:cTn>
                                        <p:tgtEl>
                                          <p:spTgt spid="9"/>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21"/>
                                        </p:tgtEl>
                                      </p:cBhvr>
                                    </p:animEffect>
                                    <p:set>
                                      <p:cBhvr>
                                        <p:cTn id="102" dur="1" fill="hold">
                                          <p:stCondLst>
                                            <p:cond delay="499"/>
                                          </p:stCondLst>
                                        </p:cTn>
                                        <p:tgtEl>
                                          <p:spTgt spid="21"/>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fill="hold"/>
                                        <p:tgtEl>
                                          <p:spTgt spid="28"/>
                                        </p:tgtEl>
                                        <p:attrNameLst>
                                          <p:attrName>ppt_x</p:attrName>
                                        </p:attrNameLst>
                                      </p:cBhvr>
                                      <p:tavLst>
                                        <p:tav tm="0">
                                          <p:val>
                                            <p:strVal val="#ppt_x"/>
                                          </p:val>
                                        </p:tav>
                                        <p:tav tm="100000">
                                          <p:val>
                                            <p:strVal val="#ppt_x"/>
                                          </p:val>
                                        </p:tav>
                                      </p:tavLst>
                                    </p:anim>
                                    <p:anim calcmode="lin" valueType="num">
                                      <p:cBhvr additive="base">
                                        <p:cTn id="108" dur="500" fill="hold"/>
                                        <p:tgtEl>
                                          <p:spTgt spid="2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 calcmode="lin" valueType="num">
                                      <p:cBhvr additive="base">
                                        <p:cTn id="111" dur="500" fill="hold"/>
                                        <p:tgtEl>
                                          <p:spTgt spid="29"/>
                                        </p:tgtEl>
                                        <p:attrNameLst>
                                          <p:attrName>ppt_x</p:attrName>
                                        </p:attrNameLst>
                                      </p:cBhvr>
                                      <p:tavLst>
                                        <p:tav tm="0">
                                          <p:val>
                                            <p:strVal val="#ppt_x"/>
                                          </p:val>
                                        </p:tav>
                                        <p:tav tm="100000">
                                          <p:val>
                                            <p:strVal val="#ppt_x"/>
                                          </p:val>
                                        </p:tav>
                                      </p:tavLst>
                                    </p:anim>
                                    <p:anim calcmode="lin" valueType="num">
                                      <p:cBhvr additive="base">
                                        <p:cTn id="112" dur="500" fill="hold"/>
                                        <p:tgtEl>
                                          <p:spTgt spid="2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25"/>
                                        </p:tgtEl>
                                        <p:attrNameLst>
                                          <p:attrName>style.visibility</p:attrName>
                                        </p:attrNameLst>
                                      </p:cBhvr>
                                      <p:to>
                                        <p:strVal val="visible"/>
                                      </p:to>
                                    </p:set>
                                    <p:anim calcmode="lin" valueType="num">
                                      <p:cBhvr additive="base">
                                        <p:cTn id="115" dur="500" fill="hold"/>
                                        <p:tgtEl>
                                          <p:spTgt spid="25"/>
                                        </p:tgtEl>
                                        <p:attrNameLst>
                                          <p:attrName>ppt_x</p:attrName>
                                        </p:attrNameLst>
                                      </p:cBhvr>
                                      <p:tavLst>
                                        <p:tav tm="0">
                                          <p:val>
                                            <p:strVal val="#ppt_x"/>
                                          </p:val>
                                        </p:tav>
                                        <p:tav tm="100000">
                                          <p:val>
                                            <p:strVal val="#ppt_x"/>
                                          </p:val>
                                        </p:tav>
                                      </p:tavLst>
                                    </p:anim>
                                    <p:anim calcmode="lin" valueType="num">
                                      <p:cBhvr additive="base">
                                        <p:cTn id="116" dur="500" fill="hold"/>
                                        <p:tgtEl>
                                          <p:spTgt spid="25"/>
                                        </p:tgtEl>
                                        <p:attrNameLst>
                                          <p:attrName>ppt_y</p:attrName>
                                        </p:attrNameLst>
                                      </p:cBhvr>
                                      <p:tavLst>
                                        <p:tav tm="0">
                                          <p:val>
                                            <p:strVal val="1+#ppt_h/2"/>
                                          </p:val>
                                        </p:tav>
                                        <p:tav tm="100000">
                                          <p:val>
                                            <p:strVal val="#ppt_y"/>
                                          </p:val>
                                        </p:tav>
                                      </p:tavLst>
                                    </p:anim>
                                  </p:childTnLst>
                                </p:cTn>
                              </p:par>
                              <p:par>
                                <p:cTn id="117" presetID="10" presetClass="exit" presetSubtype="0" fill="hold" grpId="1" nodeType="withEffect">
                                  <p:stCondLst>
                                    <p:cond delay="0"/>
                                  </p:stCondLst>
                                  <p:childTnLst>
                                    <p:animEffect transition="out" filter="fade">
                                      <p:cBhvr>
                                        <p:cTn id="118" dur="500"/>
                                        <p:tgtEl>
                                          <p:spTgt spid="23"/>
                                        </p:tgtEl>
                                      </p:cBhvr>
                                    </p:animEffect>
                                    <p:set>
                                      <p:cBhvr>
                                        <p:cTn id="119" dur="1" fill="hold">
                                          <p:stCondLst>
                                            <p:cond delay="499"/>
                                          </p:stCondLst>
                                        </p:cTn>
                                        <p:tgtEl>
                                          <p:spTgt spid="23"/>
                                        </p:tgtEl>
                                        <p:attrNameLst>
                                          <p:attrName>style.visibility</p:attrName>
                                        </p:attrNameLst>
                                      </p:cBhvr>
                                      <p:to>
                                        <p:strVal val="hidden"/>
                                      </p:to>
                                    </p:set>
                                  </p:childTnLst>
                                </p:cTn>
                              </p:par>
                              <p:par>
                                <p:cTn id="120" presetID="10" presetClass="exit" presetSubtype="0" fill="hold" grpId="1" nodeType="withEffect">
                                  <p:stCondLst>
                                    <p:cond delay="0"/>
                                  </p:stCondLst>
                                  <p:childTnLst>
                                    <p:animEffect transition="out" filter="fade">
                                      <p:cBhvr>
                                        <p:cTn id="121" dur="500"/>
                                        <p:tgtEl>
                                          <p:spTgt spid="24"/>
                                        </p:tgtEl>
                                      </p:cBhvr>
                                    </p:animEffect>
                                    <p:set>
                                      <p:cBhvr>
                                        <p:cTn id="122"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4" grpId="0" animBg="1"/>
      <p:bldP spid="24" grpId="1" animBg="1"/>
      <p:bldP spid="25" grpId="0" animBg="1"/>
      <p:bldP spid="29" grpId="0" animBg="1"/>
      <p:bldP spid="8" grpId="0" animBg="1"/>
      <p:bldP spid="8" grpId="1" animBg="1"/>
      <p:bldP spid="12" grpId="0" animBg="1"/>
      <p:bldP spid="12" grpId="1" animBg="1"/>
      <p:bldP spid="13" grpId="0" animBg="1"/>
      <p:bldP spid="13" grpId="1" animBg="1"/>
      <p:bldP spid="23" grpId="0" animBg="1"/>
      <p:bldP spid="23" grpId="1"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marL="27432" indent="0"/>
            <a:r>
              <a:rPr lang="en-GB" dirty="0"/>
              <a:t>Classifications</a:t>
            </a:r>
          </a:p>
        </p:txBody>
      </p:sp>
      <p:sp>
        <p:nvSpPr>
          <p:cNvPr id="4" name="Content Placeholder 2"/>
          <p:cNvSpPr>
            <a:spLocks noGrp="1"/>
          </p:cNvSpPr>
          <p:nvPr>
            <p:ph idx="1"/>
          </p:nvPr>
        </p:nvSpPr>
        <p:spPr>
          <a:xfrm>
            <a:off x="457199" y="1600200"/>
            <a:ext cx="8237109" cy="4724400"/>
          </a:xfrm>
        </p:spPr>
        <p:txBody>
          <a:bodyPr>
            <a:normAutofit/>
          </a:bodyPr>
          <a:lstStyle/>
          <a:p>
            <a:pPr marL="0" indent="0">
              <a:buNone/>
            </a:pPr>
            <a:r>
              <a:rPr lang="en-US" b="1" dirty="0"/>
              <a:t>Industries</a:t>
            </a:r>
          </a:p>
          <a:p>
            <a:pPr marL="0" indent="0">
              <a:buNone/>
            </a:pPr>
            <a:r>
              <a:rPr lang="en-US" sz="1800" dirty="0"/>
              <a:t>SEEA based on International Standard</a:t>
            </a:r>
            <a:br>
              <a:rPr lang="en-US" sz="1800" dirty="0"/>
            </a:br>
            <a:r>
              <a:rPr lang="en-US" sz="1800" dirty="0"/>
              <a:t>Industrial Classification (ISIC)</a:t>
            </a:r>
          </a:p>
          <a:p>
            <a:r>
              <a:rPr lang="en-US" sz="1800" dirty="0"/>
              <a:t>Countries may use others</a:t>
            </a:r>
          </a:p>
          <a:p>
            <a:pPr marL="0" indent="0">
              <a:buNone/>
            </a:pPr>
            <a:r>
              <a:rPr lang="en-US" sz="2400" b="1" dirty="0"/>
              <a:t>Significant energy industries</a:t>
            </a:r>
          </a:p>
          <a:p>
            <a:r>
              <a:rPr lang="en-US" sz="1800" dirty="0"/>
              <a:t>Section A: Agriculture, </a:t>
            </a:r>
            <a:r>
              <a:rPr lang="en-US" sz="1800" b="1" dirty="0"/>
              <a:t>forestry</a:t>
            </a:r>
            <a:r>
              <a:rPr lang="en-US" sz="1800" dirty="0"/>
              <a:t> and fishing</a:t>
            </a:r>
          </a:p>
          <a:p>
            <a:r>
              <a:rPr lang="en-US" sz="1800" dirty="0"/>
              <a:t>Section B: </a:t>
            </a:r>
            <a:r>
              <a:rPr lang="en-US" sz="1800" b="1" dirty="0"/>
              <a:t>Mining</a:t>
            </a:r>
            <a:r>
              <a:rPr lang="en-US" sz="1800" dirty="0"/>
              <a:t> and quarrying</a:t>
            </a:r>
          </a:p>
          <a:p>
            <a:r>
              <a:rPr lang="en-US" sz="1800" dirty="0"/>
              <a:t>Section C: Manufacturing</a:t>
            </a:r>
          </a:p>
          <a:p>
            <a:r>
              <a:rPr lang="en-US" sz="1800" dirty="0"/>
              <a:t>Section D: </a:t>
            </a:r>
            <a:r>
              <a:rPr lang="en-US" sz="1800" b="1" dirty="0"/>
              <a:t>Electricity</a:t>
            </a:r>
            <a:r>
              <a:rPr lang="en-US" sz="1800" dirty="0"/>
              <a:t>, gas, steam and air conditioning supply</a:t>
            </a:r>
          </a:p>
          <a:p>
            <a:r>
              <a:rPr lang="en-US" sz="1800" dirty="0"/>
              <a:t>Section H: </a:t>
            </a:r>
            <a:r>
              <a:rPr lang="en-US" sz="1800" b="1" dirty="0"/>
              <a:t>Transportation</a:t>
            </a:r>
            <a:r>
              <a:rPr lang="en-US" sz="1800" dirty="0"/>
              <a:t> and storage</a:t>
            </a:r>
          </a:p>
          <a:p>
            <a:r>
              <a:rPr lang="en-US" sz="1800" dirty="0"/>
              <a:t>Other industries</a:t>
            </a:r>
          </a:p>
          <a:p>
            <a:r>
              <a:rPr lang="en-US" sz="1800" dirty="0"/>
              <a:t>Households</a:t>
            </a:r>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3" name="Slide Number Placeholder 2"/>
          <p:cNvSpPr>
            <a:spLocks noGrp="1"/>
          </p:cNvSpPr>
          <p:nvPr>
            <p:ph type="sldNum" sz="quarter" idx="12"/>
          </p:nvPr>
        </p:nvSpPr>
        <p:spPr/>
        <p:txBody>
          <a:bodyPr/>
          <a:lstStyle/>
          <a:p>
            <a:fld id="{7F77BAF3-E4BC-4C2C-9A89-0B94AC2F4359}" type="slidenum">
              <a:rPr lang="en-US" smtClean="0"/>
              <a:t>15</a:t>
            </a:fld>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0842" y="762000"/>
            <a:ext cx="3943467" cy="2362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5304867" y="838200"/>
            <a:ext cx="533400"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5304867" y="2362200"/>
            <a:ext cx="533400" cy="25146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BA17FED-F205-40D5-9B76-EE1837E8A4FC}"/>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918763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Group exercise</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16</a:t>
            </a:fld>
            <a:endParaRPr lang="en-US" dirty="0"/>
          </a:p>
        </p:txBody>
      </p:sp>
      <p:sp>
        <p:nvSpPr>
          <p:cNvPr id="7" name="Content Placeholder 2"/>
          <p:cNvSpPr txBox="1">
            <a:spLocks/>
          </p:cNvSpPr>
          <p:nvPr/>
        </p:nvSpPr>
        <p:spPr>
          <a:xfrm>
            <a:off x="457200" y="1600200"/>
            <a:ext cx="3430800" cy="3886200"/>
          </a:xfrm>
          <a:prstGeom prst="rect">
            <a:avLst/>
          </a:prstGeom>
          <a:solidFill>
            <a:schemeClr val="bg1"/>
          </a:solidFill>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Clr>
                <a:schemeClr val="accent5">
                  <a:lumMod val="75000"/>
                </a:schemeClr>
              </a:buClr>
              <a:buFont typeface="Arial" panose="020B0604020202020204" pitchFamily="34" charset="0"/>
              <a:buChar char="•"/>
            </a:pPr>
            <a:r>
              <a:rPr lang="en-GB" sz="1800" dirty="0">
                <a:solidFill>
                  <a:schemeClr val="accent5">
                    <a:lumMod val="75000"/>
                  </a:schemeClr>
                </a:solidFill>
              </a:rPr>
              <a:t>Situation: </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Have information on energy supply and use</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Compile basic supply and use tables</a:t>
            </a:r>
          </a:p>
          <a:p>
            <a:pPr>
              <a:buClr>
                <a:schemeClr val="accent5">
                  <a:lumMod val="75000"/>
                </a:schemeClr>
              </a:buClr>
              <a:buFont typeface="Arial" panose="020B0604020202020204" pitchFamily="34" charset="0"/>
              <a:buChar char="•"/>
            </a:pPr>
            <a:r>
              <a:rPr lang="en-GB" sz="1800" dirty="0">
                <a:solidFill>
                  <a:schemeClr val="accent5">
                    <a:lumMod val="75000"/>
                  </a:schemeClr>
                </a:solidFill>
              </a:rPr>
              <a:t>Groups of 3-5 (not alone!)</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Put data into correct cells in handouts</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Check totals</a:t>
            </a:r>
          </a:p>
          <a:p>
            <a:pPr>
              <a:buClr>
                <a:schemeClr val="accent5">
                  <a:lumMod val="75000"/>
                </a:schemeClr>
              </a:buClr>
              <a:buFont typeface="Arial" panose="020B0604020202020204" pitchFamily="34" charset="0"/>
              <a:buChar char="•"/>
            </a:pPr>
            <a:r>
              <a:rPr lang="en-GB" sz="1800" dirty="0">
                <a:solidFill>
                  <a:schemeClr val="accent5">
                    <a:lumMod val="75000"/>
                  </a:schemeClr>
                </a:solidFill>
              </a:rPr>
              <a:t>Report on</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Total supply of energy from natural inputs</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Total energy supply</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Total use of energy residuals</a:t>
            </a:r>
          </a:p>
          <a:p>
            <a:pPr marL="470862" lvl="1" indent="-285750">
              <a:buClr>
                <a:schemeClr val="accent5">
                  <a:lumMod val="75000"/>
                </a:schemeClr>
              </a:buClr>
              <a:buFont typeface="Arial" panose="020B0604020202020204" pitchFamily="34" charset="0"/>
              <a:buChar char="•"/>
            </a:pPr>
            <a:r>
              <a:rPr lang="en-GB" sz="1600" dirty="0">
                <a:solidFill>
                  <a:schemeClr val="accent5">
                    <a:lumMod val="75000"/>
                  </a:schemeClr>
                </a:solidFill>
              </a:rPr>
              <a:t>Total energy use</a:t>
            </a:r>
          </a:p>
          <a:p>
            <a:pPr>
              <a:buClr>
                <a:schemeClr val="accent5">
                  <a:lumMod val="75000"/>
                </a:schemeClr>
              </a:buClr>
              <a:buFont typeface="Arial" panose="020B0604020202020204" pitchFamily="34" charset="0"/>
              <a:buChar char="•"/>
            </a:pPr>
            <a:endParaRPr lang="en-GB" sz="1800" dirty="0">
              <a:solidFill>
                <a:schemeClr val="accent5">
                  <a:lumMod val="75000"/>
                </a:schemeClr>
              </a:solidFill>
            </a:endParaRPr>
          </a:p>
        </p:txBody>
      </p:sp>
      <p:sp>
        <p:nvSpPr>
          <p:cNvPr id="8" name="Oval 7"/>
          <p:cNvSpPr/>
          <p:nvPr/>
        </p:nvSpPr>
        <p:spPr>
          <a:xfrm>
            <a:off x="8153400" y="1981200"/>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8153400" y="5212975"/>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8153400" y="5410200"/>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8153400" y="3200400"/>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000" y="1411200"/>
            <a:ext cx="4780800" cy="4303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a:extLst>
              <a:ext uri="{FF2B5EF4-FFF2-40B4-BE49-F238E27FC236}">
                <a16:creationId xmlns:a16="http://schemas.microsoft.com/office/drawing/2014/main" id="{8066E6F8-6DF8-42AC-A03C-8975A85941C5}"/>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2196188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Group Exercise</a:t>
            </a:r>
          </a:p>
        </p:txBody>
      </p:sp>
      <p:sp>
        <p:nvSpPr>
          <p:cNvPr id="3" name="Content Placeholder 2"/>
          <p:cNvSpPr>
            <a:spLocks noGrp="1"/>
          </p:cNvSpPr>
          <p:nvPr>
            <p:ph idx="1"/>
          </p:nvPr>
        </p:nvSpPr>
        <p:spPr>
          <a:xfrm>
            <a:off x="457200" y="1600200"/>
            <a:ext cx="8153400" cy="4724400"/>
          </a:xfrm>
        </p:spPr>
        <p:txBody>
          <a:bodyPr>
            <a:normAutofit lnSpcReduction="10000"/>
          </a:bodyPr>
          <a:lstStyle/>
          <a:p>
            <a:pPr marL="0" indent="0">
              <a:buNone/>
            </a:pPr>
            <a:r>
              <a:rPr lang="en-US" sz="1800" dirty="0"/>
              <a:t>A simplified physical supply and use table for energy:</a:t>
            </a:r>
          </a:p>
          <a:p>
            <a:pPr marL="457200" indent="-457200">
              <a:buFont typeface="+mj-lt"/>
              <a:buAutoNum type="arabicPeriod"/>
            </a:pPr>
            <a:r>
              <a:rPr lang="en-US" sz="1800" dirty="0"/>
              <a:t>The mining industry extracts </a:t>
            </a:r>
            <a:r>
              <a:rPr lang="en-US" sz="1800" b="1" dirty="0"/>
              <a:t>150 PJ</a:t>
            </a:r>
            <a:r>
              <a:rPr lang="en-US" sz="1800" dirty="0"/>
              <a:t> of coal.</a:t>
            </a:r>
          </a:p>
          <a:p>
            <a:pPr marL="457200" indent="-457200">
              <a:buFont typeface="+mj-lt"/>
              <a:buAutoNum type="arabicPeriod"/>
            </a:pPr>
            <a:r>
              <a:rPr lang="en-US" sz="1800" dirty="0"/>
              <a:t>In total, </a:t>
            </a:r>
            <a:r>
              <a:rPr lang="en-US" sz="1800" b="1" dirty="0"/>
              <a:t>60 PJ</a:t>
            </a:r>
            <a:r>
              <a:rPr lang="en-US" sz="1800" dirty="0"/>
              <a:t> of electricity are generated from solar panels,</a:t>
            </a:r>
          </a:p>
          <a:p>
            <a:pPr lvl="1"/>
            <a:r>
              <a:rPr lang="en-US" sz="1600" b="1" dirty="0"/>
              <a:t>50 PJ</a:t>
            </a:r>
            <a:r>
              <a:rPr lang="en-US" sz="1600" dirty="0"/>
              <a:t> of which are produced by solar power industry and the rest by households.</a:t>
            </a:r>
          </a:p>
          <a:p>
            <a:pPr marL="457200" indent="-457200">
              <a:buFont typeface="+mj-lt"/>
              <a:buAutoNum type="arabicPeriod"/>
            </a:pPr>
            <a:r>
              <a:rPr lang="en-US" sz="1800" dirty="0"/>
              <a:t>All the coal is sent for processing to the coal power plant. </a:t>
            </a:r>
          </a:p>
          <a:p>
            <a:pPr lvl="1"/>
            <a:r>
              <a:rPr lang="en-US" sz="1600" dirty="0"/>
              <a:t>However, due to losses during extraction, the coal power plant received </a:t>
            </a:r>
            <a:r>
              <a:rPr lang="en-US" sz="1600" b="1" dirty="0"/>
              <a:t>140PJ</a:t>
            </a:r>
            <a:r>
              <a:rPr lang="en-US" sz="1600" dirty="0"/>
              <a:t> of coal.</a:t>
            </a:r>
          </a:p>
          <a:p>
            <a:pPr marL="457200" indent="-457200">
              <a:buFont typeface="+mj-lt"/>
              <a:buAutoNum type="arabicPeriod"/>
            </a:pPr>
            <a:r>
              <a:rPr lang="en-US" sz="1800" dirty="0"/>
              <a:t>The remaining supply of coal is converted to electricity and heat.</a:t>
            </a:r>
          </a:p>
          <a:p>
            <a:pPr lvl="1"/>
            <a:r>
              <a:rPr lang="en-US" sz="1600" dirty="0"/>
              <a:t>The coal power plant produces </a:t>
            </a:r>
            <a:r>
              <a:rPr lang="en-US" sz="1600" b="1" dirty="0"/>
              <a:t>75 PJ</a:t>
            </a:r>
            <a:r>
              <a:rPr lang="en-US" sz="1600" dirty="0"/>
              <a:t> of electricity and </a:t>
            </a:r>
            <a:r>
              <a:rPr lang="en-US" sz="1600" b="1" dirty="0"/>
              <a:t>35 PJ</a:t>
            </a:r>
            <a:r>
              <a:rPr lang="en-US" sz="1600" dirty="0"/>
              <a:t> of heat.</a:t>
            </a:r>
          </a:p>
          <a:p>
            <a:pPr lvl="1"/>
            <a:r>
              <a:rPr lang="en-US" sz="1600" dirty="0"/>
              <a:t>Losses during transformation account for the rest of the coal supply.</a:t>
            </a:r>
          </a:p>
          <a:p>
            <a:pPr marL="457200" indent="-457200">
              <a:buFont typeface="+mj-lt"/>
              <a:buAutoNum type="arabicPeriod"/>
            </a:pPr>
            <a:r>
              <a:rPr lang="en-US" sz="1800" dirty="0"/>
              <a:t>The resulting electricity from solar and coal is used as follows:</a:t>
            </a:r>
          </a:p>
          <a:p>
            <a:pPr lvl="1"/>
            <a:r>
              <a:rPr lang="en-US" sz="1600" dirty="0"/>
              <a:t>Mining </a:t>
            </a:r>
            <a:r>
              <a:rPr lang="en-US" sz="1600" b="1" dirty="0"/>
              <a:t>15 PJ</a:t>
            </a:r>
            <a:r>
              <a:rPr lang="en-US" sz="1600" dirty="0"/>
              <a:t>, manufacturing </a:t>
            </a:r>
            <a:r>
              <a:rPr lang="en-US" sz="1600" b="1" dirty="0"/>
              <a:t>20PJ</a:t>
            </a:r>
            <a:r>
              <a:rPr lang="en-US" sz="1600" dirty="0"/>
              <a:t>, Electricity </a:t>
            </a:r>
            <a:r>
              <a:rPr lang="en-US" sz="1600" b="1" dirty="0"/>
              <a:t>32 PJ</a:t>
            </a:r>
            <a:r>
              <a:rPr lang="en-US" sz="1600" dirty="0"/>
              <a:t> and with households consuming the rest of the electricity.</a:t>
            </a:r>
          </a:p>
          <a:p>
            <a:pPr marL="457200" indent="-457200">
              <a:buFont typeface="+mj-lt"/>
              <a:buAutoNum type="arabicPeriod"/>
            </a:pPr>
            <a:r>
              <a:rPr lang="en-US" sz="1800" dirty="0"/>
              <a:t>Households use 26PJ of heat, electricity sector uses 2 PJ and the rest is used by mining.</a:t>
            </a:r>
          </a:p>
          <a:p>
            <a:pPr marL="457200" indent="-457200">
              <a:buFont typeface="+mj-lt"/>
              <a:buAutoNum type="arabicPeriod"/>
            </a:pPr>
            <a:r>
              <a:rPr lang="en-US" sz="1800" dirty="0"/>
              <a:t>When household generates energy, it is considered as part of the industry.</a:t>
            </a:r>
            <a:endParaRPr lang="en-GB" sz="1800" dirty="0"/>
          </a:p>
        </p:txBody>
      </p:sp>
      <p:sp>
        <p:nvSpPr>
          <p:cNvPr id="6" name="Footer Placeholder 5"/>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17</a:t>
            </a:fld>
            <a:endParaRPr lang="en-US" dirty="0"/>
          </a:p>
        </p:txBody>
      </p:sp>
      <p:sp>
        <p:nvSpPr>
          <p:cNvPr id="7" name="TextBox 6">
            <a:extLst>
              <a:ext uri="{FF2B5EF4-FFF2-40B4-BE49-F238E27FC236}">
                <a16:creationId xmlns:a16="http://schemas.microsoft.com/office/drawing/2014/main" id="{365AA0B0-C343-4FC9-8D30-3A66D3CB88BA}"/>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2604548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Group exercise – the answers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18</a:t>
            </a:fld>
            <a:endParaRPr lang="en-US" dirty="0"/>
          </a:p>
        </p:txBody>
      </p:sp>
      <p:sp>
        <p:nvSpPr>
          <p:cNvPr id="9" name="Content Placeholder 2"/>
          <p:cNvSpPr txBox="1">
            <a:spLocks/>
          </p:cNvSpPr>
          <p:nvPr/>
        </p:nvSpPr>
        <p:spPr>
          <a:xfrm>
            <a:off x="457200" y="1600200"/>
            <a:ext cx="3352800" cy="3886200"/>
          </a:xfrm>
          <a:prstGeom prst="rect">
            <a:avLst/>
          </a:prstGeom>
          <a:solidFill>
            <a:schemeClr val="bg1"/>
          </a:solidFill>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Clr>
                <a:schemeClr val="accent5">
                  <a:lumMod val="75000"/>
                </a:schemeClr>
              </a:buClr>
              <a:buFont typeface="Arial" panose="020B0604020202020204" pitchFamily="34" charset="0"/>
              <a:buChar char="•"/>
            </a:pPr>
            <a:r>
              <a:rPr lang="en-GB" sz="1600" dirty="0">
                <a:solidFill>
                  <a:schemeClr val="accent5">
                    <a:lumMod val="75000"/>
                  </a:schemeClr>
                </a:solidFill>
              </a:rPr>
              <a:t>Total supply of energy from natural inputs (</a:t>
            </a:r>
            <a:r>
              <a:rPr lang="en-GB" sz="1600" b="1" dirty="0">
                <a:solidFill>
                  <a:schemeClr val="accent5">
                    <a:lumMod val="75000"/>
                  </a:schemeClr>
                </a:solidFill>
              </a:rPr>
              <a:t>210 PJ</a:t>
            </a:r>
            <a:r>
              <a:rPr lang="en-GB" sz="1600" dirty="0">
                <a:solidFill>
                  <a:schemeClr val="accent5">
                    <a:lumMod val="75000"/>
                  </a:schemeClr>
                </a:solidFill>
              </a:rPr>
              <a:t>)</a:t>
            </a:r>
          </a:p>
          <a:p>
            <a:pPr>
              <a:buClr>
                <a:schemeClr val="accent5">
                  <a:lumMod val="75000"/>
                </a:schemeClr>
              </a:buClr>
              <a:buFont typeface="Arial" panose="020B0604020202020204" pitchFamily="34" charset="0"/>
              <a:buChar char="•"/>
            </a:pPr>
            <a:r>
              <a:rPr lang="en-GB" sz="1600" dirty="0">
                <a:solidFill>
                  <a:schemeClr val="accent5">
                    <a:lumMod val="75000"/>
                  </a:schemeClr>
                </a:solidFill>
              </a:rPr>
              <a:t>Total energy supply (</a:t>
            </a:r>
            <a:r>
              <a:rPr lang="en-GB" sz="1600" b="1" dirty="0">
                <a:solidFill>
                  <a:schemeClr val="accent5">
                    <a:lumMod val="75000"/>
                  </a:schemeClr>
                </a:solidFill>
              </a:rPr>
              <a:t>730 PJ</a:t>
            </a:r>
            <a:r>
              <a:rPr lang="en-GB" sz="1600" dirty="0">
                <a:solidFill>
                  <a:schemeClr val="accent5">
                    <a:lumMod val="75000"/>
                  </a:schemeClr>
                </a:solidFill>
              </a:rPr>
              <a:t>)</a:t>
            </a:r>
          </a:p>
          <a:p>
            <a:pPr>
              <a:buClr>
                <a:schemeClr val="accent5">
                  <a:lumMod val="75000"/>
                </a:schemeClr>
              </a:buClr>
              <a:buFont typeface="Arial" panose="020B0604020202020204" pitchFamily="34" charset="0"/>
              <a:buChar char="•"/>
            </a:pPr>
            <a:r>
              <a:rPr lang="en-GB" sz="1600" dirty="0">
                <a:solidFill>
                  <a:schemeClr val="accent5">
                    <a:lumMod val="75000"/>
                  </a:schemeClr>
                </a:solidFill>
              </a:rPr>
              <a:t>Total use of energy residuals (</a:t>
            </a:r>
            <a:r>
              <a:rPr lang="en-GB" sz="1600" b="1" dirty="0">
                <a:solidFill>
                  <a:schemeClr val="accent5">
                    <a:lumMod val="75000"/>
                  </a:schemeClr>
                </a:solidFill>
              </a:rPr>
              <a:t>210 PJ</a:t>
            </a:r>
            <a:r>
              <a:rPr lang="en-GB" sz="1600" dirty="0">
                <a:solidFill>
                  <a:schemeClr val="accent5">
                    <a:lumMod val="75000"/>
                  </a:schemeClr>
                </a:solidFill>
              </a:rPr>
              <a:t>)</a:t>
            </a:r>
          </a:p>
          <a:p>
            <a:pPr>
              <a:buClr>
                <a:schemeClr val="accent5">
                  <a:lumMod val="75000"/>
                </a:schemeClr>
              </a:buClr>
              <a:buFont typeface="Arial" panose="020B0604020202020204" pitchFamily="34" charset="0"/>
              <a:buChar char="•"/>
            </a:pPr>
            <a:r>
              <a:rPr lang="en-GB" sz="1600" dirty="0">
                <a:solidFill>
                  <a:schemeClr val="accent5">
                    <a:lumMod val="75000"/>
                  </a:schemeClr>
                </a:solidFill>
              </a:rPr>
              <a:t>Total energy use (</a:t>
            </a:r>
            <a:r>
              <a:rPr lang="en-GB" sz="1600" b="1" dirty="0">
                <a:solidFill>
                  <a:schemeClr val="accent5">
                    <a:lumMod val="75000"/>
                  </a:schemeClr>
                </a:solidFill>
              </a:rPr>
              <a:t>730 PJ</a:t>
            </a:r>
            <a:r>
              <a:rPr lang="en-GB" sz="1600" dirty="0">
                <a:solidFill>
                  <a:schemeClr val="accent5">
                    <a:lumMod val="75000"/>
                  </a:schemeClr>
                </a:solidFill>
              </a:rPr>
              <a:t>)</a:t>
            </a:r>
          </a:p>
        </p:txBody>
      </p:sp>
      <p:sp>
        <p:nvSpPr>
          <p:cNvPr id="6" name="Oval 5"/>
          <p:cNvSpPr/>
          <p:nvPr/>
        </p:nvSpPr>
        <p:spPr>
          <a:xfrm>
            <a:off x="8153400" y="2209800"/>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8153400" y="5441575"/>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8153400" y="5638800"/>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8153400" y="3429000"/>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000" y="1639800"/>
            <a:ext cx="4780800" cy="4303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a:extLst>
              <a:ext uri="{FF2B5EF4-FFF2-40B4-BE49-F238E27FC236}">
                <a16:creationId xmlns:a16="http://schemas.microsoft.com/office/drawing/2014/main" id="{C1324313-A488-434D-B1B3-EF9F08D1FFFC}"/>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4006269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000" y="1640252"/>
            <a:ext cx="4780800" cy="4303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chor="ctr">
            <a:normAutofit/>
          </a:bodyPr>
          <a:lstStyle/>
          <a:p>
            <a:r>
              <a:rPr lang="en-GB" dirty="0"/>
              <a:t>Group exercise – the answers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19</a:t>
            </a:fld>
            <a:endParaRPr lang="en-US" dirty="0"/>
          </a:p>
        </p:txBody>
      </p:sp>
      <p:sp>
        <p:nvSpPr>
          <p:cNvPr id="9" name="Content Placeholder 2"/>
          <p:cNvSpPr txBox="1">
            <a:spLocks/>
          </p:cNvSpPr>
          <p:nvPr/>
        </p:nvSpPr>
        <p:spPr>
          <a:xfrm>
            <a:off x="457200" y="1600200"/>
            <a:ext cx="3352800" cy="3886200"/>
          </a:xfrm>
          <a:prstGeom prst="rect">
            <a:avLst/>
          </a:prstGeom>
          <a:solidFill>
            <a:schemeClr val="bg1"/>
          </a:solidFill>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342900" indent="-342900">
              <a:buClr>
                <a:schemeClr val="accent5">
                  <a:lumMod val="75000"/>
                </a:schemeClr>
              </a:buClr>
              <a:buFont typeface="+mj-lt"/>
              <a:buAutoNum type="arabicPeriod"/>
            </a:pPr>
            <a:r>
              <a:rPr lang="en-US" sz="1600" dirty="0">
                <a:solidFill>
                  <a:schemeClr val="accent5">
                    <a:lumMod val="75000"/>
                  </a:schemeClr>
                </a:solidFill>
              </a:rPr>
              <a:t>The mining industry extracts </a:t>
            </a:r>
            <a:r>
              <a:rPr lang="en-US" sz="1600" b="1" dirty="0">
                <a:solidFill>
                  <a:schemeClr val="accent5">
                    <a:lumMod val="75000"/>
                  </a:schemeClr>
                </a:solidFill>
              </a:rPr>
              <a:t>150 PJ</a:t>
            </a:r>
            <a:r>
              <a:rPr lang="en-US" sz="1600" dirty="0">
                <a:solidFill>
                  <a:schemeClr val="accent5">
                    <a:lumMod val="75000"/>
                  </a:schemeClr>
                </a:solidFill>
              </a:rPr>
              <a:t> of coal.</a:t>
            </a:r>
          </a:p>
          <a:p>
            <a:pPr marL="342900" indent="-342900">
              <a:buClr>
                <a:schemeClr val="accent5">
                  <a:lumMod val="75000"/>
                </a:schemeClr>
              </a:buClr>
              <a:buFont typeface="+mj-lt"/>
              <a:buAutoNum type="arabicPeriod"/>
            </a:pPr>
            <a:r>
              <a:rPr lang="en-US" sz="1600" dirty="0">
                <a:solidFill>
                  <a:schemeClr val="accent5">
                    <a:lumMod val="75000"/>
                  </a:schemeClr>
                </a:solidFill>
              </a:rPr>
              <a:t>In total, 60 PJ of electricity are generated from solar panels,</a:t>
            </a:r>
          </a:p>
          <a:p>
            <a:pPr marL="708660" lvl="1" indent="-342900">
              <a:buClr>
                <a:schemeClr val="accent5">
                  <a:lumMod val="75000"/>
                </a:schemeClr>
              </a:buClr>
            </a:pPr>
            <a:r>
              <a:rPr lang="en-US" sz="1400" dirty="0">
                <a:solidFill>
                  <a:schemeClr val="accent5">
                    <a:lumMod val="75000"/>
                  </a:schemeClr>
                </a:solidFill>
              </a:rPr>
              <a:t>50 PJ of which are produced by solar power industry and the rest by households.</a:t>
            </a:r>
          </a:p>
          <a:p>
            <a:pPr marL="0" indent="0">
              <a:buClr>
                <a:schemeClr val="accent5">
                  <a:lumMod val="75000"/>
                </a:schemeClr>
              </a:buClr>
              <a:buNone/>
            </a:pPr>
            <a:r>
              <a:rPr lang="en-US" sz="1600" dirty="0">
                <a:solidFill>
                  <a:srgbClr val="FF0000"/>
                </a:solidFill>
              </a:rPr>
              <a:t>Household solar generation is in electricity industry</a:t>
            </a:r>
          </a:p>
          <a:p>
            <a:pPr marL="342900" indent="-342900">
              <a:buClr>
                <a:schemeClr val="accent5">
                  <a:lumMod val="75000"/>
                </a:schemeClr>
              </a:buClr>
              <a:buFont typeface="+mj-lt"/>
              <a:buAutoNum type="arabicPeriod" startAt="3"/>
            </a:pPr>
            <a:r>
              <a:rPr lang="en-US" sz="1600" dirty="0">
                <a:solidFill>
                  <a:schemeClr val="accent5">
                    <a:lumMod val="75000"/>
                  </a:schemeClr>
                </a:solidFill>
              </a:rPr>
              <a:t>All the coal is sent for processing to the coal power plant. </a:t>
            </a:r>
          </a:p>
          <a:p>
            <a:pPr marL="708660" lvl="1" indent="-342900">
              <a:buClr>
                <a:schemeClr val="accent5">
                  <a:lumMod val="75000"/>
                </a:schemeClr>
              </a:buClr>
            </a:pPr>
            <a:r>
              <a:rPr lang="en-US" sz="1400" dirty="0">
                <a:solidFill>
                  <a:schemeClr val="accent5">
                    <a:lumMod val="75000"/>
                  </a:schemeClr>
                </a:solidFill>
              </a:rPr>
              <a:t>However, due to losses during extraction, the coal power plant received 140PJ of coal.</a:t>
            </a:r>
          </a:p>
          <a:p>
            <a:pPr marL="342900" indent="-342900">
              <a:buClr>
                <a:schemeClr val="accent5">
                  <a:lumMod val="75000"/>
                </a:schemeClr>
              </a:buClr>
              <a:buFont typeface="+mj-lt"/>
              <a:buAutoNum type="arabicPeriod" startAt="3"/>
            </a:pPr>
            <a:endParaRPr lang="en-US" sz="1600" dirty="0">
              <a:solidFill>
                <a:schemeClr val="accent5">
                  <a:lumMod val="75000"/>
                </a:schemeClr>
              </a:solidFill>
            </a:endParaRPr>
          </a:p>
          <a:p>
            <a:pPr marL="342900" indent="-342900">
              <a:buClr>
                <a:schemeClr val="accent5">
                  <a:lumMod val="75000"/>
                </a:schemeClr>
              </a:buClr>
              <a:buFont typeface="+mj-lt"/>
              <a:buAutoNum type="arabicPeriod" startAt="3"/>
            </a:pPr>
            <a:endParaRPr lang="en-US" sz="1600" dirty="0">
              <a:solidFill>
                <a:schemeClr val="accent5">
                  <a:lumMod val="75000"/>
                </a:schemeClr>
              </a:solidFill>
            </a:endParaRPr>
          </a:p>
        </p:txBody>
      </p:sp>
      <p:sp>
        <p:nvSpPr>
          <p:cNvPr id="3" name="Rectangle 2"/>
          <p:cNvSpPr/>
          <p:nvPr/>
        </p:nvSpPr>
        <p:spPr>
          <a:xfrm>
            <a:off x="7391400" y="2296256"/>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391400" y="2441932"/>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988860" y="4554527"/>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6190130" y="4685085"/>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5006791" y="2680902"/>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006791" y="3173962"/>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181166" y="4936400"/>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FD311F2D-8AFE-42CD-BD22-D47DAF854810}"/>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166385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additive="base">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9">
                                            <p:txEl>
                                              <p:pRg st="1" end="1"/>
                                            </p:txEl>
                                          </p:spTgt>
                                        </p:tgtEl>
                                        <p:attrNameLst>
                                          <p:attrName>style.visibility</p:attrName>
                                        </p:attrNameLst>
                                      </p:cBhvr>
                                      <p:to>
                                        <p:strVal val="visible"/>
                                      </p:to>
                                    </p:set>
                                    <p:anim calcmode="lin" valueType="num">
                                      <p:cBhvr additive="base">
                                        <p:cTn id="30"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1" end="1"/>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9">
                                            <p:txEl>
                                              <p:pRg st="2" end="2"/>
                                            </p:txEl>
                                          </p:spTgt>
                                        </p:tgtEl>
                                        <p:attrNameLst>
                                          <p:attrName>style.visibility</p:attrName>
                                        </p:attrNameLst>
                                      </p:cBhvr>
                                      <p:to>
                                        <p:strVal val="visible"/>
                                      </p:to>
                                    </p:set>
                                    <p:anim calcmode="lin" valueType="num">
                                      <p:cBhvr additive="base">
                                        <p:cTn id="34"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9">
                                            <p:txEl>
                                              <p:pRg st="2" end="2"/>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9">
                                            <p:txEl>
                                              <p:pRg st="3" end="3"/>
                                            </p:txEl>
                                          </p:spTgt>
                                        </p:tgtEl>
                                        <p:attrNameLst>
                                          <p:attrName>style.visibility</p:attrName>
                                        </p:attrNameLst>
                                      </p:cBhvr>
                                      <p:to>
                                        <p:strVal val="visible"/>
                                      </p:to>
                                    </p:set>
                                    <p:anim calcmode="lin" valueType="num">
                                      <p:cBhvr additive="base">
                                        <p:cTn id="38"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ppt_x"/>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9">
                                            <p:txEl>
                                              <p:pRg st="4" end="4"/>
                                            </p:txEl>
                                          </p:spTgt>
                                        </p:tgtEl>
                                        <p:attrNameLst>
                                          <p:attrName>style.visibility</p:attrName>
                                        </p:attrNameLst>
                                      </p:cBhvr>
                                      <p:to>
                                        <p:strVal val="visible"/>
                                      </p:to>
                                    </p:set>
                                    <p:anim calcmode="lin" valueType="num">
                                      <p:cBhvr additive="base">
                                        <p:cTn id="56"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9">
                                            <p:txEl>
                                              <p:pRg st="4" end="4"/>
                                            </p:txEl>
                                          </p:spTgt>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9">
                                            <p:txEl>
                                              <p:pRg st="5" end="5"/>
                                            </p:txEl>
                                          </p:spTgt>
                                        </p:tgtEl>
                                        <p:attrNameLst>
                                          <p:attrName>style.visibility</p:attrName>
                                        </p:attrNameLst>
                                      </p:cBhvr>
                                      <p:to>
                                        <p:strVal val="visible"/>
                                      </p:to>
                                    </p:set>
                                    <p:anim calcmode="lin" valueType="num">
                                      <p:cBhvr additive="base">
                                        <p:cTn id="60"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9">
                                            <p:txEl>
                                              <p:pRg st="5" end="5"/>
                                            </p:txEl>
                                          </p:spTgt>
                                        </p:tgtEl>
                                        <p:attrNameLst>
                                          <p:attrName>ppt_y</p:attrName>
                                        </p:attrNameLst>
                                      </p:cBhvr>
                                      <p:tavLst>
                                        <p:tav tm="0">
                                          <p:val>
                                            <p:strVal val="1+#ppt_h/2"/>
                                          </p:val>
                                        </p:tav>
                                        <p:tav tm="100000">
                                          <p:val>
                                            <p:strVal val="#ppt_y"/>
                                          </p:val>
                                        </p:tav>
                                      </p:tavLst>
                                    </p:anim>
                                  </p:childTnLst>
                                </p:cTn>
                              </p:par>
                              <p:par>
                                <p:cTn id="62" presetID="10" presetClass="exit" presetSubtype="0" fill="hold" grpId="1" nodeType="withEffect">
                                  <p:stCondLst>
                                    <p:cond delay="0"/>
                                  </p:stCondLst>
                                  <p:childTnLst>
                                    <p:animEffect transition="out" filter="fade">
                                      <p:cBhvr>
                                        <p:cTn id="63" dur="500"/>
                                        <p:tgtEl>
                                          <p:spTgt spid="3"/>
                                        </p:tgtEl>
                                      </p:cBhvr>
                                    </p:animEffect>
                                    <p:set>
                                      <p:cBhvr>
                                        <p:cTn id="64" dur="1" fill="hold">
                                          <p:stCondLst>
                                            <p:cond delay="499"/>
                                          </p:stCondLst>
                                        </p:cTn>
                                        <p:tgtEl>
                                          <p:spTgt spid="3"/>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10"/>
                                        </p:tgtEl>
                                      </p:cBhvr>
                                    </p:animEffect>
                                    <p:set>
                                      <p:cBhvr>
                                        <p:cTn id="67" dur="1" fill="hold">
                                          <p:stCondLst>
                                            <p:cond delay="499"/>
                                          </p:stCondLst>
                                        </p:cTn>
                                        <p:tgtEl>
                                          <p:spTgt spid="10"/>
                                        </p:tgtEl>
                                        <p:attrNameLst>
                                          <p:attrName>style.visibility</p:attrName>
                                        </p:attrNameLst>
                                      </p:cBhvr>
                                      <p:to>
                                        <p:strVal val="hidden"/>
                                      </p:to>
                                    </p:set>
                                  </p:childTnLst>
                                </p:cTn>
                              </p:par>
                              <p:par>
                                <p:cTn id="68" presetID="10" presetClass="exit" presetSubtype="0" fill="hold" grpId="1" nodeType="withEffect">
                                  <p:stCondLst>
                                    <p:cond delay="0"/>
                                  </p:stCondLst>
                                  <p:childTnLst>
                                    <p:animEffect transition="out" filter="fade">
                                      <p:cBhvr>
                                        <p:cTn id="69" dur="500"/>
                                        <p:tgtEl>
                                          <p:spTgt spid="8"/>
                                        </p:tgtEl>
                                      </p:cBhvr>
                                    </p:animEffect>
                                    <p:set>
                                      <p:cBhvr>
                                        <p:cTn id="70" dur="1" fill="hold">
                                          <p:stCondLst>
                                            <p:cond delay="499"/>
                                          </p:stCondLst>
                                        </p:cTn>
                                        <p:tgtEl>
                                          <p:spTgt spid="8"/>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11"/>
                                        </p:tgtEl>
                                      </p:cBhvr>
                                    </p:animEffect>
                                    <p:set>
                                      <p:cBhvr>
                                        <p:cTn id="73"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8" grpId="1" animBg="1"/>
      <p:bldP spid="10" grpId="0" animBg="1"/>
      <p:bldP spid="10" grpId="1" animBg="1"/>
      <p:bldP spid="11" grpId="0" animBg="1"/>
      <p:bldP spid="11" grpId="1" animBg="1"/>
      <p:bldP spid="12"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Outline</a:t>
            </a:r>
          </a:p>
        </p:txBody>
      </p:sp>
      <p:sp>
        <p:nvSpPr>
          <p:cNvPr id="3" name="Content Placeholder 2"/>
          <p:cNvSpPr>
            <a:spLocks noGrp="1"/>
          </p:cNvSpPr>
          <p:nvPr>
            <p:ph idx="1"/>
          </p:nvPr>
        </p:nvSpPr>
        <p:spPr>
          <a:xfrm>
            <a:off x="457200" y="1676400"/>
            <a:ext cx="3643788" cy="4648200"/>
          </a:xfrm>
        </p:spPr>
        <p:txBody>
          <a:bodyPr>
            <a:normAutofit/>
          </a:bodyPr>
          <a:lstStyle/>
          <a:p>
            <a:pPr marL="0" indent="0">
              <a:buNone/>
            </a:pPr>
            <a:r>
              <a:rPr lang="en-US" sz="2000" b="1" dirty="0"/>
              <a:t>1. Learning Objectives</a:t>
            </a:r>
          </a:p>
          <a:p>
            <a:pPr marL="0" indent="0">
              <a:buNone/>
            </a:pPr>
            <a:r>
              <a:rPr lang="en-US" sz="2000" b="1" dirty="0"/>
              <a:t>2. Level 1</a:t>
            </a:r>
            <a:r>
              <a:rPr lang="en-US" sz="2000" dirty="0"/>
              <a:t>: What are energy flow accounts? (30min)</a:t>
            </a:r>
          </a:p>
          <a:p>
            <a:pPr lvl="1"/>
            <a:r>
              <a:rPr lang="en-GB" sz="1800" dirty="0"/>
              <a:t>Links to other SEEA accounts</a:t>
            </a:r>
          </a:p>
          <a:p>
            <a:pPr lvl="1"/>
            <a:r>
              <a:rPr lang="en-GB" sz="1800" dirty="0"/>
              <a:t>Links to SDGs</a:t>
            </a:r>
          </a:p>
          <a:p>
            <a:r>
              <a:rPr lang="en-GB" sz="2000" dirty="0">
                <a:solidFill>
                  <a:schemeClr val="accent2"/>
                </a:solidFill>
              </a:rPr>
              <a:t>Group exercise (30min)</a:t>
            </a:r>
          </a:p>
          <a:p>
            <a:pPr marL="0" indent="0">
              <a:buNone/>
            </a:pPr>
            <a:r>
              <a:rPr lang="en-GB" sz="2000" b="1" dirty="0"/>
              <a:t>3. Intermezzo: </a:t>
            </a:r>
            <a:r>
              <a:rPr lang="en-GB" sz="2000" dirty="0"/>
              <a:t>Linking energy balances and energy accounts (15min)</a:t>
            </a:r>
            <a:endParaRPr lang="en-GB" sz="2000" dirty="0">
              <a:solidFill>
                <a:schemeClr val="accent2"/>
              </a:solidFill>
            </a:endParaRPr>
          </a:p>
          <a:p>
            <a:pPr marL="0" indent="0">
              <a:buNone/>
            </a:pPr>
            <a:r>
              <a:rPr lang="en-GB" sz="2000" b="1" dirty="0"/>
              <a:t>4. Level 2</a:t>
            </a:r>
            <a:r>
              <a:rPr lang="en-GB" sz="2000" dirty="0"/>
              <a:t>: Issues, data sources, country examples (20min)</a:t>
            </a:r>
          </a:p>
          <a:p>
            <a:r>
              <a:rPr lang="en-GB" sz="2000" dirty="0">
                <a:solidFill>
                  <a:schemeClr val="accent2"/>
                </a:solidFill>
              </a:rPr>
              <a:t>Questions and discussion (10min)</a:t>
            </a:r>
          </a:p>
          <a:p>
            <a:endParaRPr lang="en-GB" sz="2000" dirty="0">
              <a:solidFill>
                <a:schemeClr val="accent2"/>
              </a:solidFill>
            </a:endParaRPr>
          </a:p>
          <a:p>
            <a:endParaRPr lang="en-GB" sz="2000" dirty="0">
              <a:solidFill>
                <a:schemeClr val="accent2"/>
              </a:solidFill>
            </a:endParaRPr>
          </a:p>
        </p:txBody>
      </p:sp>
      <p:sp>
        <p:nvSpPr>
          <p:cNvPr id="7" name="Footer Placeholder 6"/>
          <p:cNvSpPr>
            <a:spLocks noGrp="1"/>
          </p:cNvSpPr>
          <p:nvPr>
            <p:ph type="ftr" sz="quarter" idx="11"/>
          </p:nvPr>
        </p:nvSpPr>
        <p:spPr/>
        <p:txBody>
          <a:bodyPr/>
          <a:lstStyle/>
          <a:p>
            <a:r>
              <a:rPr lang="en-US"/>
              <a:t>SEEA-CF - Energy Flow Accounts</a:t>
            </a:r>
            <a:endParaRPr lang="en-US" dirty="0"/>
          </a:p>
        </p:txBody>
      </p:sp>
      <p:sp>
        <p:nvSpPr>
          <p:cNvPr id="6" name="Slide Number Placeholder 5"/>
          <p:cNvSpPr>
            <a:spLocks noGrp="1"/>
          </p:cNvSpPr>
          <p:nvPr>
            <p:ph type="sldNum" sz="quarter" idx="12"/>
          </p:nvPr>
        </p:nvSpPr>
        <p:spPr/>
        <p:txBody>
          <a:bodyPr/>
          <a:lstStyle/>
          <a:p>
            <a:fld id="{7F77BAF3-E4BC-4C2C-9A89-0B94AC2F4359}" type="slidenum">
              <a:rPr lang="en-US" smtClean="0"/>
              <a:t>2</a:t>
            </a:fld>
            <a:endParaRPr lang="en-US" dirty="0"/>
          </a:p>
        </p:txBody>
      </p:sp>
      <p:sp>
        <p:nvSpPr>
          <p:cNvPr id="10" name="Rounded Rectangle 9"/>
          <p:cNvSpPr/>
          <p:nvPr/>
        </p:nvSpPr>
        <p:spPr>
          <a:xfrm>
            <a:off x="4804410" y="4038600"/>
            <a:ext cx="2255520" cy="1954463"/>
          </a:xfrm>
          <a:prstGeom prst="roundRect">
            <a:avLst>
              <a:gd name="adj" fmla="val 10000"/>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4060" y="2667000"/>
            <a:ext cx="2491740" cy="1695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918" y="1190995"/>
            <a:ext cx="2260283" cy="2352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a:extLst>
              <a:ext uri="{FF2B5EF4-FFF2-40B4-BE49-F238E27FC236}">
                <a16:creationId xmlns:a16="http://schemas.microsoft.com/office/drawing/2014/main" id="{3ECAE9FD-1838-4C68-B85A-37D59FE8E1C1}"/>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Outline</a:t>
            </a:r>
          </a:p>
        </p:txBody>
      </p:sp>
    </p:spTree>
    <p:extLst>
      <p:ext uri="{BB962C8B-B14F-4D97-AF65-F5344CB8AC3E}">
        <p14:creationId xmlns:p14="http://schemas.microsoft.com/office/powerpoint/2010/main" val="2823931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000" y="1640252"/>
            <a:ext cx="4780800" cy="4303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chor="ctr">
            <a:normAutofit/>
          </a:bodyPr>
          <a:lstStyle/>
          <a:p>
            <a:r>
              <a:rPr lang="en-GB" dirty="0"/>
              <a:t>Group exercise – the answers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20</a:t>
            </a:fld>
            <a:endParaRPr lang="en-US" dirty="0"/>
          </a:p>
        </p:txBody>
      </p:sp>
      <p:sp>
        <p:nvSpPr>
          <p:cNvPr id="9" name="Content Placeholder 2"/>
          <p:cNvSpPr txBox="1">
            <a:spLocks/>
          </p:cNvSpPr>
          <p:nvPr/>
        </p:nvSpPr>
        <p:spPr>
          <a:xfrm>
            <a:off x="457200" y="1600200"/>
            <a:ext cx="3352800" cy="4572000"/>
          </a:xfrm>
          <a:prstGeom prst="rect">
            <a:avLst/>
          </a:prstGeom>
          <a:solidFill>
            <a:schemeClr val="bg1"/>
          </a:solidFill>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342900" indent="-342900">
              <a:buClr>
                <a:schemeClr val="accent5">
                  <a:lumMod val="75000"/>
                </a:schemeClr>
              </a:buClr>
              <a:buFont typeface="+mj-lt"/>
              <a:buAutoNum type="arabicPeriod" startAt="4"/>
            </a:pPr>
            <a:r>
              <a:rPr lang="en-US" sz="1600" dirty="0">
                <a:solidFill>
                  <a:schemeClr val="accent5">
                    <a:lumMod val="75000"/>
                  </a:schemeClr>
                </a:solidFill>
              </a:rPr>
              <a:t>The remaining supply of coal is converted to electricity and heat.</a:t>
            </a:r>
          </a:p>
          <a:p>
            <a:pPr marL="651510" lvl="1" indent="-285750">
              <a:buClr>
                <a:schemeClr val="accent5">
                  <a:lumMod val="75000"/>
                </a:schemeClr>
              </a:buClr>
            </a:pPr>
            <a:r>
              <a:rPr lang="en-US" sz="1400" dirty="0">
                <a:solidFill>
                  <a:schemeClr val="accent5">
                    <a:lumMod val="75000"/>
                  </a:schemeClr>
                </a:solidFill>
              </a:rPr>
              <a:t>The coal power plant produces 75 PJ of electricity and 35 PJ of heat.</a:t>
            </a:r>
          </a:p>
          <a:p>
            <a:pPr marL="651510" lvl="1" indent="-285750">
              <a:buClr>
                <a:schemeClr val="accent5">
                  <a:lumMod val="75000"/>
                </a:schemeClr>
              </a:buClr>
            </a:pPr>
            <a:r>
              <a:rPr lang="en-US" sz="1400" dirty="0">
                <a:solidFill>
                  <a:schemeClr val="accent5">
                    <a:lumMod val="75000"/>
                  </a:schemeClr>
                </a:solidFill>
              </a:rPr>
              <a:t>Losses during transformation account for the </a:t>
            </a:r>
            <a:r>
              <a:rPr lang="en-US" sz="1400" b="1" dirty="0">
                <a:solidFill>
                  <a:schemeClr val="accent5">
                    <a:lumMod val="75000"/>
                  </a:schemeClr>
                </a:solidFill>
              </a:rPr>
              <a:t>rest</a:t>
            </a:r>
            <a:r>
              <a:rPr lang="en-US" sz="1400" dirty="0">
                <a:solidFill>
                  <a:schemeClr val="accent5">
                    <a:lumMod val="75000"/>
                  </a:schemeClr>
                </a:solidFill>
              </a:rPr>
              <a:t> of the coal supply. </a:t>
            </a:r>
            <a:r>
              <a:rPr lang="en-US" sz="1400" dirty="0">
                <a:solidFill>
                  <a:srgbClr val="FF0000"/>
                </a:solidFill>
              </a:rPr>
              <a:t>(140 – 35 – 75 = 30)</a:t>
            </a:r>
          </a:p>
          <a:p>
            <a:pPr marL="0" indent="0">
              <a:buClr>
                <a:schemeClr val="accent5">
                  <a:lumMod val="75000"/>
                </a:schemeClr>
              </a:buClr>
              <a:buNone/>
            </a:pPr>
            <a:r>
              <a:rPr lang="en-US" sz="1600" dirty="0">
                <a:solidFill>
                  <a:srgbClr val="FF0000"/>
                </a:solidFill>
              </a:rPr>
              <a:t>Total electricity supply (135 PJ) </a:t>
            </a:r>
            <a:br>
              <a:rPr lang="en-US" sz="1600" dirty="0">
                <a:solidFill>
                  <a:srgbClr val="FF0000"/>
                </a:solidFill>
              </a:rPr>
            </a:br>
            <a:r>
              <a:rPr lang="en-US" sz="1600" dirty="0">
                <a:solidFill>
                  <a:srgbClr val="FF0000"/>
                </a:solidFill>
              </a:rPr>
              <a:t>= 75 PJ form coal + 60 PJ from solar</a:t>
            </a:r>
          </a:p>
          <a:p>
            <a:pPr marL="342900" indent="-342900">
              <a:buClr>
                <a:schemeClr val="accent5">
                  <a:lumMod val="75000"/>
                </a:schemeClr>
              </a:buClr>
              <a:buFont typeface="+mj-lt"/>
              <a:buAutoNum type="arabicPeriod" startAt="5"/>
            </a:pPr>
            <a:r>
              <a:rPr lang="en-US" sz="1600" dirty="0">
                <a:solidFill>
                  <a:schemeClr val="accent5">
                    <a:lumMod val="75000"/>
                  </a:schemeClr>
                </a:solidFill>
              </a:rPr>
              <a:t>The resulting electricity from solar and coal is used as follows:</a:t>
            </a:r>
          </a:p>
          <a:p>
            <a:pPr marL="708660" lvl="1" indent="-342900">
              <a:buClr>
                <a:schemeClr val="accent5">
                  <a:lumMod val="75000"/>
                </a:schemeClr>
              </a:buClr>
            </a:pPr>
            <a:r>
              <a:rPr lang="en-US" sz="1400" dirty="0">
                <a:solidFill>
                  <a:schemeClr val="accent5">
                    <a:lumMod val="75000"/>
                  </a:schemeClr>
                </a:solidFill>
              </a:rPr>
              <a:t>Mining 15 PJ</a:t>
            </a:r>
          </a:p>
          <a:p>
            <a:pPr marL="708660" lvl="1" indent="-342900">
              <a:buClr>
                <a:schemeClr val="accent5">
                  <a:lumMod val="75000"/>
                </a:schemeClr>
              </a:buClr>
            </a:pPr>
            <a:r>
              <a:rPr lang="en-US" sz="1400" dirty="0">
                <a:solidFill>
                  <a:schemeClr val="accent5">
                    <a:lumMod val="75000"/>
                  </a:schemeClr>
                </a:solidFill>
              </a:rPr>
              <a:t>Manufacturing 20PJ</a:t>
            </a:r>
          </a:p>
          <a:p>
            <a:pPr marL="708660" lvl="1" indent="-342900">
              <a:buClr>
                <a:schemeClr val="accent5">
                  <a:lumMod val="75000"/>
                </a:schemeClr>
              </a:buClr>
            </a:pPr>
            <a:r>
              <a:rPr lang="en-US" sz="1400" dirty="0">
                <a:solidFill>
                  <a:schemeClr val="accent5">
                    <a:lumMod val="75000"/>
                  </a:schemeClr>
                </a:solidFill>
              </a:rPr>
              <a:t>Electricity 32 PJ and with </a:t>
            </a:r>
          </a:p>
          <a:p>
            <a:pPr marL="708660" lvl="1" indent="-342900">
              <a:buClr>
                <a:schemeClr val="accent5">
                  <a:lumMod val="75000"/>
                </a:schemeClr>
              </a:buClr>
            </a:pPr>
            <a:r>
              <a:rPr lang="en-US" sz="1400" dirty="0">
                <a:solidFill>
                  <a:schemeClr val="accent5">
                    <a:lumMod val="75000"/>
                  </a:schemeClr>
                </a:solidFill>
              </a:rPr>
              <a:t>Households consuming the </a:t>
            </a:r>
            <a:r>
              <a:rPr lang="en-US" sz="1400" b="1" dirty="0">
                <a:solidFill>
                  <a:schemeClr val="accent5">
                    <a:lumMod val="75000"/>
                  </a:schemeClr>
                </a:solidFill>
              </a:rPr>
              <a:t>rest</a:t>
            </a:r>
            <a:r>
              <a:rPr lang="en-US" sz="1400" dirty="0">
                <a:solidFill>
                  <a:schemeClr val="accent5">
                    <a:lumMod val="75000"/>
                  </a:schemeClr>
                </a:solidFill>
              </a:rPr>
              <a:t> of the electricity.  </a:t>
            </a:r>
            <a:r>
              <a:rPr lang="en-US" sz="1400" dirty="0">
                <a:solidFill>
                  <a:srgbClr val="FF0000"/>
                </a:solidFill>
              </a:rPr>
              <a:t>(68 PJ)</a:t>
            </a:r>
          </a:p>
          <a:p>
            <a:pPr marL="342900" indent="-342900">
              <a:buClr>
                <a:schemeClr val="accent5">
                  <a:lumMod val="75000"/>
                </a:schemeClr>
              </a:buClr>
              <a:buFont typeface="+mj-lt"/>
              <a:buAutoNum type="arabicPeriod" startAt="5"/>
            </a:pPr>
            <a:endParaRPr lang="en-US" sz="1600" dirty="0">
              <a:solidFill>
                <a:schemeClr val="accent5">
                  <a:lumMod val="75000"/>
                </a:schemeClr>
              </a:solidFill>
            </a:endParaRPr>
          </a:p>
        </p:txBody>
      </p:sp>
      <p:sp>
        <p:nvSpPr>
          <p:cNvPr id="14" name="Rectangle 13"/>
          <p:cNvSpPr/>
          <p:nvPr/>
        </p:nvSpPr>
        <p:spPr>
          <a:xfrm>
            <a:off x="6248395" y="2771952"/>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257355" y="2897457"/>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261840" y="3299467"/>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5047125" y="5061032"/>
            <a:ext cx="240254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6400795" y="2617879"/>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FF0000"/>
                </a:solidFill>
                <a:latin typeface="+mj-lt"/>
              </a:rPr>
              <a:t>75+60</a:t>
            </a:r>
            <a:endParaRPr lang="en-GB" dirty="0">
              <a:solidFill>
                <a:srgbClr val="FF0000"/>
              </a:solidFill>
              <a:latin typeface="+mj-lt"/>
            </a:endParaRPr>
          </a:p>
        </p:txBody>
      </p:sp>
      <p:sp>
        <p:nvSpPr>
          <p:cNvPr id="12" name="Oval 11"/>
          <p:cNvSpPr/>
          <p:nvPr/>
        </p:nvSpPr>
        <p:spPr>
          <a:xfrm>
            <a:off x="7010395" y="4921243"/>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B0D1E937-61D3-48C8-8AB4-9D2A19F541F0}"/>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1717763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nodeType="afterEffect">
                                  <p:stCondLst>
                                    <p:cond delay="0"/>
                                  </p:stCondLst>
                                  <p:childTnLst>
                                    <p:set>
                                      <p:cBhvr>
                                        <p:cTn id="29" dur="1" fill="hold">
                                          <p:stCondLst>
                                            <p:cond delay="0"/>
                                          </p:stCondLst>
                                        </p:cTn>
                                        <p:tgtEl>
                                          <p:spTgt spid="9">
                                            <p:txEl>
                                              <p:pRg st="2" end="2"/>
                                            </p:txEl>
                                          </p:spTgt>
                                        </p:tgtEl>
                                        <p:attrNameLst>
                                          <p:attrName>style.visibility</p:attrName>
                                        </p:attrNameLst>
                                      </p:cBhvr>
                                      <p:to>
                                        <p:strVal val="visible"/>
                                      </p:to>
                                    </p:set>
                                    <p:anim calcmode="lin" valueType="num">
                                      <p:cBhvr additive="base">
                                        <p:cTn id="30"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9">
                                            <p:txEl>
                                              <p:pRg st="3" end="3"/>
                                            </p:txEl>
                                          </p:spTgt>
                                        </p:tgtEl>
                                        <p:attrNameLst>
                                          <p:attrName>style.visibility</p:attrName>
                                        </p:attrNameLst>
                                      </p:cBhvr>
                                      <p:to>
                                        <p:strVal val="visible"/>
                                      </p:to>
                                    </p:set>
                                    <p:anim calcmode="lin" valueType="num">
                                      <p:cBhvr additive="base">
                                        <p:cTn id="36"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9">
                                            <p:txEl>
                                              <p:pRg st="3" end="3"/>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9">
                                            <p:txEl>
                                              <p:pRg st="4" end="4"/>
                                            </p:txEl>
                                          </p:spTgt>
                                        </p:tgtEl>
                                        <p:attrNameLst>
                                          <p:attrName>style.visibility</p:attrName>
                                        </p:attrNameLst>
                                      </p:cBhvr>
                                      <p:to>
                                        <p:strVal val="visible"/>
                                      </p:to>
                                    </p:set>
                                    <p:anim calcmode="lin" valueType="num">
                                      <p:cBhvr additive="base">
                                        <p:cTn id="46"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9">
                                            <p:txEl>
                                              <p:pRg st="4" end="4"/>
                                            </p:txEl>
                                          </p:spTgt>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9">
                                            <p:txEl>
                                              <p:pRg st="5" end="5"/>
                                            </p:txEl>
                                          </p:spTgt>
                                        </p:tgtEl>
                                        <p:attrNameLst>
                                          <p:attrName>style.visibility</p:attrName>
                                        </p:attrNameLst>
                                      </p:cBhvr>
                                      <p:to>
                                        <p:strVal val="visible"/>
                                      </p:to>
                                    </p:set>
                                    <p:anim calcmode="lin" valueType="num">
                                      <p:cBhvr additive="base">
                                        <p:cTn id="50"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9">
                                            <p:txEl>
                                              <p:pRg st="5" end="5"/>
                                            </p:txEl>
                                          </p:spTgt>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9">
                                            <p:txEl>
                                              <p:pRg st="6" end="6"/>
                                            </p:txEl>
                                          </p:spTgt>
                                        </p:tgtEl>
                                        <p:attrNameLst>
                                          <p:attrName>style.visibility</p:attrName>
                                        </p:attrNameLst>
                                      </p:cBhvr>
                                      <p:to>
                                        <p:strVal val="visible"/>
                                      </p:to>
                                    </p:set>
                                    <p:anim calcmode="lin" valueType="num">
                                      <p:cBhvr additive="base">
                                        <p:cTn id="54"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9">
                                            <p:txEl>
                                              <p:pRg st="6" end="6"/>
                                            </p:txEl>
                                          </p:spTgt>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9">
                                            <p:txEl>
                                              <p:pRg st="7" end="7"/>
                                            </p:txEl>
                                          </p:spTgt>
                                        </p:tgtEl>
                                        <p:attrNameLst>
                                          <p:attrName>style.visibility</p:attrName>
                                        </p:attrNameLst>
                                      </p:cBhvr>
                                      <p:to>
                                        <p:strVal val="visible"/>
                                      </p:to>
                                    </p:set>
                                    <p:anim calcmode="lin" valueType="num">
                                      <p:cBhvr additive="base">
                                        <p:cTn id="58"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9">
                                            <p:txEl>
                                              <p:pRg st="7" end="7"/>
                                            </p:txEl>
                                          </p:spTgt>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9">
                                            <p:txEl>
                                              <p:pRg st="8" end="8"/>
                                            </p:txEl>
                                          </p:spTgt>
                                        </p:tgtEl>
                                        <p:attrNameLst>
                                          <p:attrName>style.visibility</p:attrName>
                                        </p:attrNameLst>
                                      </p:cBhvr>
                                      <p:to>
                                        <p:strVal val="visible"/>
                                      </p:to>
                                    </p:set>
                                    <p:anim calcmode="lin" valueType="num">
                                      <p:cBhvr additive="base">
                                        <p:cTn id="62"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9">
                                            <p:txEl>
                                              <p:pRg st="8" end="8"/>
                                            </p:txEl>
                                          </p:spTgt>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par>
                                <p:cTn id="68" presetID="10" presetClass="exit" presetSubtype="0" fill="hold" grpId="1" nodeType="withEffect">
                                  <p:stCondLst>
                                    <p:cond delay="0"/>
                                  </p:stCondLst>
                                  <p:childTnLst>
                                    <p:animEffect transition="out" filter="fade">
                                      <p:cBhvr>
                                        <p:cTn id="69" dur="500"/>
                                        <p:tgtEl>
                                          <p:spTgt spid="14"/>
                                        </p:tgtEl>
                                      </p:cBhvr>
                                    </p:animEffect>
                                    <p:set>
                                      <p:cBhvr>
                                        <p:cTn id="70" dur="1" fill="hold">
                                          <p:stCondLst>
                                            <p:cond delay="499"/>
                                          </p:stCondLst>
                                        </p:cTn>
                                        <p:tgtEl>
                                          <p:spTgt spid="14"/>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15"/>
                                        </p:tgtEl>
                                      </p:cBhvr>
                                    </p:animEffect>
                                    <p:set>
                                      <p:cBhvr>
                                        <p:cTn id="73" dur="1" fill="hold">
                                          <p:stCondLst>
                                            <p:cond delay="499"/>
                                          </p:stCondLst>
                                        </p:cTn>
                                        <p:tgtEl>
                                          <p:spTgt spid="15"/>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16"/>
                                        </p:tgtEl>
                                      </p:cBhvr>
                                    </p:animEffect>
                                    <p:set>
                                      <p:cBhvr>
                                        <p:cTn id="76" dur="1" fill="hold">
                                          <p:stCondLst>
                                            <p:cond delay="499"/>
                                          </p:stCondLst>
                                        </p:cTn>
                                        <p:tgtEl>
                                          <p:spTgt spid="16"/>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19"/>
                                        </p:tgtEl>
                                      </p:cBhvr>
                                    </p:animEffect>
                                    <p:set>
                                      <p:cBhvr>
                                        <p:cTn id="79" dur="1" fill="hold">
                                          <p:stCondLst>
                                            <p:cond delay="499"/>
                                          </p:stCondLst>
                                        </p:cTn>
                                        <p:tgtEl>
                                          <p:spTgt spid="19"/>
                                        </p:tgtEl>
                                        <p:attrNameLst>
                                          <p:attrName>style.visibility</p:attrName>
                                        </p:attrNameLst>
                                      </p:cBhvr>
                                      <p:to>
                                        <p:strVal val="hidden"/>
                                      </p:to>
                                    </p:set>
                                  </p:childTnLst>
                                </p:cTn>
                              </p:par>
                              <p:par>
                                <p:cTn id="80" presetID="2" presetClass="entr" presetSubtype="4"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fill="hold"/>
                                        <p:tgtEl>
                                          <p:spTgt spid="12"/>
                                        </p:tgtEl>
                                        <p:attrNameLst>
                                          <p:attrName>ppt_x</p:attrName>
                                        </p:attrNameLst>
                                      </p:cBhvr>
                                      <p:tavLst>
                                        <p:tav tm="0">
                                          <p:val>
                                            <p:strVal val="#ppt_x"/>
                                          </p:val>
                                        </p:tav>
                                        <p:tav tm="100000">
                                          <p:val>
                                            <p:strVal val="#ppt_x"/>
                                          </p:val>
                                        </p:tav>
                                      </p:tavLst>
                                    </p:anim>
                                    <p:anim calcmode="lin" valueType="num">
                                      <p:cBhvr additive="base">
                                        <p:cTn id="8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9" grpId="0" animBg="1"/>
      <p:bldP spid="19" grpId="1"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000" y="1640252"/>
            <a:ext cx="4780800" cy="4303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chor="ctr">
            <a:normAutofit/>
          </a:bodyPr>
          <a:lstStyle/>
          <a:p>
            <a:r>
              <a:rPr lang="en-GB" dirty="0"/>
              <a:t>Group exercise – the answers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21</a:t>
            </a:fld>
            <a:endParaRPr lang="en-US" dirty="0"/>
          </a:p>
        </p:txBody>
      </p:sp>
      <p:sp>
        <p:nvSpPr>
          <p:cNvPr id="9" name="Content Placeholder 2"/>
          <p:cNvSpPr txBox="1">
            <a:spLocks/>
          </p:cNvSpPr>
          <p:nvPr/>
        </p:nvSpPr>
        <p:spPr>
          <a:xfrm>
            <a:off x="457200" y="1600200"/>
            <a:ext cx="3352800" cy="4724400"/>
          </a:xfrm>
          <a:prstGeom prst="rect">
            <a:avLst/>
          </a:prstGeom>
          <a:solidFill>
            <a:schemeClr val="bg1"/>
          </a:solidFill>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342900" indent="-342900">
              <a:buClr>
                <a:schemeClr val="accent5">
                  <a:lumMod val="75000"/>
                </a:schemeClr>
              </a:buClr>
              <a:buFont typeface="+mj-lt"/>
              <a:buAutoNum type="arabicPeriod" startAt="6"/>
            </a:pPr>
            <a:r>
              <a:rPr lang="en-US" sz="1600" dirty="0">
                <a:solidFill>
                  <a:schemeClr val="accent5">
                    <a:lumMod val="75000"/>
                  </a:schemeClr>
                </a:solidFill>
              </a:rPr>
              <a:t>Households use 26PJ of heat, electricity sector uses 2 PJ and the </a:t>
            </a:r>
            <a:r>
              <a:rPr lang="en-US" sz="1600" b="1" dirty="0">
                <a:solidFill>
                  <a:schemeClr val="accent5">
                    <a:lumMod val="75000"/>
                  </a:schemeClr>
                </a:solidFill>
              </a:rPr>
              <a:t>rest</a:t>
            </a:r>
            <a:r>
              <a:rPr lang="en-US" sz="1600" dirty="0">
                <a:solidFill>
                  <a:schemeClr val="accent5">
                    <a:lumMod val="75000"/>
                  </a:schemeClr>
                </a:solidFill>
              </a:rPr>
              <a:t> </a:t>
            </a:r>
            <a:r>
              <a:rPr lang="en-US" sz="1600" dirty="0">
                <a:solidFill>
                  <a:srgbClr val="FF0000"/>
                </a:solidFill>
              </a:rPr>
              <a:t>(7PJ) </a:t>
            </a:r>
            <a:r>
              <a:rPr lang="en-US" sz="1600" dirty="0">
                <a:solidFill>
                  <a:schemeClr val="accent5">
                    <a:lumMod val="75000"/>
                  </a:schemeClr>
                </a:solidFill>
              </a:rPr>
              <a:t>is used by mining.</a:t>
            </a:r>
          </a:p>
          <a:p>
            <a:pPr marL="342900" indent="-342900">
              <a:buClr>
                <a:schemeClr val="accent5">
                  <a:lumMod val="75000"/>
                </a:schemeClr>
              </a:buClr>
              <a:buFont typeface="+mj-lt"/>
              <a:buAutoNum type="arabicPeriod" startAt="6"/>
            </a:pPr>
            <a:r>
              <a:rPr lang="en-US" sz="1600" dirty="0">
                <a:solidFill>
                  <a:schemeClr val="accent5">
                    <a:lumMod val="75000"/>
                  </a:schemeClr>
                </a:solidFill>
              </a:rPr>
              <a:t>“Other” residual is total end use </a:t>
            </a:r>
          </a:p>
          <a:p>
            <a:pPr marL="0" indent="0">
              <a:buClr>
                <a:schemeClr val="accent5">
                  <a:lumMod val="75000"/>
                </a:schemeClr>
              </a:buClr>
              <a:buNone/>
            </a:pPr>
            <a:endParaRPr lang="en-US" sz="1600" dirty="0">
              <a:solidFill>
                <a:schemeClr val="accent5">
                  <a:lumMod val="75000"/>
                </a:schemeClr>
              </a:solidFill>
            </a:endParaRPr>
          </a:p>
          <a:p>
            <a:pPr marL="0" indent="0">
              <a:buClr>
                <a:schemeClr val="accent5">
                  <a:lumMod val="75000"/>
                </a:schemeClr>
              </a:buClr>
              <a:buNone/>
            </a:pPr>
            <a:r>
              <a:rPr lang="en-US" sz="1600" dirty="0">
                <a:solidFill>
                  <a:schemeClr val="accent5">
                    <a:lumMod val="75000"/>
                  </a:schemeClr>
                </a:solidFill>
              </a:rPr>
              <a:t>Check:</a:t>
            </a:r>
          </a:p>
          <a:p>
            <a:pPr>
              <a:buClr>
                <a:schemeClr val="accent5">
                  <a:lumMod val="75000"/>
                </a:schemeClr>
              </a:buClr>
            </a:pPr>
            <a:r>
              <a:rPr lang="en-US" sz="1600" dirty="0">
                <a:solidFill>
                  <a:schemeClr val="accent5">
                    <a:lumMod val="75000"/>
                  </a:schemeClr>
                </a:solidFill>
              </a:rPr>
              <a:t>Total supply of natural inputs</a:t>
            </a:r>
            <a:br>
              <a:rPr lang="en-US" sz="1600" dirty="0">
                <a:solidFill>
                  <a:schemeClr val="accent5">
                    <a:lumMod val="75000"/>
                  </a:schemeClr>
                </a:solidFill>
              </a:rPr>
            </a:br>
            <a:r>
              <a:rPr lang="en-US" sz="1600" dirty="0">
                <a:solidFill>
                  <a:schemeClr val="accent5">
                    <a:lumMod val="75000"/>
                  </a:schemeClr>
                </a:solidFill>
              </a:rPr>
              <a:t>= total use of natural inputs</a:t>
            </a:r>
          </a:p>
          <a:p>
            <a:pPr>
              <a:buClr>
                <a:schemeClr val="accent5">
                  <a:lumMod val="75000"/>
                </a:schemeClr>
              </a:buClr>
            </a:pPr>
            <a:r>
              <a:rPr lang="en-US" sz="1600" dirty="0">
                <a:solidFill>
                  <a:schemeClr val="accent5">
                    <a:lumMod val="75000"/>
                  </a:schemeClr>
                </a:solidFill>
              </a:rPr>
              <a:t>Total supply of energy products = total use of energy products</a:t>
            </a:r>
          </a:p>
          <a:p>
            <a:pPr>
              <a:buClr>
                <a:schemeClr val="accent5">
                  <a:lumMod val="75000"/>
                </a:schemeClr>
              </a:buClr>
            </a:pPr>
            <a:r>
              <a:rPr lang="en-US" sz="1600" dirty="0">
                <a:solidFill>
                  <a:schemeClr val="accent5">
                    <a:lumMod val="75000"/>
                  </a:schemeClr>
                </a:solidFill>
              </a:rPr>
              <a:t>Total supply of energy residuals </a:t>
            </a:r>
            <a:br>
              <a:rPr lang="en-US" sz="1600" dirty="0">
                <a:solidFill>
                  <a:schemeClr val="accent5">
                    <a:lumMod val="75000"/>
                  </a:schemeClr>
                </a:solidFill>
              </a:rPr>
            </a:br>
            <a:r>
              <a:rPr lang="en-US" sz="1600" dirty="0">
                <a:solidFill>
                  <a:schemeClr val="accent5">
                    <a:lumMod val="75000"/>
                  </a:schemeClr>
                </a:solidFill>
              </a:rPr>
              <a:t>= total use of energy residuals</a:t>
            </a:r>
          </a:p>
          <a:p>
            <a:pPr>
              <a:buClr>
                <a:schemeClr val="accent5">
                  <a:lumMod val="75000"/>
                </a:schemeClr>
              </a:buClr>
            </a:pPr>
            <a:endParaRPr lang="en-US" sz="1600" dirty="0">
              <a:solidFill>
                <a:schemeClr val="accent5">
                  <a:lumMod val="75000"/>
                </a:schemeClr>
              </a:solidFill>
            </a:endParaRPr>
          </a:p>
          <a:p>
            <a:pPr marL="0" indent="0">
              <a:buClr>
                <a:schemeClr val="accent5">
                  <a:lumMod val="75000"/>
                </a:schemeClr>
              </a:buClr>
              <a:buNone/>
            </a:pPr>
            <a:r>
              <a:rPr lang="en-US" sz="1600" dirty="0">
                <a:solidFill>
                  <a:schemeClr val="accent5">
                    <a:lumMod val="75000"/>
                  </a:schemeClr>
                </a:solidFill>
              </a:rPr>
              <a:t>Bonus question: What energy product is double-counted and why?</a:t>
            </a:r>
          </a:p>
        </p:txBody>
      </p:sp>
      <p:sp>
        <p:nvSpPr>
          <p:cNvPr id="16" name="Rectangle 15"/>
          <p:cNvSpPr/>
          <p:nvPr/>
        </p:nvSpPr>
        <p:spPr>
          <a:xfrm>
            <a:off x="6871440" y="5182052"/>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6248400" y="5188205"/>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024715" y="5191017"/>
            <a:ext cx="60960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8229600" y="2205235"/>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8229600" y="4496252"/>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8229600" y="2628852"/>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8229600" y="4919869"/>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8229600" y="3162252"/>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8229600" y="5453269"/>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5047125" y="3429452"/>
            <a:ext cx="2402540" cy="101422"/>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4742324" y="4991552"/>
            <a:ext cx="3030075"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5181600" y="5042263"/>
            <a:ext cx="609600" cy="381000"/>
          </a:xfrm>
          <a:prstGeom prst="ellipse">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8D927B4E-01E3-498E-8732-AA249472C1A2}"/>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172878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16"/>
                                        </p:tgtEl>
                                      </p:cBhvr>
                                    </p:animEffect>
                                    <p:set>
                                      <p:cBhvr>
                                        <p:cTn id="29" dur="1" fill="hold">
                                          <p:stCondLst>
                                            <p:cond delay="499"/>
                                          </p:stCondLst>
                                        </p:cTn>
                                        <p:tgtEl>
                                          <p:spTgt spid="16"/>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13"/>
                                        </p:tgtEl>
                                      </p:cBhvr>
                                    </p:animEffect>
                                    <p:set>
                                      <p:cBhvr>
                                        <p:cTn id="35" dur="1" fill="hold">
                                          <p:stCondLst>
                                            <p:cond delay="499"/>
                                          </p:stCondLst>
                                        </p:cTn>
                                        <p:tgtEl>
                                          <p:spTgt spid="13"/>
                                        </p:tgtEl>
                                        <p:attrNameLst>
                                          <p:attrName>style.visibility</p:attrName>
                                        </p:attrNameLst>
                                      </p:cBhvr>
                                      <p:to>
                                        <p:strVal val="hidden"/>
                                      </p:to>
                                    </p:set>
                                  </p:childTnLst>
                                </p:cTn>
                              </p:par>
                              <p:par>
                                <p:cTn id="36" presetID="2" presetClass="entr" presetSubtype="4" fill="hold" nodeType="withEffect">
                                  <p:stCondLst>
                                    <p:cond delay="0"/>
                                  </p:stCondLst>
                                  <p:childTnLst>
                                    <p:set>
                                      <p:cBhvr>
                                        <p:cTn id="37" dur="1" fill="hold">
                                          <p:stCondLst>
                                            <p:cond delay="0"/>
                                          </p:stCondLst>
                                        </p:cTn>
                                        <p:tgtEl>
                                          <p:spTgt spid="9">
                                            <p:txEl>
                                              <p:pRg st="1" end="1"/>
                                            </p:txEl>
                                          </p:spTgt>
                                        </p:tgtEl>
                                        <p:attrNameLst>
                                          <p:attrName>style.visibility</p:attrName>
                                        </p:attrNameLst>
                                      </p:cBhvr>
                                      <p:to>
                                        <p:strVal val="visible"/>
                                      </p:to>
                                    </p:set>
                                    <p:anim calcmode="lin" valueType="num">
                                      <p:cBhvr additive="base">
                                        <p:cTn id="3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9">
                                            <p:txEl>
                                              <p:pRg st="1" end="1"/>
                                            </p:tx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10" presetClass="exit" presetSubtype="0" fill="hold" grpId="1" nodeType="withEffect">
                                  <p:stCondLst>
                                    <p:cond delay="0"/>
                                  </p:stCondLst>
                                  <p:childTnLst>
                                    <p:animEffect transition="out" filter="fade">
                                      <p:cBhvr>
                                        <p:cTn id="49" dur="500"/>
                                        <p:tgtEl>
                                          <p:spTgt spid="26"/>
                                        </p:tgtEl>
                                      </p:cBhvr>
                                    </p:animEffect>
                                    <p:set>
                                      <p:cBhvr>
                                        <p:cTn id="50" dur="1" fill="hold">
                                          <p:stCondLst>
                                            <p:cond delay="499"/>
                                          </p:stCondLst>
                                        </p:cTn>
                                        <p:tgtEl>
                                          <p:spTgt spid="2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3" end="3"/>
                                            </p:txEl>
                                          </p:spTgt>
                                        </p:tgtEl>
                                        <p:attrNameLst>
                                          <p:attrName>style.visibility</p:attrName>
                                        </p:attrNameLst>
                                      </p:cBhvr>
                                      <p:to>
                                        <p:strVal val="visible"/>
                                      </p:to>
                                    </p:set>
                                    <p:anim calcmode="lin" valueType="num">
                                      <p:cBhvr additive="base">
                                        <p:cTn id="5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3" end="3"/>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9">
                                            <p:txEl>
                                              <p:pRg st="4" end="4"/>
                                            </p:txEl>
                                          </p:spTgt>
                                        </p:tgtEl>
                                        <p:attrNameLst>
                                          <p:attrName>style.visibility</p:attrName>
                                        </p:attrNameLst>
                                      </p:cBhvr>
                                      <p:to>
                                        <p:strVal val="visible"/>
                                      </p:to>
                                    </p:set>
                                    <p:anim calcmode="lin" valueType="num">
                                      <p:cBhvr additive="base">
                                        <p:cTn id="59"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4" end="4"/>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ppt_x"/>
                                          </p:val>
                                        </p:tav>
                                        <p:tav tm="100000">
                                          <p:val>
                                            <p:strVal val="#ppt_x"/>
                                          </p:val>
                                        </p:tav>
                                      </p:tavLst>
                                    </p:anim>
                                    <p:anim calcmode="lin" valueType="num">
                                      <p:cBhvr additive="base">
                                        <p:cTn id="64" dur="500" fill="hold"/>
                                        <p:tgtEl>
                                          <p:spTgt spid="2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par>
                                <p:cTn id="69" presetID="10" presetClass="exit" presetSubtype="0" fill="hold" grpId="1" nodeType="withEffect">
                                  <p:stCondLst>
                                    <p:cond delay="0"/>
                                  </p:stCondLst>
                                  <p:childTnLst>
                                    <p:animEffect transition="out" filter="fade">
                                      <p:cBhvr>
                                        <p:cTn id="70" dur="500"/>
                                        <p:tgtEl>
                                          <p:spTgt spid="19"/>
                                        </p:tgtEl>
                                      </p:cBhvr>
                                    </p:animEffect>
                                    <p:set>
                                      <p:cBhvr>
                                        <p:cTn id="71" dur="1" fill="hold">
                                          <p:stCondLst>
                                            <p:cond delay="499"/>
                                          </p:stCondLst>
                                        </p:cTn>
                                        <p:tgtEl>
                                          <p:spTgt spid="19"/>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17"/>
                                        </p:tgtEl>
                                      </p:cBhvr>
                                    </p:animEffect>
                                    <p:set>
                                      <p:cBhvr>
                                        <p:cTn id="74" dur="1" fill="hold">
                                          <p:stCondLst>
                                            <p:cond delay="499"/>
                                          </p:stCondLst>
                                        </p:cTn>
                                        <p:tgtEl>
                                          <p:spTgt spid="17"/>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9">
                                            <p:txEl>
                                              <p:pRg st="5" end="5"/>
                                            </p:txEl>
                                          </p:spTgt>
                                        </p:tgtEl>
                                        <p:attrNameLst>
                                          <p:attrName>style.visibility</p:attrName>
                                        </p:attrNameLst>
                                      </p:cBhvr>
                                      <p:to>
                                        <p:strVal val="visible"/>
                                      </p:to>
                                    </p:set>
                                    <p:anim calcmode="lin" valueType="num">
                                      <p:cBhvr additive="base">
                                        <p:cTn id="79"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5" end="5"/>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ppt_x"/>
                                          </p:val>
                                        </p:tav>
                                        <p:tav tm="100000">
                                          <p:val>
                                            <p:strVal val="#ppt_x"/>
                                          </p:val>
                                        </p:tav>
                                      </p:tavLst>
                                    </p:anim>
                                    <p:anim calcmode="lin" valueType="num">
                                      <p:cBhvr additive="base">
                                        <p:cTn id="84" dur="500" fill="hold"/>
                                        <p:tgtEl>
                                          <p:spTgt spid="2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ppt_x"/>
                                          </p:val>
                                        </p:tav>
                                        <p:tav tm="100000">
                                          <p:val>
                                            <p:strVal val="#ppt_x"/>
                                          </p:val>
                                        </p:tav>
                                      </p:tavLst>
                                    </p:anim>
                                    <p:anim calcmode="lin" valueType="num">
                                      <p:cBhvr additive="base">
                                        <p:cTn id="8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ppt_x"/>
                                          </p:val>
                                        </p:tav>
                                        <p:tav tm="100000">
                                          <p:val>
                                            <p:strVal val="#ppt_x"/>
                                          </p:val>
                                        </p:tav>
                                      </p:tavLst>
                                    </p:anim>
                                    <p:anim calcmode="lin" valueType="num">
                                      <p:cBhvr additive="base">
                                        <p:cTn id="98" dur="500" fill="hold"/>
                                        <p:tgtEl>
                                          <p:spTgt spid="25"/>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9">
                                            <p:txEl>
                                              <p:pRg st="6" end="6"/>
                                            </p:txEl>
                                          </p:spTgt>
                                        </p:tgtEl>
                                        <p:attrNameLst>
                                          <p:attrName>style.visibility</p:attrName>
                                        </p:attrNameLst>
                                      </p:cBhvr>
                                      <p:to>
                                        <p:strVal val="visible"/>
                                      </p:to>
                                    </p:set>
                                    <p:anim calcmode="lin" valueType="num">
                                      <p:cBhvr additive="base">
                                        <p:cTn id="101"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nodeType="clickEffect">
                                  <p:stCondLst>
                                    <p:cond delay="0"/>
                                  </p:stCondLst>
                                  <p:childTnLst>
                                    <p:set>
                                      <p:cBhvr>
                                        <p:cTn id="106" dur="1" fill="hold">
                                          <p:stCondLst>
                                            <p:cond delay="0"/>
                                          </p:stCondLst>
                                        </p:cTn>
                                        <p:tgtEl>
                                          <p:spTgt spid="9">
                                            <p:txEl>
                                              <p:pRg st="8" end="8"/>
                                            </p:txEl>
                                          </p:spTgt>
                                        </p:tgtEl>
                                        <p:attrNameLst>
                                          <p:attrName>style.visibility</p:attrName>
                                        </p:attrNameLst>
                                      </p:cBhvr>
                                      <p:to>
                                        <p:strVal val="visible"/>
                                      </p:to>
                                    </p:set>
                                    <p:anim calcmode="lin" valueType="num">
                                      <p:cBhvr additive="base">
                                        <p:cTn id="107"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2" grpId="0" animBg="1"/>
      <p:bldP spid="12" grpId="1" animBg="1"/>
      <p:bldP spid="13" grpId="0" animBg="1"/>
      <p:bldP spid="13" grpId="1" animBg="1"/>
      <p:bldP spid="20" grpId="0" animBg="1"/>
      <p:bldP spid="21" grpId="0" animBg="1"/>
      <p:bldP spid="22" grpId="0" animBg="1"/>
      <p:bldP spid="23" grpId="0" animBg="1"/>
      <p:bldP spid="24" grpId="0" animBg="1"/>
      <p:bldP spid="25" grpId="0" animBg="1"/>
      <p:bldP spid="17" grpId="0" animBg="1"/>
      <p:bldP spid="17" grpId="1" animBg="1"/>
      <p:bldP spid="19" grpId="0" animBg="1"/>
      <p:bldP spid="19" grpId="1" animBg="1"/>
      <p:bldP spid="26" grpId="0" animBg="1"/>
      <p:bldP spid="26"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Intermezzo …..</a:t>
            </a:r>
          </a:p>
        </p:txBody>
      </p:sp>
      <p:sp>
        <p:nvSpPr>
          <p:cNvPr id="3" name="Content Placeholder 2"/>
          <p:cNvSpPr>
            <a:spLocks noGrp="1"/>
          </p:cNvSpPr>
          <p:nvPr>
            <p:ph idx="1"/>
          </p:nvPr>
        </p:nvSpPr>
        <p:spPr/>
        <p:txBody>
          <a:bodyPr/>
          <a:lstStyle/>
          <a:p>
            <a:r>
              <a:rPr lang="en-GB" dirty="0"/>
              <a:t>Linking energy balances and energy accounts</a:t>
            </a:r>
          </a:p>
          <a:p>
            <a:endParaRPr lang="en-GB" dirty="0"/>
          </a:p>
        </p:txBody>
      </p:sp>
      <p:sp>
        <p:nvSpPr>
          <p:cNvPr id="5" name="Slide Number Placeholder 4"/>
          <p:cNvSpPr>
            <a:spLocks noGrp="1"/>
          </p:cNvSpPr>
          <p:nvPr>
            <p:ph type="sldNum" sz="quarter" idx="12"/>
          </p:nvPr>
        </p:nvSpPr>
        <p:spPr/>
        <p:txBody>
          <a:bodyPr/>
          <a:lstStyle/>
          <a:p>
            <a:fld id="{7F77BAF3-E4BC-4C2C-9A89-0B94AC2F4359}" type="slidenum">
              <a:rPr lang="en-US" smtClean="0"/>
              <a:t>22</a:t>
            </a:fld>
            <a:endParaRPr lang="en-US" dirty="0"/>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6" name="TextBox 5">
            <a:extLst>
              <a:ext uri="{FF2B5EF4-FFF2-40B4-BE49-F238E27FC236}">
                <a16:creationId xmlns:a16="http://schemas.microsoft.com/office/drawing/2014/main" id="{6BC008D5-A1FF-42A0-82D4-CF7FCCABE1B4}"/>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Tree>
    <p:extLst>
      <p:ext uri="{BB962C8B-B14F-4D97-AF65-F5344CB8AC3E}">
        <p14:creationId xmlns:p14="http://schemas.microsoft.com/office/powerpoint/2010/main" val="591713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7FABC44-0D43-4EC1-8964-A0D7BA04A9DF}"/>
              </a:ext>
            </a:extLst>
          </p:cNvPr>
          <p:cNvSpPr/>
          <p:nvPr/>
        </p:nvSpPr>
        <p:spPr>
          <a:xfrm>
            <a:off x="1269876" y="2411969"/>
            <a:ext cx="7035924" cy="1447800"/>
          </a:xfrm>
          <a:prstGeom prst="rect">
            <a:avLst/>
          </a:prstGeom>
          <a:solidFill>
            <a:srgbClr val="FFC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8C224A6E-3FCD-44A9-AB79-3EC3D67DF97A}"/>
              </a:ext>
            </a:extLst>
          </p:cNvPr>
          <p:cNvSpPr/>
          <p:nvPr/>
        </p:nvSpPr>
        <p:spPr>
          <a:xfrm>
            <a:off x="2538984" y="1828800"/>
            <a:ext cx="1828800" cy="4495800"/>
          </a:xfrm>
          <a:prstGeom prst="rect">
            <a:avLst/>
          </a:prstGeom>
          <a:solidFill>
            <a:srgbClr val="FFCCC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23</a:t>
            </a:fld>
            <a:endParaRPr lang="en-US" dirty="0"/>
          </a:p>
        </p:txBody>
      </p:sp>
      <p:graphicFrame>
        <p:nvGraphicFramePr>
          <p:cNvPr id="7" name="Table 6">
            <a:extLst>
              <a:ext uri="{FF2B5EF4-FFF2-40B4-BE49-F238E27FC236}">
                <a16:creationId xmlns:a16="http://schemas.microsoft.com/office/drawing/2014/main" id="{1BB76D99-9918-4ACA-AD5D-35E491B5796C}"/>
              </a:ext>
            </a:extLst>
          </p:cNvPr>
          <p:cNvGraphicFramePr>
            <a:graphicFrameLocks noGrp="1"/>
          </p:cNvGraphicFramePr>
          <p:nvPr>
            <p:extLst/>
          </p:nvPr>
        </p:nvGraphicFramePr>
        <p:xfrm>
          <a:off x="1269876" y="1828800"/>
          <a:ext cx="5124448" cy="3352801"/>
        </p:xfrm>
        <a:graphic>
          <a:graphicData uri="http://schemas.openxmlformats.org/drawingml/2006/table">
            <a:tbl>
              <a:tblPr firstRow="1" bandRow="1">
                <a:tableStyleId>{8A107856-5554-42FB-B03E-39F5DBC370BA}</a:tableStyleId>
              </a:tblPr>
              <a:tblGrid>
                <a:gridCol w="1265296">
                  <a:extLst>
                    <a:ext uri="{9D8B030D-6E8A-4147-A177-3AD203B41FA5}">
                      <a16:colId xmlns:a16="http://schemas.microsoft.com/office/drawing/2014/main" val="3737547278"/>
                    </a:ext>
                  </a:extLst>
                </a:gridCol>
                <a:gridCol w="1865203">
                  <a:extLst>
                    <a:ext uri="{9D8B030D-6E8A-4147-A177-3AD203B41FA5}">
                      <a16:colId xmlns:a16="http://schemas.microsoft.com/office/drawing/2014/main" val="1077644834"/>
                    </a:ext>
                  </a:extLst>
                </a:gridCol>
                <a:gridCol w="1993949">
                  <a:extLst>
                    <a:ext uri="{9D8B030D-6E8A-4147-A177-3AD203B41FA5}">
                      <a16:colId xmlns:a16="http://schemas.microsoft.com/office/drawing/2014/main" val="1792443821"/>
                    </a:ext>
                  </a:extLst>
                </a:gridCol>
              </a:tblGrid>
              <a:tr h="571219">
                <a:tc>
                  <a:txBody>
                    <a:bodyPr/>
                    <a:lstStyle/>
                    <a:p>
                      <a:pPr algn="ctr"/>
                      <a:endParaRPr lang="en-US" sz="1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tc>
                  <a:txBody>
                    <a:bodyPr/>
                    <a:lstStyle/>
                    <a:p>
                      <a:pPr algn="ctr"/>
                      <a:r>
                        <a:rPr lang="en-US" sz="1600" b="0" dirty="0"/>
                        <a:t>Residents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tc>
                  <a:txBody>
                    <a:bodyPr/>
                    <a:lstStyle/>
                    <a:p>
                      <a:pPr algn="ctr"/>
                      <a:r>
                        <a:rPr lang="en-US" sz="1600" b="0" dirty="0"/>
                        <a:t>Non-residents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extLst>
                  <a:ext uri="{0D108BD9-81ED-4DB2-BD59-A6C34878D82A}">
                    <a16:rowId xmlns:a16="http://schemas.microsoft.com/office/drawing/2014/main" val="3119789498"/>
                  </a:ext>
                </a:extLst>
              </a:tr>
              <a:tr h="1513945">
                <a:tc>
                  <a:txBody>
                    <a:bodyPr/>
                    <a:lstStyle/>
                    <a:p>
                      <a:pPr algn="ctr"/>
                      <a:r>
                        <a:rPr lang="en-US" sz="1600" dirty="0"/>
                        <a:t>National territory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tc>
                  <a:txBody>
                    <a:bodyPr/>
                    <a:lstStyle/>
                    <a:p>
                      <a:pPr algn="ctr"/>
                      <a:r>
                        <a:rPr lang="en-US" sz="1400" dirty="0"/>
                        <a:t>Sold on territory to resident units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tc>
                  <a:txBody>
                    <a:bodyPr/>
                    <a:lstStyle/>
                    <a:p>
                      <a:pPr algn="ctr"/>
                      <a:r>
                        <a:rPr lang="en-US" sz="1400" dirty="0"/>
                        <a:t>Sold on territory to non-residents </a:t>
                      </a:r>
                    </a:p>
                    <a:p>
                      <a:pPr algn="ctr"/>
                      <a:r>
                        <a:rPr lang="en-US" sz="1200" dirty="0"/>
                        <a:t>(foreign, tourists, transport companies, embassies)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extLst>
                  <a:ext uri="{0D108BD9-81ED-4DB2-BD59-A6C34878D82A}">
                    <a16:rowId xmlns:a16="http://schemas.microsoft.com/office/drawing/2014/main" val="2389860198"/>
                  </a:ext>
                </a:extLst>
              </a:tr>
              <a:tr h="1267637">
                <a:tc>
                  <a:txBody>
                    <a:bodyPr/>
                    <a:lstStyle/>
                    <a:p>
                      <a:pPr algn="ctr"/>
                      <a:r>
                        <a:rPr lang="en-US" sz="1600" dirty="0"/>
                        <a:t>Rest of the world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tc>
                  <a:txBody>
                    <a:bodyPr/>
                    <a:lstStyle/>
                    <a:p>
                      <a:pPr algn="ctr"/>
                      <a:r>
                        <a:rPr lang="en-US" sz="1400" dirty="0"/>
                        <a:t>Sold to residents operating abroad </a:t>
                      </a:r>
                    </a:p>
                    <a:p>
                      <a:pPr algn="ctr"/>
                      <a:r>
                        <a:rPr lang="en-US" sz="1200" dirty="0"/>
                        <a:t>(tourists, transport, companies etc.)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tc>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alpha val="10196"/>
                      </a:srgbClr>
                    </a:solidFill>
                  </a:tcPr>
                </a:tc>
                <a:extLst>
                  <a:ext uri="{0D108BD9-81ED-4DB2-BD59-A6C34878D82A}">
                    <a16:rowId xmlns:a16="http://schemas.microsoft.com/office/drawing/2014/main" val="430549620"/>
                  </a:ext>
                </a:extLst>
              </a:tr>
            </a:tbl>
          </a:graphicData>
        </a:graphic>
      </p:graphicFrame>
      <p:sp>
        <p:nvSpPr>
          <p:cNvPr id="8" name="Title 7">
            <a:extLst>
              <a:ext uri="{FF2B5EF4-FFF2-40B4-BE49-F238E27FC236}">
                <a16:creationId xmlns:a16="http://schemas.microsoft.com/office/drawing/2014/main" id="{6E6DF150-3DA0-4900-B47A-6A931860D5DB}"/>
              </a:ext>
            </a:extLst>
          </p:cNvPr>
          <p:cNvSpPr>
            <a:spLocks noGrp="1"/>
          </p:cNvSpPr>
          <p:nvPr>
            <p:ph type="title"/>
          </p:nvPr>
        </p:nvSpPr>
        <p:spPr/>
        <p:txBody>
          <a:bodyPr anchor="ctr"/>
          <a:lstStyle/>
          <a:p>
            <a:r>
              <a:rPr lang="en-US" dirty="0"/>
              <a:t>Territory vs Residence principle</a:t>
            </a:r>
          </a:p>
        </p:txBody>
      </p:sp>
      <p:sp>
        <p:nvSpPr>
          <p:cNvPr id="12" name="TextBox 11">
            <a:extLst>
              <a:ext uri="{FF2B5EF4-FFF2-40B4-BE49-F238E27FC236}">
                <a16:creationId xmlns:a16="http://schemas.microsoft.com/office/drawing/2014/main" id="{D6DD1C08-6780-446F-BDA6-3BAEAE6F77FE}"/>
              </a:ext>
            </a:extLst>
          </p:cNvPr>
          <p:cNvSpPr txBox="1"/>
          <p:nvPr/>
        </p:nvSpPr>
        <p:spPr>
          <a:xfrm>
            <a:off x="6477000" y="2766537"/>
            <a:ext cx="1676400" cy="738664"/>
          </a:xfrm>
          <a:prstGeom prst="rect">
            <a:avLst/>
          </a:prstGeom>
          <a:noFill/>
        </p:spPr>
        <p:txBody>
          <a:bodyPr wrap="square" rtlCol="0">
            <a:spAutoFit/>
          </a:bodyPr>
          <a:lstStyle/>
          <a:p>
            <a:pPr algn="ctr"/>
            <a:r>
              <a:rPr lang="en-US" sz="1400" dirty="0"/>
              <a:t>Energy Statistics</a:t>
            </a:r>
          </a:p>
          <a:p>
            <a:pPr algn="ctr"/>
            <a:endParaRPr lang="en-US" sz="1400" dirty="0"/>
          </a:p>
          <a:p>
            <a:pPr algn="ctr"/>
            <a:r>
              <a:rPr lang="en-US" sz="1400" dirty="0"/>
              <a:t>Energy Balances</a:t>
            </a:r>
          </a:p>
        </p:txBody>
      </p:sp>
      <p:sp>
        <p:nvSpPr>
          <p:cNvPr id="15" name="TextBox 14">
            <a:extLst>
              <a:ext uri="{FF2B5EF4-FFF2-40B4-BE49-F238E27FC236}">
                <a16:creationId xmlns:a16="http://schemas.microsoft.com/office/drawing/2014/main" id="{A6F7C2D8-8ADE-4A5E-ACFC-2BD035654B58}"/>
              </a:ext>
            </a:extLst>
          </p:cNvPr>
          <p:cNvSpPr txBox="1"/>
          <p:nvPr/>
        </p:nvSpPr>
        <p:spPr>
          <a:xfrm>
            <a:off x="2538984" y="5576061"/>
            <a:ext cx="1828800" cy="307777"/>
          </a:xfrm>
          <a:prstGeom prst="rect">
            <a:avLst/>
          </a:prstGeom>
          <a:noFill/>
        </p:spPr>
        <p:txBody>
          <a:bodyPr wrap="square" rtlCol="0">
            <a:spAutoFit/>
          </a:bodyPr>
          <a:lstStyle/>
          <a:p>
            <a:pPr algn="ctr"/>
            <a:r>
              <a:rPr lang="en-US" sz="1400" dirty="0"/>
              <a:t>SEEA-Energy</a:t>
            </a:r>
          </a:p>
        </p:txBody>
      </p:sp>
      <p:sp>
        <p:nvSpPr>
          <p:cNvPr id="11" name="TextBox 10">
            <a:extLst>
              <a:ext uri="{FF2B5EF4-FFF2-40B4-BE49-F238E27FC236}">
                <a16:creationId xmlns:a16="http://schemas.microsoft.com/office/drawing/2014/main" id="{2BE2FC66-C05E-4551-B536-8EE0990C73B7}"/>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Review of basics</a:t>
            </a:r>
          </a:p>
        </p:txBody>
      </p:sp>
    </p:spTree>
    <p:extLst>
      <p:ext uri="{BB962C8B-B14F-4D97-AF65-F5344CB8AC3E}">
        <p14:creationId xmlns:p14="http://schemas.microsoft.com/office/powerpoint/2010/main" val="329558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2"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7592" y="1676400"/>
            <a:ext cx="6693408" cy="4632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24</a:t>
            </a:fld>
            <a:endParaRPr lang="en-US" dirty="0"/>
          </a:p>
        </p:txBody>
      </p:sp>
      <p:sp>
        <p:nvSpPr>
          <p:cNvPr id="6" name="TextBox 5">
            <a:extLst>
              <a:ext uri="{FF2B5EF4-FFF2-40B4-BE49-F238E27FC236}">
                <a16:creationId xmlns:a16="http://schemas.microsoft.com/office/drawing/2014/main" id="{EF9811D5-1E5C-423E-B577-D04EBCDD9D6F}"/>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8" name="Title 7">
            <a:extLst>
              <a:ext uri="{FF2B5EF4-FFF2-40B4-BE49-F238E27FC236}">
                <a16:creationId xmlns:a16="http://schemas.microsoft.com/office/drawing/2014/main" id="{3335945D-5165-432F-AE0D-11BFF9CEFB31}"/>
              </a:ext>
            </a:extLst>
          </p:cNvPr>
          <p:cNvSpPr>
            <a:spLocks noGrp="1"/>
          </p:cNvSpPr>
          <p:nvPr>
            <p:ph type="title"/>
          </p:nvPr>
        </p:nvSpPr>
        <p:spPr/>
        <p:txBody>
          <a:bodyPr anchor="ctr"/>
          <a:lstStyle/>
          <a:p>
            <a:r>
              <a:rPr lang="en-US" dirty="0"/>
              <a:t>Territory vs Residence principle</a:t>
            </a:r>
          </a:p>
        </p:txBody>
      </p:sp>
    </p:spTree>
    <p:extLst>
      <p:ext uri="{BB962C8B-B14F-4D97-AF65-F5344CB8AC3E}">
        <p14:creationId xmlns:p14="http://schemas.microsoft.com/office/powerpoint/2010/main" val="36062213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Residence principle</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25</a:t>
            </a:fld>
            <a:endParaRPr lang="en-US" dirty="0"/>
          </a:p>
        </p:txBody>
      </p:sp>
      <p:sp>
        <p:nvSpPr>
          <p:cNvPr id="7" name="Content Placeholder 2"/>
          <p:cNvSpPr txBox="1">
            <a:spLocks/>
          </p:cNvSpPr>
          <p:nvPr/>
        </p:nvSpPr>
        <p:spPr>
          <a:xfrm>
            <a:off x="628650" y="1694802"/>
            <a:ext cx="7981950" cy="4477398"/>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nSpc>
                <a:spcPts val="3000"/>
              </a:lnSpc>
              <a:buClr>
                <a:schemeClr val="accent4">
                  <a:lumMod val="75000"/>
                </a:schemeClr>
              </a:buClr>
              <a:buFont typeface="Arial" panose="020B0604020202020204" pitchFamily="34" charset="0"/>
              <a:buChar char="•"/>
            </a:pPr>
            <a:r>
              <a:rPr lang="en-GB" sz="2400" dirty="0">
                <a:solidFill>
                  <a:schemeClr val="accent5">
                    <a:lumMod val="75000"/>
                  </a:schemeClr>
                </a:solidFill>
              </a:rPr>
              <a:t>Residents of country regardless of location                   (e.g., energy products sold to residents)</a:t>
            </a:r>
          </a:p>
          <a:p>
            <a:pPr>
              <a:lnSpc>
                <a:spcPts val="3000"/>
              </a:lnSpc>
              <a:buClr>
                <a:schemeClr val="accent4">
                  <a:lumMod val="75000"/>
                </a:schemeClr>
              </a:buClr>
              <a:buFont typeface="Arial" panose="020B0604020202020204" pitchFamily="34" charset="0"/>
              <a:buChar char="•"/>
            </a:pPr>
            <a:endParaRPr lang="en-GB" sz="2400" dirty="0">
              <a:solidFill>
                <a:schemeClr val="accent5">
                  <a:lumMod val="75000"/>
                </a:schemeClr>
              </a:solidFill>
            </a:endParaRPr>
          </a:p>
          <a:p>
            <a:pPr>
              <a:lnSpc>
                <a:spcPts val="3000"/>
              </a:lnSpc>
              <a:buClr>
                <a:schemeClr val="accent4">
                  <a:lumMod val="75000"/>
                </a:schemeClr>
              </a:buClr>
              <a:buFont typeface="Arial" panose="020B0604020202020204" pitchFamily="34" charset="0"/>
              <a:buChar char="•"/>
            </a:pPr>
            <a:r>
              <a:rPr lang="en-GB" sz="2400" dirty="0">
                <a:solidFill>
                  <a:schemeClr val="accent5">
                    <a:lumMod val="75000"/>
                  </a:schemeClr>
                </a:solidFill>
              </a:rPr>
              <a:t>Exclude energy products sold to (or owned by)            non-residence</a:t>
            </a:r>
          </a:p>
          <a:p>
            <a:pPr>
              <a:lnSpc>
                <a:spcPts val="3000"/>
              </a:lnSpc>
              <a:buClr>
                <a:schemeClr val="accent4">
                  <a:lumMod val="75000"/>
                </a:schemeClr>
              </a:buClr>
              <a:buFont typeface="Arial" panose="020B0604020202020204" pitchFamily="34" charset="0"/>
              <a:buChar char="•"/>
            </a:pPr>
            <a:endParaRPr lang="en-GB" sz="2400" dirty="0">
              <a:solidFill>
                <a:schemeClr val="accent5">
                  <a:lumMod val="75000"/>
                </a:schemeClr>
              </a:solidFill>
            </a:endParaRPr>
          </a:p>
          <a:p>
            <a:pPr>
              <a:lnSpc>
                <a:spcPts val="3000"/>
              </a:lnSpc>
              <a:buClr>
                <a:schemeClr val="accent4">
                  <a:lumMod val="75000"/>
                </a:schemeClr>
              </a:buClr>
              <a:buFont typeface="Arial" panose="020B0604020202020204" pitchFamily="34" charset="0"/>
              <a:buChar char="•"/>
            </a:pPr>
            <a:r>
              <a:rPr lang="en-GB" sz="2400" dirty="0">
                <a:solidFill>
                  <a:schemeClr val="accent5">
                    <a:lumMod val="75000"/>
                  </a:schemeClr>
                </a:solidFill>
              </a:rPr>
              <a:t>In principle…</a:t>
            </a:r>
          </a:p>
        </p:txBody>
      </p:sp>
      <p:sp>
        <p:nvSpPr>
          <p:cNvPr id="8" name="TextBox 7">
            <a:extLst>
              <a:ext uri="{FF2B5EF4-FFF2-40B4-BE49-F238E27FC236}">
                <a16:creationId xmlns:a16="http://schemas.microsoft.com/office/drawing/2014/main" id="{7DBA078B-E7D4-4D26-9478-71E48E1ED2B9}"/>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Tree>
    <p:extLst>
      <p:ext uri="{BB962C8B-B14F-4D97-AF65-F5344CB8AC3E}">
        <p14:creationId xmlns:p14="http://schemas.microsoft.com/office/powerpoint/2010/main" val="1808336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lowchart: Connector 20">
            <a:extLst>
              <a:ext uri="{FF2B5EF4-FFF2-40B4-BE49-F238E27FC236}">
                <a16:creationId xmlns:a16="http://schemas.microsoft.com/office/drawing/2014/main" id="{916A648D-1EBF-4FDA-959D-4A69FA916ED3}"/>
              </a:ext>
            </a:extLst>
          </p:cNvPr>
          <p:cNvSpPr/>
          <p:nvPr/>
        </p:nvSpPr>
        <p:spPr>
          <a:xfrm>
            <a:off x="4038600" y="2971800"/>
            <a:ext cx="3455639" cy="3475167"/>
          </a:xfrm>
          <a:prstGeom prst="flowChartConnector">
            <a:avLst/>
          </a:prstGeom>
          <a:solidFill>
            <a:srgbClr val="C00000">
              <a:alpha val="14902"/>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lowchart: Connector 4">
            <a:extLst>
              <a:ext uri="{FF2B5EF4-FFF2-40B4-BE49-F238E27FC236}">
                <a16:creationId xmlns:a16="http://schemas.microsoft.com/office/drawing/2014/main" id="{22D6D606-6FC1-4192-9C56-6881552E70AB}"/>
              </a:ext>
            </a:extLst>
          </p:cNvPr>
          <p:cNvSpPr/>
          <p:nvPr/>
        </p:nvSpPr>
        <p:spPr>
          <a:xfrm>
            <a:off x="1497361" y="2971800"/>
            <a:ext cx="3455639" cy="3475167"/>
          </a:xfrm>
          <a:prstGeom prst="flowChartConnector">
            <a:avLst/>
          </a:prstGeom>
          <a:solidFill>
            <a:srgbClr val="7EB2E6">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lowchart: Connector 19">
            <a:extLst>
              <a:ext uri="{FF2B5EF4-FFF2-40B4-BE49-F238E27FC236}">
                <a16:creationId xmlns:a16="http://schemas.microsoft.com/office/drawing/2014/main" id="{5D6B176C-0CF4-49D0-B72E-5304555C8DB0}"/>
              </a:ext>
            </a:extLst>
          </p:cNvPr>
          <p:cNvSpPr/>
          <p:nvPr/>
        </p:nvSpPr>
        <p:spPr>
          <a:xfrm>
            <a:off x="2796488" y="1401633"/>
            <a:ext cx="3455639" cy="3475167"/>
          </a:xfrm>
          <a:prstGeom prst="flowChartConnector">
            <a:avLst/>
          </a:prstGeom>
          <a:solidFill>
            <a:srgbClr val="FFFF00">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26</a:t>
            </a:fld>
            <a:endParaRPr lang="en-US" dirty="0"/>
          </a:p>
        </p:txBody>
      </p:sp>
      <p:sp>
        <p:nvSpPr>
          <p:cNvPr id="6" name="TextBox 5">
            <a:extLst>
              <a:ext uri="{FF2B5EF4-FFF2-40B4-BE49-F238E27FC236}">
                <a16:creationId xmlns:a16="http://schemas.microsoft.com/office/drawing/2014/main" id="{A146F974-6F47-458E-AA26-B8F93AC9D8DC}"/>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24" name="TextBox 23">
            <a:extLst>
              <a:ext uri="{FF2B5EF4-FFF2-40B4-BE49-F238E27FC236}">
                <a16:creationId xmlns:a16="http://schemas.microsoft.com/office/drawing/2014/main" id="{DF49D5CD-6F90-41AA-BB8D-A08A3048022E}"/>
              </a:ext>
            </a:extLst>
          </p:cNvPr>
          <p:cNvSpPr txBox="1"/>
          <p:nvPr/>
        </p:nvSpPr>
        <p:spPr>
          <a:xfrm>
            <a:off x="3581399" y="1395874"/>
            <a:ext cx="1981200" cy="369332"/>
          </a:xfrm>
          <a:prstGeom prst="rect">
            <a:avLst/>
          </a:prstGeom>
          <a:noFill/>
        </p:spPr>
        <p:txBody>
          <a:bodyPr wrap="square" rtlCol="0" anchor="ctr">
            <a:spAutoFit/>
          </a:bodyPr>
          <a:lstStyle/>
          <a:p>
            <a:pPr algn="ctr"/>
            <a:r>
              <a:rPr lang="en-US" b="1" dirty="0"/>
              <a:t>Energy Balances</a:t>
            </a:r>
          </a:p>
        </p:txBody>
      </p:sp>
      <p:sp>
        <p:nvSpPr>
          <p:cNvPr id="25" name="TextBox 24">
            <a:extLst>
              <a:ext uri="{FF2B5EF4-FFF2-40B4-BE49-F238E27FC236}">
                <a16:creationId xmlns:a16="http://schemas.microsoft.com/office/drawing/2014/main" id="{352B72D5-64B9-453A-BDB8-4F97B5E8BBC7}"/>
              </a:ext>
            </a:extLst>
          </p:cNvPr>
          <p:cNvSpPr txBox="1"/>
          <p:nvPr/>
        </p:nvSpPr>
        <p:spPr>
          <a:xfrm>
            <a:off x="4972630" y="6160660"/>
            <a:ext cx="1981200" cy="369332"/>
          </a:xfrm>
          <a:prstGeom prst="rect">
            <a:avLst/>
          </a:prstGeom>
          <a:noFill/>
        </p:spPr>
        <p:txBody>
          <a:bodyPr wrap="square" rtlCol="0" anchor="ctr">
            <a:spAutoFit/>
          </a:bodyPr>
          <a:lstStyle/>
          <a:p>
            <a:pPr algn="ctr"/>
            <a:r>
              <a:rPr lang="en-US" b="1" dirty="0"/>
              <a:t>Energy Accounts</a:t>
            </a:r>
          </a:p>
        </p:txBody>
      </p:sp>
      <p:sp>
        <p:nvSpPr>
          <p:cNvPr id="23" name="TextBox 22">
            <a:extLst>
              <a:ext uri="{FF2B5EF4-FFF2-40B4-BE49-F238E27FC236}">
                <a16:creationId xmlns:a16="http://schemas.microsoft.com/office/drawing/2014/main" id="{80F40B02-8007-42CF-B81D-958B61390B60}"/>
              </a:ext>
            </a:extLst>
          </p:cNvPr>
          <p:cNvSpPr txBox="1"/>
          <p:nvPr/>
        </p:nvSpPr>
        <p:spPr>
          <a:xfrm>
            <a:off x="2796488" y="3686442"/>
            <a:ext cx="1563625" cy="276999"/>
          </a:xfrm>
          <a:prstGeom prst="rect">
            <a:avLst/>
          </a:prstGeom>
          <a:noFill/>
        </p:spPr>
        <p:txBody>
          <a:bodyPr wrap="square" rtlCol="0">
            <a:spAutoFit/>
          </a:bodyPr>
          <a:lstStyle/>
          <a:p>
            <a:pPr marL="171450" indent="-171450">
              <a:buSzPct val="100000"/>
              <a:buFont typeface="Arial" panose="020B0604020202020204" pitchFamily="34" charset="0"/>
              <a:buChar char="•"/>
            </a:pPr>
            <a:r>
              <a:rPr lang="en-US" sz="1200" dirty="0"/>
              <a:t>Territory principle</a:t>
            </a:r>
          </a:p>
        </p:txBody>
      </p:sp>
      <p:sp>
        <p:nvSpPr>
          <p:cNvPr id="29" name="TextBox 28">
            <a:extLst>
              <a:ext uri="{FF2B5EF4-FFF2-40B4-BE49-F238E27FC236}">
                <a16:creationId xmlns:a16="http://schemas.microsoft.com/office/drawing/2014/main" id="{2BC04F68-AD42-45DD-BB28-4F53FB1F3608}"/>
              </a:ext>
            </a:extLst>
          </p:cNvPr>
          <p:cNvSpPr txBox="1"/>
          <p:nvPr/>
        </p:nvSpPr>
        <p:spPr>
          <a:xfrm>
            <a:off x="5105400" y="4775020"/>
            <a:ext cx="2330823" cy="1200329"/>
          </a:xfrm>
          <a:prstGeom prst="rect">
            <a:avLst/>
          </a:prstGeom>
          <a:noFill/>
        </p:spPr>
        <p:txBody>
          <a:bodyPr wrap="square" rtlCol="0">
            <a:spAutoFit/>
          </a:bodyPr>
          <a:lstStyle/>
          <a:p>
            <a:pPr marL="171450" indent="-171450">
              <a:buFont typeface="Arial" panose="020B0604020202020204" pitchFamily="34" charset="0"/>
              <a:buChar char="•"/>
            </a:pPr>
            <a:r>
              <a:rPr lang="en-US" sz="1200" dirty="0"/>
              <a:t>Based on  energy  balances</a:t>
            </a:r>
          </a:p>
          <a:p>
            <a:pPr marL="171450" indent="-171450">
              <a:buFont typeface="Arial" panose="020B0604020202020204" pitchFamily="34" charset="0"/>
              <a:buChar char="•"/>
            </a:pPr>
            <a:r>
              <a:rPr lang="en-US" sz="1200" dirty="0"/>
              <a:t>Uses national accounts SUT format</a:t>
            </a:r>
          </a:p>
          <a:p>
            <a:pPr marL="171450" indent="-171450">
              <a:buFont typeface="Arial" panose="020B0604020202020204" pitchFamily="34" charset="0"/>
              <a:buChar char="•"/>
            </a:pPr>
            <a:r>
              <a:rPr lang="en-US" sz="1200" dirty="0"/>
              <a:t>Industries classified by ISIC</a:t>
            </a:r>
          </a:p>
          <a:p>
            <a:pPr marL="171450" indent="-171450">
              <a:buFont typeface="Arial" panose="020B0604020202020204" pitchFamily="34" charset="0"/>
              <a:buChar char="•"/>
            </a:pPr>
            <a:r>
              <a:rPr lang="en-US" sz="1200" dirty="0"/>
              <a:t>Resident principle</a:t>
            </a:r>
          </a:p>
          <a:p>
            <a:pPr marL="171450" indent="-171450">
              <a:buFont typeface="Arial" panose="020B0604020202020204" pitchFamily="34" charset="0"/>
              <a:buChar char="•"/>
            </a:pPr>
            <a:r>
              <a:rPr lang="en-US" sz="1200" dirty="0"/>
              <a:t>Monetary data</a:t>
            </a:r>
          </a:p>
        </p:txBody>
      </p:sp>
      <p:sp>
        <p:nvSpPr>
          <p:cNvPr id="22" name="TextBox 21">
            <a:extLst>
              <a:ext uri="{FF2B5EF4-FFF2-40B4-BE49-F238E27FC236}">
                <a16:creationId xmlns:a16="http://schemas.microsoft.com/office/drawing/2014/main" id="{3348B137-2945-4CDF-83CD-9593FFB79FB8}"/>
              </a:ext>
            </a:extLst>
          </p:cNvPr>
          <p:cNvSpPr txBox="1"/>
          <p:nvPr/>
        </p:nvSpPr>
        <p:spPr>
          <a:xfrm>
            <a:off x="2190170" y="6182939"/>
            <a:ext cx="1981200" cy="369332"/>
          </a:xfrm>
          <a:prstGeom prst="rect">
            <a:avLst/>
          </a:prstGeom>
          <a:noFill/>
        </p:spPr>
        <p:txBody>
          <a:bodyPr wrap="square" rtlCol="0" anchor="ctr">
            <a:spAutoFit/>
          </a:bodyPr>
          <a:lstStyle/>
          <a:p>
            <a:pPr algn="ctr"/>
            <a:r>
              <a:rPr lang="en-US" b="1" dirty="0"/>
              <a:t>Energy Statistics</a:t>
            </a:r>
          </a:p>
        </p:txBody>
      </p:sp>
      <p:sp>
        <p:nvSpPr>
          <p:cNvPr id="32" name="TextBox 31">
            <a:extLst>
              <a:ext uri="{FF2B5EF4-FFF2-40B4-BE49-F238E27FC236}">
                <a16:creationId xmlns:a16="http://schemas.microsoft.com/office/drawing/2014/main" id="{DC265F95-A66B-4CBE-A752-05899D0F0DEE}"/>
              </a:ext>
            </a:extLst>
          </p:cNvPr>
          <p:cNvSpPr txBox="1"/>
          <p:nvPr/>
        </p:nvSpPr>
        <p:spPr>
          <a:xfrm>
            <a:off x="1864939" y="5098598"/>
            <a:ext cx="2631662" cy="646331"/>
          </a:xfrm>
          <a:prstGeom prst="rect">
            <a:avLst/>
          </a:prstGeom>
          <a:noFill/>
        </p:spPr>
        <p:txBody>
          <a:bodyPr wrap="square" rtlCol="0">
            <a:spAutoFit/>
          </a:bodyPr>
          <a:lstStyle/>
          <a:p>
            <a:pPr marL="171450" indent="-171450">
              <a:buFont typeface="Arial" panose="020B0604020202020204" pitchFamily="34" charset="0"/>
              <a:buChar char="•"/>
            </a:pPr>
            <a:r>
              <a:rPr lang="en-US" sz="1200" dirty="0"/>
              <a:t>Based on primary statistics </a:t>
            </a:r>
          </a:p>
          <a:p>
            <a:pPr marL="171450" indent="-171450">
              <a:buFont typeface="Arial" panose="020B0604020202020204" pitchFamily="34" charset="0"/>
              <a:buChar char="•"/>
            </a:pPr>
            <a:r>
              <a:rPr lang="en-US" sz="1200" dirty="0"/>
              <a:t>Specific energy surveys</a:t>
            </a:r>
          </a:p>
          <a:p>
            <a:pPr marL="171450" indent="-171450">
              <a:buFont typeface="Arial" panose="020B0604020202020204" pitchFamily="34" charset="0"/>
              <a:buChar char="•"/>
            </a:pPr>
            <a:r>
              <a:rPr lang="en-US" sz="1200" dirty="0"/>
              <a:t>No specific format</a:t>
            </a:r>
          </a:p>
        </p:txBody>
      </p:sp>
      <p:sp>
        <p:nvSpPr>
          <p:cNvPr id="33" name="TextBox 32">
            <a:extLst>
              <a:ext uri="{FF2B5EF4-FFF2-40B4-BE49-F238E27FC236}">
                <a16:creationId xmlns:a16="http://schemas.microsoft.com/office/drawing/2014/main" id="{8EAA6174-9FAE-4CD1-97A1-D14D2F8F14D5}"/>
              </a:ext>
            </a:extLst>
          </p:cNvPr>
          <p:cNvSpPr txBox="1"/>
          <p:nvPr/>
        </p:nvSpPr>
        <p:spPr>
          <a:xfrm>
            <a:off x="4745719" y="3581098"/>
            <a:ext cx="1582253" cy="830997"/>
          </a:xfrm>
          <a:prstGeom prst="rect">
            <a:avLst/>
          </a:prstGeom>
          <a:noFill/>
        </p:spPr>
        <p:txBody>
          <a:bodyPr wrap="square" rtlCol="0">
            <a:spAutoFit/>
          </a:bodyPr>
          <a:lstStyle/>
          <a:p>
            <a:pPr marL="171450" indent="-171450">
              <a:buSzPct val="100000"/>
              <a:buFont typeface="Arial" panose="020B0604020202020204" pitchFamily="34" charset="0"/>
              <a:buChar char="•"/>
            </a:pPr>
            <a:r>
              <a:rPr lang="en-US" sz="1200" dirty="0"/>
              <a:t>Based on energy statistics</a:t>
            </a:r>
          </a:p>
          <a:p>
            <a:pPr marL="171450" indent="-171450">
              <a:buSzPct val="100000"/>
              <a:buFont typeface="Arial" panose="020B0604020202020204" pitchFamily="34" charset="0"/>
              <a:buChar char="•"/>
            </a:pPr>
            <a:r>
              <a:rPr lang="en-US" sz="1200" dirty="0"/>
              <a:t>Supply and use balances</a:t>
            </a:r>
          </a:p>
        </p:txBody>
      </p:sp>
      <p:sp>
        <p:nvSpPr>
          <p:cNvPr id="34" name="TextBox 33">
            <a:extLst>
              <a:ext uri="{FF2B5EF4-FFF2-40B4-BE49-F238E27FC236}">
                <a16:creationId xmlns:a16="http://schemas.microsoft.com/office/drawing/2014/main" id="{BE5FACB6-A438-48BE-8E63-AEEBACB44C55}"/>
              </a:ext>
            </a:extLst>
          </p:cNvPr>
          <p:cNvSpPr txBox="1"/>
          <p:nvPr/>
        </p:nvSpPr>
        <p:spPr>
          <a:xfrm>
            <a:off x="3203519" y="2087433"/>
            <a:ext cx="2736961" cy="461665"/>
          </a:xfrm>
          <a:prstGeom prst="rect">
            <a:avLst/>
          </a:prstGeom>
          <a:noFill/>
        </p:spPr>
        <p:txBody>
          <a:bodyPr wrap="square" rtlCol="0">
            <a:spAutoFit/>
          </a:bodyPr>
          <a:lstStyle/>
          <a:p>
            <a:pPr marL="171450" indent="-171450">
              <a:buFont typeface="Arial" panose="020B0604020202020204" pitchFamily="34" charset="0"/>
              <a:buChar char="•"/>
            </a:pPr>
            <a:r>
              <a:rPr lang="en-US" sz="1200" dirty="0"/>
              <a:t>Various formats (IEA, Eurostat, UN)</a:t>
            </a:r>
          </a:p>
          <a:p>
            <a:pPr marL="171450" indent="-171450">
              <a:buFont typeface="Arial" panose="020B0604020202020204" pitchFamily="34" charset="0"/>
              <a:buChar char="•"/>
            </a:pPr>
            <a:r>
              <a:rPr lang="en-US" sz="1200" dirty="0"/>
              <a:t>Sectors and industries (ISIC)</a:t>
            </a:r>
          </a:p>
        </p:txBody>
      </p:sp>
      <p:sp>
        <p:nvSpPr>
          <p:cNvPr id="9" name="Title 8">
            <a:extLst>
              <a:ext uri="{FF2B5EF4-FFF2-40B4-BE49-F238E27FC236}">
                <a16:creationId xmlns:a16="http://schemas.microsoft.com/office/drawing/2014/main" id="{D538AE0E-6E0B-4E74-83C2-501F4F9F4BEF}"/>
              </a:ext>
            </a:extLst>
          </p:cNvPr>
          <p:cNvSpPr>
            <a:spLocks noGrp="1"/>
          </p:cNvSpPr>
          <p:nvPr>
            <p:ph type="title"/>
          </p:nvPr>
        </p:nvSpPr>
        <p:spPr/>
        <p:txBody>
          <a:bodyPr anchor="ctr"/>
          <a:lstStyle/>
          <a:p>
            <a:r>
              <a:rPr lang="en-US" dirty="0"/>
              <a:t>An Overview</a:t>
            </a:r>
          </a:p>
        </p:txBody>
      </p:sp>
      <p:sp>
        <p:nvSpPr>
          <p:cNvPr id="17" name="TextBox 16">
            <a:extLst>
              <a:ext uri="{FF2B5EF4-FFF2-40B4-BE49-F238E27FC236}">
                <a16:creationId xmlns:a16="http://schemas.microsoft.com/office/drawing/2014/main" id="{C33F80FF-17F2-4015-9004-021E17665C24}"/>
              </a:ext>
            </a:extLst>
          </p:cNvPr>
          <p:cNvSpPr txBox="1"/>
          <p:nvPr/>
        </p:nvSpPr>
        <p:spPr>
          <a:xfrm>
            <a:off x="4046764" y="4301448"/>
            <a:ext cx="955086" cy="461665"/>
          </a:xfrm>
          <a:prstGeom prst="rect">
            <a:avLst/>
          </a:prstGeom>
          <a:noFill/>
        </p:spPr>
        <p:txBody>
          <a:bodyPr wrap="square" rtlCol="0">
            <a:spAutoFit/>
          </a:bodyPr>
          <a:lstStyle/>
          <a:p>
            <a:pPr marL="171450" indent="-171450">
              <a:buSzPct val="100000"/>
              <a:buFont typeface="Arial" panose="020B0604020202020204" pitchFamily="34" charset="0"/>
              <a:buChar char="•"/>
            </a:pPr>
            <a:r>
              <a:rPr lang="en-US" sz="1200" dirty="0"/>
              <a:t>Physical data</a:t>
            </a:r>
          </a:p>
        </p:txBody>
      </p:sp>
    </p:spTree>
    <p:extLst>
      <p:ext uri="{BB962C8B-B14F-4D97-AF65-F5344CB8AC3E}">
        <p14:creationId xmlns:p14="http://schemas.microsoft.com/office/powerpoint/2010/main" val="1677231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 name="Flowchart: Connector 20">
            <a:extLst>
              <a:ext uri="{FF2B5EF4-FFF2-40B4-BE49-F238E27FC236}">
                <a16:creationId xmlns:a16="http://schemas.microsoft.com/office/drawing/2014/main" id="{916A648D-1EBF-4FDA-959D-4A69FA916ED3}"/>
              </a:ext>
            </a:extLst>
          </p:cNvPr>
          <p:cNvSpPr/>
          <p:nvPr/>
        </p:nvSpPr>
        <p:spPr>
          <a:xfrm>
            <a:off x="4609369" y="2616380"/>
            <a:ext cx="3455639" cy="3475167"/>
          </a:xfrm>
          <a:prstGeom prst="flowChartConnector">
            <a:avLst/>
          </a:prstGeom>
          <a:solidFill>
            <a:srgbClr val="C00000">
              <a:alpha val="14902"/>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lowchart: Connector 4">
            <a:extLst>
              <a:ext uri="{FF2B5EF4-FFF2-40B4-BE49-F238E27FC236}">
                <a16:creationId xmlns:a16="http://schemas.microsoft.com/office/drawing/2014/main" id="{22D6D606-6FC1-4192-9C56-6881552E70AB}"/>
              </a:ext>
            </a:extLst>
          </p:cNvPr>
          <p:cNvSpPr/>
          <p:nvPr/>
        </p:nvSpPr>
        <p:spPr>
          <a:xfrm>
            <a:off x="926592" y="2616380"/>
            <a:ext cx="3455639" cy="3475167"/>
          </a:xfrm>
          <a:prstGeom prst="flowChartConnector">
            <a:avLst/>
          </a:prstGeom>
          <a:solidFill>
            <a:srgbClr val="7EB2E6">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lowchart: Connector 19">
            <a:extLst>
              <a:ext uri="{FF2B5EF4-FFF2-40B4-BE49-F238E27FC236}">
                <a16:creationId xmlns:a16="http://schemas.microsoft.com/office/drawing/2014/main" id="{5D6B176C-0CF4-49D0-B72E-5304555C8DB0}"/>
              </a:ext>
            </a:extLst>
          </p:cNvPr>
          <p:cNvSpPr/>
          <p:nvPr/>
        </p:nvSpPr>
        <p:spPr>
          <a:xfrm>
            <a:off x="2796488" y="1605959"/>
            <a:ext cx="3455639" cy="3475167"/>
          </a:xfrm>
          <a:prstGeom prst="flowChartConnector">
            <a:avLst/>
          </a:prstGeom>
          <a:solidFill>
            <a:srgbClr val="FFFF00">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27</a:t>
            </a:fld>
            <a:endParaRPr lang="en-US" dirty="0"/>
          </a:p>
        </p:txBody>
      </p:sp>
      <p:sp>
        <p:nvSpPr>
          <p:cNvPr id="6" name="TextBox 5">
            <a:extLst>
              <a:ext uri="{FF2B5EF4-FFF2-40B4-BE49-F238E27FC236}">
                <a16:creationId xmlns:a16="http://schemas.microsoft.com/office/drawing/2014/main" id="{A146F974-6F47-458E-AA26-B8F93AC9D8DC}"/>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24" name="TextBox 23">
            <a:extLst>
              <a:ext uri="{FF2B5EF4-FFF2-40B4-BE49-F238E27FC236}">
                <a16:creationId xmlns:a16="http://schemas.microsoft.com/office/drawing/2014/main" id="{DF49D5CD-6F90-41AA-BB8D-A08A3048022E}"/>
              </a:ext>
            </a:extLst>
          </p:cNvPr>
          <p:cNvSpPr txBox="1"/>
          <p:nvPr/>
        </p:nvSpPr>
        <p:spPr>
          <a:xfrm>
            <a:off x="3581399" y="1600200"/>
            <a:ext cx="1981200" cy="369332"/>
          </a:xfrm>
          <a:prstGeom prst="rect">
            <a:avLst/>
          </a:prstGeom>
          <a:noFill/>
        </p:spPr>
        <p:txBody>
          <a:bodyPr wrap="square" rtlCol="0" anchor="ctr">
            <a:spAutoFit/>
          </a:bodyPr>
          <a:lstStyle/>
          <a:p>
            <a:pPr algn="ctr"/>
            <a:r>
              <a:rPr lang="en-US" b="1" dirty="0"/>
              <a:t>Energy Balances</a:t>
            </a:r>
          </a:p>
        </p:txBody>
      </p:sp>
      <p:sp>
        <p:nvSpPr>
          <p:cNvPr id="25" name="TextBox 24">
            <a:extLst>
              <a:ext uri="{FF2B5EF4-FFF2-40B4-BE49-F238E27FC236}">
                <a16:creationId xmlns:a16="http://schemas.microsoft.com/office/drawing/2014/main" id="{352B72D5-64B9-453A-BDB8-4F97B5E8BBC7}"/>
              </a:ext>
            </a:extLst>
          </p:cNvPr>
          <p:cNvSpPr txBox="1"/>
          <p:nvPr/>
        </p:nvSpPr>
        <p:spPr>
          <a:xfrm>
            <a:off x="5543399" y="5805240"/>
            <a:ext cx="1981200" cy="369332"/>
          </a:xfrm>
          <a:prstGeom prst="rect">
            <a:avLst/>
          </a:prstGeom>
          <a:noFill/>
        </p:spPr>
        <p:txBody>
          <a:bodyPr wrap="square" rtlCol="0" anchor="ctr">
            <a:spAutoFit/>
          </a:bodyPr>
          <a:lstStyle/>
          <a:p>
            <a:pPr algn="ctr"/>
            <a:r>
              <a:rPr lang="en-US" b="1" dirty="0"/>
              <a:t>Energy Accounts</a:t>
            </a:r>
          </a:p>
        </p:txBody>
      </p:sp>
      <p:sp>
        <p:nvSpPr>
          <p:cNvPr id="23" name="TextBox 22">
            <a:extLst>
              <a:ext uri="{FF2B5EF4-FFF2-40B4-BE49-F238E27FC236}">
                <a16:creationId xmlns:a16="http://schemas.microsoft.com/office/drawing/2014/main" id="{80F40B02-8007-42CF-B81D-958B61390B60}"/>
              </a:ext>
            </a:extLst>
          </p:cNvPr>
          <p:cNvSpPr txBox="1"/>
          <p:nvPr/>
        </p:nvSpPr>
        <p:spPr>
          <a:xfrm>
            <a:off x="2796488" y="3686442"/>
            <a:ext cx="1563625" cy="461665"/>
          </a:xfrm>
          <a:prstGeom prst="rect">
            <a:avLst/>
          </a:prstGeom>
          <a:noFill/>
        </p:spPr>
        <p:txBody>
          <a:bodyPr wrap="square" rtlCol="0">
            <a:spAutoFit/>
          </a:bodyPr>
          <a:lstStyle/>
          <a:p>
            <a:pPr marL="171450" indent="-171450">
              <a:buSzPct val="100000"/>
              <a:buFont typeface="Arial" panose="020B0604020202020204" pitchFamily="34" charset="0"/>
              <a:buChar char="•"/>
            </a:pPr>
            <a:r>
              <a:rPr lang="en-US" sz="1200" dirty="0"/>
              <a:t>Territory principle</a:t>
            </a:r>
          </a:p>
          <a:p>
            <a:pPr marL="171450" indent="-171450">
              <a:buSzPct val="100000"/>
              <a:buFont typeface="Arial" panose="020B0604020202020204" pitchFamily="34" charset="0"/>
              <a:buChar char="•"/>
            </a:pPr>
            <a:r>
              <a:rPr lang="en-US" sz="1200" dirty="0"/>
              <a:t>Physical data</a:t>
            </a:r>
          </a:p>
        </p:txBody>
      </p:sp>
      <p:sp>
        <p:nvSpPr>
          <p:cNvPr id="29" name="TextBox 28">
            <a:extLst>
              <a:ext uri="{FF2B5EF4-FFF2-40B4-BE49-F238E27FC236}">
                <a16:creationId xmlns:a16="http://schemas.microsoft.com/office/drawing/2014/main" id="{2BC04F68-AD42-45DD-BB28-4F53FB1F3608}"/>
              </a:ext>
            </a:extLst>
          </p:cNvPr>
          <p:cNvSpPr txBox="1"/>
          <p:nvPr/>
        </p:nvSpPr>
        <p:spPr>
          <a:xfrm>
            <a:off x="5791200" y="4419600"/>
            <a:ext cx="2330823" cy="1384995"/>
          </a:xfrm>
          <a:prstGeom prst="rect">
            <a:avLst/>
          </a:prstGeom>
          <a:noFill/>
        </p:spPr>
        <p:txBody>
          <a:bodyPr wrap="square" rtlCol="0">
            <a:spAutoFit/>
          </a:bodyPr>
          <a:lstStyle/>
          <a:p>
            <a:pPr marL="171450" indent="-171450">
              <a:buFont typeface="Arial" panose="020B0604020202020204" pitchFamily="34" charset="0"/>
              <a:buChar char="•"/>
            </a:pPr>
            <a:r>
              <a:rPr lang="en-US" sz="1200" dirty="0"/>
              <a:t>Based on  energy  balances</a:t>
            </a:r>
          </a:p>
          <a:p>
            <a:pPr marL="171450" indent="-171450">
              <a:buFont typeface="Arial" panose="020B0604020202020204" pitchFamily="34" charset="0"/>
              <a:buChar char="•"/>
            </a:pPr>
            <a:r>
              <a:rPr lang="en-US" sz="1200" dirty="0"/>
              <a:t>Uses national accounts SUT format</a:t>
            </a:r>
          </a:p>
          <a:p>
            <a:pPr marL="171450" indent="-171450">
              <a:buFont typeface="Arial" panose="020B0604020202020204" pitchFamily="34" charset="0"/>
              <a:buChar char="•"/>
            </a:pPr>
            <a:r>
              <a:rPr lang="en-US" sz="1200" dirty="0"/>
              <a:t>Industries classified by ISIC</a:t>
            </a:r>
          </a:p>
          <a:p>
            <a:pPr marL="171450" indent="-171450">
              <a:buFont typeface="Arial" panose="020B0604020202020204" pitchFamily="34" charset="0"/>
              <a:buChar char="•"/>
            </a:pPr>
            <a:r>
              <a:rPr lang="en-US" sz="1200" dirty="0"/>
              <a:t>Resident principle</a:t>
            </a:r>
          </a:p>
          <a:p>
            <a:pPr marL="171450" indent="-171450">
              <a:buFont typeface="Arial" panose="020B0604020202020204" pitchFamily="34" charset="0"/>
              <a:buChar char="•"/>
            </a:pPr>
            <a:r>
              <a:rPr lang="en-US" sz="1200" dirty="0"/>
              <a:t>Physical and Monetary       data</a:t>
            </a:r>
          </a:p>
        </p:txBody>
      </p:sp>
      <p:sp>
        <p:nvSpPr>
          <p:cNvPr id="22" name="TextBox 21">
            <a:extLst>
              <a:ext uri="{FF2B5EF4-FFF2-40B4-BE49-F238E27FC236}">
                <a16:creationId xmlns:a16="http://schemas.microsoft.com/office/drawing/2014/main" id="{3348B137-2945-4CDF-83CD-9593FFB79FB8}"/>
              </a:ext>
            </a:extLst>
          </p:cNvPr>
          <p:cNvSpPr txBox="1"/>
          <p:nvPr/>
        </p:nvSpPr>
        <p:spPr>
          <a:xfrm>
            <a:off x="1619401" y="5827519"/>
            <a:ext cx="1981200" cy="369332"/>
          </a:xfrm>
          <a:prstGeom prst="rect">
            <a:avLst/>
          </a:prstGeom>
          <a:noFill/>
        </p:spPr>
        <p:txBody>
          <a:bodyPr wrap="square" rtlCol="0" anchor="ctr">
            <a:spAutoFit/>
          </a:bodyPr>
          <a:lstStyle/>
          <a:p>
            <a:pPr algn="ctr"/>
            <a:r>
              <a:rPr lang="en-US" b="1" dirty="0"/>
              <a:t>Energy Statistics</a:t>
            </a:r>
          </a:p>
        </p:txBody>
      </p:sp>
      <p:sp>
        <p:nvSpPr>
          <p:cNvPr id="32" name="TextBox 31">
            <a:extLst>
              <a:ext uri="{FF2B5EF4-FFF2-40B4-BE49-F238E27FC236}">
                <a16:creationId xmlns:a16="http://schemas.microsoft.com/office/drawing/2014/main" id="{DC265F95-A66B-4CBE-A752-05899D0F0DEE}"/>
              </a:ext>
            </a:extLst>
          </p:cNvPr>
          <p:cNvSpPr txBox="1"/>
          <p:nvPr/>
        </p:nvSpPr>
        <p:spPr>
          <a:xfrm>
            <a:off x="1294170" y="4743178"/>
            <a:ext cx="2631662" cy="646331"/>
          </a:xfrm>
          <a:prstGeom prst="rect">
            <a:avLst/>
          </a:prstGeom>
          <a:noFill/>
        </p:spPr>
        <p:txBody>
          <a:bodyPr wrap="square" rtlCol="0">
            <a:spAutoFit/>
          </a:bodyPr>
          <a:lstStyle/>
          <a:p>
            <a:pPr marL="171450" indent="-171450">
              <a:buFont typeface="Arial" panose="020B0604020202020204" pitchFamily="34" charset="0"/>
              <a:buChar char="•"/>
            </a:pPr>
            <a:r>
              <a:rPr lang="en-US" sz="1200" dirty="0"/>
              <a:t>Based on primary statistics </a:t>
            </a:r>
          </a:p>
          <a:p>
            <a:pPr marL="171450" indent="-171450">
              <a:buFont typeface="Arial" panose="020B0604020202020204" pitchFamily="34" charset="0"/>
              <a:buChar char="•"/>
            </a:pPr>
            <a:r>
              <a:rPr lang="en-US" sz="1200" dirty="0"/>
              <a:t>Specific energy surveys</a:t>
            </a:r>
          </a:p>
          <a:p>
            <a:pPr marL="171450" indent="-171450">
              <a:buFont typeface="Arial" panose="020B0604020202020204" pitchFamily="34" charset="0"/>
              <a:buChar char="•"/>
            </a:pPr>
            <a:r>
              <a:rPr lang="en-US" sz="1200" dirty="0"/>
              <a:t>No specific format</a:t>
            </a:r>
          </a:p>
        </p:txBody>
      </p:sp>
      <p:sp>
        <p:nvSpPr>
          <p:cNvPr id="33" name="TextBox 32">
            <a:extLst>
              <a:ext uri="{FF2B5EF4-FFF2-40B4-BE49-F238E27FC236}">
                <a16:creationId xmlns:a16="http://schemas.microsoft.com/office/drawing/2014/main" id="{8EAA6174-9FAE-4CD1-97A1-D14D2F8F14D5}"/>
              </a:ext>
            </a:extLst>
          </p:cNvPr>
          <p:cNvSpPr txBox="1"/>
          <p:nvPr/>
        </p:nvSpPr>
        <p:spPr>
          <a:xfrm>
            <a:off x="4745719" y="3581098"/>
            <a:ext cx="1582253" cy="830997"/>
          </a:xfrm>
          <a:prstGeom prst="rect">
            <a:avLst/>
          </a:prstGeom>
          <a:noFill/>
        </p:spPr>
        <p:txBody>
          <a:bodyPr wrap="square" rtlCol="0">
            <a:spAutoFit/>
          </a:bodyPr>
          <a:lstStyle/>
          <a:p>
            <a:pPr marL="171450" indent="-171450">
              <a:buSzPct val="100000"/>
              <a:buFont typeface="Arial" panose="020B0604020202020204" pitchFamily="34" charset="0"/>
              <a:buChar char="•"/>
            </a:pPr>
            <a:r>
              <a:rPr lang="en-US" sz="1200" dirty="0"/>
              <a:t>Based on energy statistics</a:t>
            </a:r>
          </a:p>
          <a:p>
            <a:pPr marL="171450" indent="-171450">
              <a:buSzPct val="100000"/>
              <a:buFont typeface="Arial" panose="020B0604020202020204" pitchFamily="34" charset="0"/>
              <a:buChar char="•"/>
            </a:pPr>
            <a:r>
              <a:rPr lang="en-US" sz="1200" dirty="0"/>
              <a:t>Supply and use balances</a:t>
            </a:r>
          </a:p>
        </p:txBody>
      </p:sp>
      <p:sp>
        <p:nvSpPr>
          <p:cNvPr id="34" name="TextBox 33">
            <a:extLst>
              <a:ext uri="{FF2B5EF4-FFF2-40B4-BE49-F238E27FC236}">
                <a16:creationId xmlns:a16="http://schemas.microsoft.com/office/drawing/2014/main" id="{BE5FACB6-A438-48BE-8E63-AEEBACB44C55}"/>
              </a:ext>
            </a:extLst>
          </p:cNvPr>
          <p:cNvSpPr txBox="1"/>
          <p:nvPr/>
        </p:nvSpPr>
        <p:spPr>
          <a:xfrm>
            <a:off x="3203519" y="2291759"/>
            <a:ext cx="2736961" cy="461665"/>
          </a:xfrm>
          <a:prstGeom prst="rect">
            <a:avLst/>
          </a:prstGeom>
          <a:noFill/>
        </p:spPr>
        <p:txBody>
          <a:bodyPr wrap="square" rtlCol="0">
            <a:spAutoFit/>
          </a:bodyPr>
          <a:lstStyle/>
          <a:p>
            <a:pPr marL="171450" indent="-171450">
              <a:buFont typeface="Arial" panose="020B0604020202020204" pitchFamily="34" charset="0"/>
              <a:buChar char="•"/>
            </a:pPr>
            <a:r>
              <a:rPr lang="en-US" sz="1200" dirty="0"/>
              <a:t>Various formats (IEA, Eurostat, UN)</a:t>
            </a:r>
          </a:p>
          <a:p>
            <a:pPr marL="171450" indent="-171450">
              <a:buFont typeface="Arial" panose="020B0604020202020204" pitchFamily="34" charset="0"/>
              <a:buChar char="•"/>
            </a:pPr>
            <a:r>
              <a:rPr lang="en-US" sz="1200" dirty="0"/>
              <a:t>Sectors and industries (ISIC)</a:t>
            </a:r>
          </a:p>
        </p:txBody>
      </p:sp>
      <p:sp>
        <p:nvSpPr>
          <p:cNvPr id="9" name="Title 8">
            <a:extLst>
              <a:ext uri="{FF2B5EF4-FFF2-40B4-BE49-F238E27FC236}">
                <a16:creationId xmlns:a16="http://schemas.microsoft.com/office/drawing/2014/main" id="{D538AE0E-6E0B-4E74-83C2-501F4F9F4BEF}"/>
              </a:ext>
            </a:extLst>
          </p:cNvPr>
          <p:cNvSpPr>
            <a:spLocks noGrp="1"/>
          </p:cNvSpPr>
          <p:nvPr>
            <p:ph type="title"/>
          </p:nvPr>
        </p:nvSpPr>
        <p:spPr/>
        <p:txBody>
          <a:bodyPr anchor="ctr"/>
          <a:lstStyle/>
          <a:p>
            <a:r>
              <a:rPr lang="en-US" dirty="0"/>
              <a:t>An Overview</a:t>
            </a:r>
          </a:p>
        </p:txBody>
      </p:sp>
    </p:spTree>
    <p:extLst>
      <p:ext uri="{BB962C8B-B14F-4D97-AF65-F5344CB8AC3E}">
        <p14:creationId xmlns:p14="http://schemas.microsoft.com/office/powerpoint/2010/main" val="113198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Creating balances and accounts</a:t>
            </a:r>
          </a:p>
        </p:txBody>
      </p:sp>
      <p:sp>
        <p:nvSpPr>
          <p:cNvPr id="3" name="Content Placeholder 2"/>
          <p:cNvSpPr>
            <a:spLocks noGrp="1"/>
          </p:cNvSpPr>
          <p:nvPr>
            <p:ph idx="1"/>
          </p:nvPr>
        </p:nvSpPr>
        <p:spPr>
          <a:xfrm>
            <a:off x="609600" y="1752600"/>
            <a:ext cx="4382324" cy="4389120"/>
          </a:xfrm>
        </p:spPr>
        <p:txBody>
          <a:bodyPr>
            <a:normAutofit/>
          </a:bodyPr>
          <a:lstStyle/>
          <a:p>
            <a:pPr marL="0" indent="0">
              <a:buNone/>
            </a:pPr>
            <a:r>
              <a:rPr lang="en-GB" dirty="0"/>
              <a:t>Use the same data</a:t>
            </a:r>
          </a:p>
          <a:p>
            <a:pPr lvl="1"/>
            <a:r>
              <a:rPr lang="en-GB" dirty="0"/>
              <a:t>Many flows are identical in balances and accounts</a:t>
            </a:r>
          </a:p>
          <a:p>
            <a:pPr lvl="1"/>
            <a:endParaRPr lang="en-GB" dirty="0"/>
          </a:p>
          <a:p>
            <a:pPr marL="0" indent="0">
              <a:buNone/>
            </a:pPr>
            <a:r>
              <a:rPr lang="en-GB" dirty="0"/>
              <a:t>Important differences</a:t>
            </a:r>
          </a:p>
          <a:p>
            <a:pPr lvl="1"/>
            <a:r>
              <a:rPr lang="en-GB" dirty="0"/>
              <a:t>Terminology</a:t>
            </a:r>
          </a:p>
          <a:p>
            <a:pPr lvl="1"/>
            <a:r>
              <a:rPr lang="en-GB" dirty="0"/>
              <a:t>Territory vs residence principle</a:t>
            </a:r>
          </a:p>
          <a:p>
            <a:pPr lvl="1"/>
            <a:r>
              <a:rPr lang="en-GB" dirty="0"/>
              <a:t>Treatment of transport</a:t>
            </a:r>
          </a:p>
          <a:p>
            <a:pPr lvl="1"/>
            <a:endParaRPr lang="en-GB" dirty="0"/>
          </a:p>
          <a:p>
            <a:pPr marL="0" indent="0">
              <a:buNone/>
            </a:pPr>
            <a:r>
              <a:rPr lang="en-GB" dirty="0"/>
              <a:t>Note: Purpose of accounts is comprehensiveness and consistency with SNA</a:t>
            </a:r>
          </a:p>
        </p:txBody>
      </p:sp>
      <p:sp>
        <p:nvSpPr>
          <p:cNvPr id="5" name="Slide Number Placeholder 4"/>
          <p:cNvSpPr>
            <a:spLocks noGrp="1"/>
          </p:cNvSpPr>
          <p:nvPr>
            <p:ph type="sldNum" sz="quarter" idx="12"/>
          </p:nvPr>
        </p:nvSpPr>
        <p:spPr>
          <a:xfrm>
            <a:off x="6859585" y="6247795"/>
            <a:ext cx="2057400" cy="365125"/>
          </a:xfrm>
        </p:spPr>
        <p:txBody>
          <a:bodyPr/>
          <a:lstStyle/>
          <a:p>
            <a:fld id="{7F77BAF3-E4BC-4C2C-9A89-0B94AC2F4359}" type="slidenum">
              <a:rPr lang="en-US" smtClean="0"/>
              <a:t>28</a:t>
            </a:fld>
            <a:endParaRPr lang="en-US" dirty="0"/>
          </a:p>
        </p:txBody>
      </p:sp>
      <p:sp>
        <p:nvSpPr>
          <p:cNvPr id="6" name="Rectangle 5"/>
          <p:cNvSpPr/>
          <p:nvPr/>
        </p:nvSpPr>
        <p:spPr>
          <a:xfrm>
            <a:off x="5071872" y="4240970"/>
            <a:ext cx="3538728" cy="685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Natural Inputs, imports, transformation, supply, use, residuals</a:t>
            </a:r>
          </a:p>
        </p:txBody>
      </p:sp>
      <p:sp>
        <p:nvSpPr>
          <p:cNvPr id="9" name="Rectangle 8"/>
          <p:cNvSpPr/>
          <p:nvPr/>
        </p:nvSpPr>
        <p:spPr>
          <a:xfrm>
            <a:off x="5071872" y="5383970"/>
            <a:ext cx="3538728" cy="685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Combined data sources: admin, surveys, SNA, models</a:t>
            </a:r>
          </a:p>
        </p:txBody>
      </p:sp>
      <p:sp>
        <p:nvSpPr>
          <p:cNvPr id="10" name="Up Arrow 9"/>
          <p:cNvSpPr/>
          <p:nvPr/>
        </p:nvSpPr>
        <p:spPr>
          <a:xfrm>
            <a:off x="6642354" y="5002970"/>
            <a:ext cx="397764" cy="304800"/>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Up Arrow 10"/>
          <p:cNvSpPr/>
          <p:nvPr/>
        </p:nvSpPr>
        <p:spPr>
          <a:xfrm>
            <a:off x="5410200" y="2509370"/>
            <a:ext cx="397764" cy="360000"/>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410200" y="1650170"/>
            <a:ext cx="1071562" cy="685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Balances</a:t>
            </a:r>
          </a:p>
        </p:txBody>
      </p:sp>
      <p:sp>
        <p:nvSpPr>
          <p:cNvPr id="14" name="Rectangle 13"/>
          <p:cNvSpPr/>
          <p:nvPr/>
        </p:nvSpPr>
        <p:spPr>
          <a:xfrm>
            <a:off x="7158038" y="1650170"/>
            <a:ext cx="1071562" cy="685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1"/>
                </a:solidFill>
              </a:rPr>
              <a:t>Accounts</a:t>
            </a:r>
          </a:p>
        </p:txBody>
      </p:sp>
      <p:sp>
        <p:nvSpPr>
          <p:cNvPr id="15" name="Up Arrow 14"/>
          <p:cNvSpPr/>
          <p:nvPr/>
        </p:nvSpPr>
        <p:spPr>
          <a:xfrm>
            <a:off x="7527036" y="2509370"/>
            <a:ext cx="397764" cy="360000"/>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Up Arrow 15"/>
          <p:cNvSpPr/>
          <p:nvPr/>
        </p:nvSpPr>
        <p:spPr>
          <a:xfrm>
            <a:off x="6629400" y="3804770"/>
            <a:ext cx="397764" cy="360000"/>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5071872" y="3097970"/>
            <a:ext cx="3538728" cy="685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Energy statistics</a:t>
            </a:r>
          </a:p>
        </p:txBody>
      </p:sp>
      <p:sp>
        <p:nvSpPr>
          <p:cNvPr id="7" name="Right Arrow 6"/>
          <p:cNvSpPr/>
          <p:nvPr/>
        </p:nvSpPr>
        <p:spPr>
          <a:xfrm>
            <a:off x="6553200" y="1722760"/>
            <a:ext cx="457200" cy="15601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p:cNvSpPr/>
          <p:nvPr/>
        </p:nvSpPr>
        <p:spPr>
          <a:xfrm rot="10800000">
            <a:off x="6553200" y="2027560"/>
            <a:ext cx="457200" cy="15601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18" name="TextBox 17">
            <a:extLst>
              <a:ext uri="{FF2B5EF4-FFF2-40B4-BE49-F238E27FC236}">
                <a16:creationId xmlns:a16="http://schemas.microsoft.com/office/drawing/2014/main" id="{E0F1F16A-E9B4-4E1C-8A57-959505532B6B}"/>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Tree>
    <p:extLst>
      <p:ext uri="{BB962C8B-B14F-4D97-AF65-F5344CB8AC3E}">
        <p14:creationId xmlns:p14="http://schemas.microsoft.com/office/powerpoint/2010/main" val="12986066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Pladsholder til indhold 2"/>
              <p:cNvSpPr>
                <a:spLocks noGrp="1"/>
              </p:cNvSpPr>
              <p:nvPr>
                <p:ph idx="1"/>
              </p:nvPr>
            </p:nvSpPr>
            <p:spPr>
              <a:xfrm>
                <a:off x="457200" y="1656510"/>
                <a:ext cx="8363272" cy="4968552"/>
              </a:xfrm>
            </p:spPr>
            <p:txBody>
              <a:bodyPr>
                <a:normAutofit/>
              </a:bodyPr>
              <a:lstStyle/>
              <a:p>
                <a:pPr>
                  <a:buClr>
                    <a:schemeClr val="accent3">
                      <a:lumMod val="75000"/>
                    </a:schemeClr>
                  </a:buClr>
                </a:pPr>
                <a:r>
                  <a:rPr lang="en-US" dirty="0"/>
                  <a:t>Supply in the energy balance:</a:t>
                </a:r>
              </a:p>
              <a:p>
                <a:pPr marL="457200" lvl="1" indent="0">
                  <a:buClr>
                    <a:schemeClr val="accent3">
                      <a:lumMod val="75000"/>
                    </a:schemeClr>
                  </a:buClr>
                  <a:buNone/>
                </a:pPr>
                <a:endParaRPr lang="en-US" sz="600" i="1" dirty="0">
                  <a:latin typeface="Cambria Math" panose="02040503050406030204" pitchFamily="18" charset="0"/>
                </a:endParaRPr>
              </a:p>
              <a:p>
                <a:pPr marL="457200" lvl="1" indent="0">
                  <a:lnSpc>
                    <a:spcPct val="100000"/>
                  </a:lnSpc>
                  <a:buClr>
                    <a:schemeClr val="accent3">
                      <a:lumMod val="75000"/>
                    </a:schemeClr>
                  </a:buClr>
                  <a:buNone/>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𝑻𝒐𝒕𝒂𝒍</m:t>
                      </m:r>
                      <m:r>
                        <a:rPr lang="en-US" sz="2400" b="1" i="1" smtClean="0">
                          <a:latin typeface="Cambria Math" panose="02040503050406030204" pitchFamily="18" charset="0"/>
                        </a:rPr>
                        <m:t> </m:t>
                      </m:r>
                      <m:r>
                        <a:rPr lang="en-US" sz="2400" b="1" i="1" smtClean="0">
                          <a:latin typeface="Cambria Math" panose="02040503050406030204" pitchFamily="18" charset="0"/>
                        </a:rPr>
                        <m:t>𝒆𝒏𝒆𝒓𝒈𝒚</m:t>
                      </m:r>
                      <m:r>
                        <a:rPr lang="en-US" sz="2400" b="1" i="1" smtClean="0">
                          <a:latin typeface="Cambria Math" panose="02040503050406030204" pitchFamily="18" charset="0"/>
                        </a:rPr>
                        <m:t> </m:t>
                      </m:r>
                      <m:r>
                        <a:rPr lang="en-US" sz="2400" b="1" i="1" smtClean="0">
                          <a:latin typeface="Cambria Math" panose="02040503050406030204" pitchFamily="18" charset="0"/>
                        </a:rPr>
                        <m:t>𝒔𝒖𝒑𝒑𝒍𝒚</m:t>
                      </m:r>
                      <m:r>
                        <a:rPr lang="en-US" sz="2400" b="0" i="1" smtClean="0">
                          <a:latin typeface="Cambria Math" panose="02040503050406030204" pitchFamily="18" charset="0"/>
                        </a:rPr>
                        <m:t>=</m:t>
                      </m:r>
                      <m:r>
                        <a:rPr lang="en-US" sz="2400" b="0" i="1" smtClean="0">
                          <a:latin typeface="Cambria Math" panose="02040503050406030204" pitchFamily="18" charset="0"/>
                        </a:rPr>
                        <m:t>𝑃𝑟𝑖𝑚𝑎𝑟𝑦</m:t>
                      </m:r>
                      <m:r>
                        <a:rPr lang="en-US" sz="2400" b="0" i="1" smtClean="0">
                          <a:latin typeface="Cambria Math" panose="02040503050406030204" pitchFamily="18" charset="0"/>
                        </a:rPr>
                        <m:t> </m:t>
                      </m:r>
                      <m:r>
                        <a:rPr lang="en-US" sz="2400" b="0" i="1" smtClean="0">
                          <a:latin typeface="Cambria Math" panose="02040503050406030204" pitchFamily="18" charset="0"/>
                        </a:rPr>
                        <m:t>𝑒𝑛𝑒𝑟𝑔𝑦</m:t>
                      </m:r>
                      <m:r>
                        <a:rPr lang="en-US" sz="2400" b="0" i="1" smtClean="0">
                          <a:latin typeface="Cambria Math" panose="02040503050406030204" pitchFamily="18" charset="0"/>
                        </a:rPr>
                        <m:t> </m:t>
                      </m:r>
                      <m:r>
                        <a:rPr lang="en-US" sz="2400" b="0" i="1" smtClean="0">
                          <a:latin typeface="Cambria Math" panose="02040503050406030204" pitchFamily="18" charset="0"/>
                        </a:rPr>
                        <m:t>𝑝𝑟𝑜𝑑𝑢𝑐𝑡𝑖𝑜𝑛</m:t>
                      </m:r>
                      <m:r>
                        <a:rPr lang="en-US" sz="2400" b="0" i="1" smtClean="0">
                          <a:latin typeface="Cambria Math" panose="02040503050406030204" pitchFamily="18" charset="0"/>
                        </a:rPr>
                        <m:t>+</m:t>
                      </m:r>
                      <m:r>
                        <a:rPr lang="en-US" sz="2400" b="0" i="1" smtClean="0">
                          <a:latin typeface="Cambria Math" panose="02040503050406030204" pitchFamily="18" charset="0"/>
                        </a:rPr>
                        <m:t>𝐼𝑚𝑝𝑜𝑟𝑡</m:t>
                      </m:r>
                      <m:r>
                        <a:rPr lang="en-US" sz="2400" b="0" i="1" smtClean="0">
                          <a:latin typeface="Cambria Math" panose="02040503050406030204" pitchFamily="18" charset="0"/>
                        </a:rPr>
                        <m:t> </m:t>
                      </m:r>
                      <m:r>
                        <a:rPr lang="en-US" sz="2400" b="0" i="1" smtClean="0">
                          <a:latin typeface="Cambria Math" panose="02040503050406030204" pitchFamily="18" charset="0"/>
                        </a:rPr>
                        <m:t>𝑜𝑓</m:t>
                      </m:r>
                      <m:r>
                        <a:rPr lang="en-US" sz="2400" b="0" i="1" smtClean="0">
                          <a:latin typeface="Cambria Math" panose="02040503050406030204" pitchFamily="18" charset="0"/>
                        </a:rPr>
                        <m:t> </m:t>
                      </m:r>
                      <m:r>
                        <a:rPr lang="en-US" sz="2400" b="0" i="1" smtClean="0">
                          <a:latin typeface="Cambria Math" panose="02040503050406030204" pitchFamily="18" charset="0"/>
                        </a:rPr>
                        <m:t>𝑝𝑟𝑖𝑚𝑎𝑟𝑦</m:t>
                      </m:r>
                      <m:r>
                        <a:rPr lang="en-US" sz="2400" b="0" i="1" smtClean="0">
                          <a:latin typeface="Cambria Math" panose="02040503050406030204" pitchFamily="18" charset="0"/>
                        </a:rPr>
                        <m:t> </m:t>
                      </m:r>
                      <m:r>
                        <a:rPr lang="en-US" sz="2400" b="0" i="1" smtClean="0">
                          <a:latin typeface="Cambria Math" panose="02040503050406030204" pitchFamily="18" charset="0"/>
                        </a:rPr>
                        <m:t>𝑎𝑛𝑑</m:t>
                      </m:r>
                      <m:r>
                        <a:rPr lang="en-US" sz="2400" b="0" i="1" smtClean="0">
                          <a:latin typeface="Cambria Math" panose="02040503050406030204" pitchFamily="18" charset="0"/>
                        </a:rPr>
                        <m:t> </m:t>
                      </m:r>
                      <m:r>
                        <a:rPr lang="en-US" sz="2400" b="0" i="1" smtClean="0">
                          <a:latin typeface="Cambria Math" panose="02040503050406030204" pitchFamily="18" charset="0"/>
                        </a:rPr>
                        <m:t>𝑠𝑒𝑐𝑜𝑛𝑑𝑎𝑟𝑦</m:t>
                      </m:r>
                      <m:r>
                        <a:rPr lang="en-US" sz="2400" b="0" i="1" smtClean="0">
                          <a:latin typeface="Cambria Math" panose="02040503050406030204" pitchFamily="18" charset="0"/>
                        </a:rPr>
                        <m:t> </m:t>
                      </m:r>
                      <m:r>
                        <a:rPr lang="en-US" sz="2400" b="0" i="1" smtClean="0">
                          <a:latin typeface="Cambria Math" panose="02040503050406030204" pitchFamily="18" charset="0"/>
                        </a:rPr>
                        <m:t>𝑒𝑛𝑒𝑟𝑔𝑦</m:t>
                      </m:r>
                      <m:r>
                        <a:rPr lang="en-US" sz="2400" b="0" i="1" smtClean="0">
                          <a:latin typeface="Cambria Math" panose="02040503050406030204" pitchFamily="18" charset="0"/>
                        </a:rPr>
                        <m:t>−</m:t>
                      </m:r>
                      <m:r>
                        <a:rPr lang="en-US" sz="2400" b="0" i="1" smtClean="0">
                          <a:latin typeface="Cambria Math" panose="02040503050406030204" pitchFamily="18" charset="0"/>
                        </a:rPr>
                        <m:t>𝐸𝑥𝑝𝑜𝑟𝑡</m:t>
                      </m:r>
                      <m:r>
                        <a:rPr lang="en-US" sz="2400" b="0" i="1" smtClean="0">
                          <a:latin typeface="Cambria Math" panose="02040503050406030204" pitchFamily="18" charset="0"/>
                        </a:rPr>
                        <m:t> </m:t>
                      </m:r>
                      <m:r>
                        <a:rPr lang="en-US" sz="2400" b="0" i="1" smtClean="0">
                          <a:latin typeface="Cambria Math" panose="02040503050406030204" pitchFamily="18" charset="0"/>
                        </a:rPr>
                        <m:t>𝑜𝑓</m:t>
                      </m:r>
                      <m:r>
                        <a:rPr lang="en-US" sz="2400" b="0" i="1" smtClean="0">
                          <a:latin typeface="Cambria Math" panose="02040503050406030204" pitchFamily="18" charset="0"/>
                        </a:rPr>
                        <m:t> </m:t>
                      </m:r>
                      <m:r>
                        <a:rPr lang="en-US" sz="2400" b="0" i="1" smtClean="0">
                          <a:latin typeface="Cambria Math" panose="02040503050406030204" pitchFamily="18" charset="0"/>
                        </a:rPr>
                        <m:t>𝑝𝑟𝑖𝑚𝑎𝑟𝑦</m:t>
                      </m:r>
                      <m:r>
                        <a:rPr lang="en-US" sz="2400" b="0" i="1" smtClean="0">
                          <a:latin typeface="Cambria Math" panose="02040503050406030204" pitchFamily="18" charset="0"/>
                        </a:rPr>
                        <m:t> </m:t>
                      </m:r>
                      <m:r>
                        <a:rPr lang="en-US" sz="2400" b="0" i="1" smtClean="0">
                          <a:latin typeface="Cambria Math" panose="02040503050406030204" pitchFamily="18" charset="0"/>
                        </a:rPr>
                        <m:t>𝑎𝑛𝑑</m:t>
                      </m:r>
                      <m:r>
                        <a:rPr lang="en-US" sz="2400" b="0" i="1" smtClean="0">
                          <a:latin typeface="Cambria Math" panose="02040503050406030204" pitchFamily="18" charset="0"/>
                        </a:rPr>
                        <m:t> </m:t>
                      </m:r>
                      <m:r>
                        <a:rPr lang="en-US" sz="2400" b="0" i="1" smtClean="0">
                          <a:latin typeface="Cambria Math" panose="02040503050406030204" pitchFamily="18" charset="0"/>
                        </a:rPr>
                        <m:t>𝑠𝑒𝑐𝑜𝑛𝑑𝑎𝑟𝑦</m:t>
                      </m:r>
                      <m:r>
                        <a:rPr lang="en-US" sz="2400" b="0" i="1" smtClean="0">
                          <a:latin typeface="Cambria Math" panose="02040503050406030204" pitchFamily="18" charset="0"/>
                        </a:rPr>
                        <m:t> </m:t>
                      </m:r>
                      <m:r>
                        <a:rPr lang="en-US" sz="2400" b="0" i="1" smtClean="0">
                          <a:latin typeface="Cambria Math" panose="02040503050406030204" pitchFamily="18" charset="0"/>
                        </a:rPr>
                        <m:t>𝑒𝑛𝑒𝑟𝑔𝑦</m:t>
                      </m:r>
                      <m:r>
                        <a:rPr lang="en-US" sz="2400" b="0" i="1" smtClean="0">
                          <a:latin typeface="Cambria Math" panose="02040503050406030204" pitchFamily="18" charset="0"/>
                        </a:rPr>
                        <m:t>−</m:t>
                      </m:r>
                      <m:r>
                        <a:rPr lang="en-US" sz="2400" b="0" i="1" smtClean="0">
                          <a:latin typeface="Cambria Math" panose="02040503050406030204" pitchFamily="18" charset="0"/>
                        </a:rPr>
                        <m:t>𝐼𝑛𝑡𝑒𝑟𝑛𝑎𝑡𝑖𝑜𝑛𝑎𝑙</m:t>
                      </m:r>
                      <m:r>
                        <a:rPr lang="en-US" sz="2400" b="0" i="1" smtClean="0">
                          <a:latin typeface="Cambria Math" panose="02040503050406030204" pitchFamily="18" charset="0"/>
                        </a:rPr>
                        <m:t> </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𝑎𝑣𝑖𝑎𝑡𝑖𝑜𝑛</m:t>
                          </m:r>
                          <m:r>
                            <a:rPr lang="en-US" sz="2400" b="0" i="1" smtClean="0">
                              <a:latin typeface="Cambria Math" panose="02040503050406030204" pitchFamily="18" charset="0"/>
                            </a:rPr>
                            <m:t> </m:t>
                          </m:r>
                          <m:r>
                            <a:rPr lang="en-US" sz="2400" b="0" i="1" smtClean="0">
                              <a:latin typeface="Cambria Math" panose="02040503050406030204" pitchFamily="18" charset="0"/>
                            </a:rPr>
                            <m:t>𝑎𝑛𝑑</m:t>
                          </m:r>
                          <m:r>
                            <a:rPr lang="en-US" sz="2400" b="0" i="1" smtClean="0">
                              <a:latin typeface="Cambria Math" panose="02040503050406030204" pitchFamily="18" charset="0"/>
                            </a:rPr>
                            <m:t> </m:t>
                          </m:r>
                          <m:r>
                            <a:rPr lang="en-US" sz="2400" b="0" i="1" smtClean="0">
                              <a:latin typeface="Cambria Math" panose="02040503050406030204" pitchFamily="18" charset="0"/>
                            </a:rPr>
                            <m:t>𝑚𝑎𝑟𝑖𝑛𝑒</m:t>
                          </m:r>
                        </m:e>
                      </m:d>
                      <m:r>
                        <a:rPr lang="en-US" sz="2400" b="0" i="1" smtClean="0">
                          <a:latin typeface="Cambria Math" panose="02040503050406030204" pitchFamily="18" charset="0"/>
                        </a:rPr>
                        <m:t>𝑏𝑢𝑛𝑘𝑒𝑟𝑠</m:t>
                      </m:r>
                      <m:r>
                        <a:rPr lang="en-US" sz="2400" b="0" i="1" smtClean="0">
                          <a:latin typeface="Cambria Math" panose="02040503050406030204" pitchFamily="18" charset="0"/>
                        </a:rPr>
                        <m:t>−</m:t>
                      </m:r>
                      <m:r>
                        <a:rPr lang="en-US" sz="2400" b="0" i="1" smtClean="0">
                          <a:latin typeface="Cambria Math" panose="02040503050406030204" pitchFamily="18" charset="0"/>
                        </a:rPr>
                        <m:t>𝑆𝑡𝑜𝑐𝑘</m:t>
                      </m:r>
                      <m:r>
                        <a:rPr lang="en-US" sz="2400" b="0" i="1" smtClean="0">
                          <a:latin typeface="Cambria Math" panose="02040503050406030204" pitchFamily="18" charset="0"/>
                        </a:rPr>
                        <m:t> </m:t>
                      </m:r>
                      <m:r>
                        <a:rPr lang="en-US" sz="2400" b="0" i="1" smtClean="0">
                          <a:latin typeface="Cambria Math" panose="02040503050406030204" pitchFamily="18" charset="0"/>
                        </a:rPr>
                        <m:t>𝑐h𝑎𝑛𝑔𝑒𝑠</m:t>
                      </m:r>
                    </m:oMath>
                  </m:oMathPara>
                </a14:m>
                <a:endParaRPr lang="en-GB" sz="2400" dirty="0"/>
              </a:p>
              <a:p>
                <a:pPr marL="457200" lvl="1" indent="0">
                  <a:buClr>
                    <a:schemeClr val="accent3">
                      <a:lumMod val="75000"/>
                    </a:schemeClr>
                  </a:buClr>
                  <a:buNone/>
                </a:pPr>
                <a:r>
                  <a:rPr lang="en-GB" sz="2400" dirty="0"/>
                  <a:t>	</a:t>
                </a:r>
                <a:endParaRPr lang="en-US" dirty="0"/>
              </a:p>
              <a:p>
                <a:pPr>
                  <a:buClr>
                    <a:schemeClr val="accent3">
                      <a:lumMod val="75000"/>
                    </a:schemeClr>
                  </a:buClr>
                </a:pPr>
                <a:r>
                  <a:rPr lang="en-US" dirty="0"/>
                  <a:t>Supply in the energy account:</a:t>
                </a:r>
              </a:p>
              <a:p>
                <a:pPr>
                  <a:buClr>
                    <a:schemeClr val="accent3">
                      <a:lumMod val="75000"/>
                    </a:schemeClr>
                  </a:buClr>
                </a:pPr>
                <a:endParaRPr lang="en-US" sz="600" dirty="0"/>
              </a:p>
              <a:p>
                <a:pPr marL="0" indent="449263">
                  <a:buClr>
                    <a:schemeClr val="accent3">
                      <a:lumMod val="75000"/>
                    </a:schemeClr>
                  </a:buClr>
                  <a:buNone/>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𝑺𝒖𝒑𝒑𝒍𝒚</m:t>
                      </m:r>
                      <m:r>
                        <a:rPr lang="en-US" b="1" i="1">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𝒐𝒖𝒕𝒑𝒖𝒕</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𝒊𝒎𝒑𝒐𝒓𝒕𝒔</m:t>
                      </m:r>
                    </m:oMath>
                  </m:oMathPara>
                </a14:m>
                <a:endParaRPr lang="da-DK" sz="1800" dirty="0"/>
              </a:p>
            </p:txBody>
          </p:sp>
        </mc:Choice>
        <mc:Fallback xmlns="">
          <p:sp>
            <p:nvSpPr>
              <p:cNvPr id="3" name="Pladsholder til indhold 2"/>
              <p:cNvSpPr>
                <a:spLocks noGrp="1" noRot="1" noChangeAspect="1" noMove="1" noResize="1" noEditPoints="1" noAdjustHandles="1" noChangeArrowheads="1" noChangeShapeType="1" noTextEdit="1"/>
              </p:cNvSpPr>
              <p:nvPr>
                <p:ph idx="1"/>
              </p:nvPr>
            </p:nvSpPr>
            <p:spPr>
              <a:xfrm>
                <a:off x="457200" y="1656510"/>
                <a:ext cx="8363272" cy="4968552"/>
              </a:xfrm>
              <a:blipFill>
                <a:blip r:embed="rId3"/>
                <a:stretch>
                  <a:fillRect l="-948" t="-1718"/>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29</a:t>
            </a:fld>
            <a:endParaRPr lang="en-US" dirty="0"/>
          </a:p>
        </p:txBody>
      </p:sp>
      <p:sp>
        <p:nvSpPr>
          <p:cNvPr id="6" name="TextBox 5">
            <a:extLst>
              <a:ext uri="{FF2B5EF4-FFF2-40B4-BE49-F238E27FC236}">
                <a16:creationId xmlns:a16="http://schemas.microsoft.com/office/drawing/2014/main" id="{5CD9FA22-A73B-4FAD-97E2-DF7D1D59BBF8}"/>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8" name="Title 7">
            <a:extLst>
              <a:ext uri="{FF2B5EF4-FFF2-40B4-BE49-F238E27FC236}">
                <a16:creationId xmlns:a16="http://schemas.microsoft.com/office/drawing/2014/main" id="{ED03E025-674F-4A51-95A0-B22FABFDBCEF}"/>
              </a:ext>
            </a:extLst>
          </p:cNvPr>
          <p:cNvSpPr>
            <a:spLocks noGrp="1"/>
          </p:cNvSpPr>
          <p:nvPr>
            <p:ph type="title"/>
          </p:nvPr>
        </p:nvSpPr>
        <p:spPr/>
        <p:txBody>
          <a:bodyPr anchor="ctr"/>
          <a:lstStyle/>
          <a:p>
            <a:r>
              <a:rPr lang="en-US" dirty="0"/>
              <a:t>Terminology: Energy supply</a:t>
            </a:r>
          </a:p>
        </p:txBody>
      </p:sp>
    </p:spTree>
    <p:extLst>
      <p:ext uri="{BB962C8B-B14F-4D97-AF65-F5344CB8AC3E}">
        <p14:creationId xmlns:p14="http://schemas.microsoft.com/office/powerpoint/2010/main" val="914127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Learning objectives</a:t>
            </a:r>
          </a:p>
        </p:txBody>
      </p:sp>
      <p:sp>
        <p:nvSpPr>
          <p:cNvPr id="3" name="Content Placeholder 2"/>
          <p:cNvSpPr>
            <a:spLocks noGrp="1"/>
          </p:cNvSpPr>
          <p:nvPr>
            <p:ph idx="1"/>
          </p:nvPr>
        </p:nvSpPr>
        <p:spPr/>
        <p:txBody>
          <a:bodyPr>
            <a:normAutofit/>
          </a:bodyPr>
          <a:lstStyle/>
          <a:p>
            <a:r>
              <a:rPr lang="en-GB" b="1" dirty="0"/>
              <a:t>Know</a:t>
            </a:r>
            <a:r>
              <a:rPr lang="en-GB" dirty="0"/>
              <a:t> what Energy Flow Accounts are and why they are important</a:t>
            </a:r>
          </a:p>
          <a:p>
            <a:endParaRPr lang="en-GB" sz="600" dirty="0">
              <a:solidFill>
                <a:schemeClr val="tx2"/>
              </a:solidFill>
            </a:endParaRPr>
          </a:p>
          <a:p>
            <a:r>
              <a:rPr lang="en-GB" b="1" dirty="0"/>
              <a:t>Understand</a:t>
            </a:r>
            <a:r>
              <a:rPr lang="en-GB" dirty="0"/>
              <a:t> the basic concepts and how they are treated in the SEEA</a:t>
            </a:r>
          </a:p>
          <a:p>
            <a:endParaRPr lang="en-GB" sz="600" dirty="0"/>
          </a:p>
          <a:p>
            <a:r>
              <a:rPr lang="en-GB" b="1" dirty="0"/>
              <a:t>Learn</a:t>
            </a:r>
            <a:r>
              <a:rPr lang="en-GB" dirty="0"/>
              <a:t> to compile Energy Flow Accounts</a:t>
            </a:r>
          </a:p>
          <a:p>
            <a:endParaRPr lang="en-GB" sz="600" dirty="0">
              <a:solidFill>
                <a:schemeClr val="tx2"/>
              </a:solidFill>
            </a:endParaRPr>
          </a:p>
          <a:p>
            <a:r>
              <a:rPr lang="en-GB" b="1" dirty="0"/>
              <a:t>Understand </a:t>
            </a:r>
            <a:r>
              <a:rPr lang="en-GB" dirty="0"/>
              <a:t>how Energy Flow Accounts are linked with Energy Balances and be aware of main differences</a:t>
            </a:r>
          </a:p>
          <a:p>
            <a:endParaRPr lang="en-GB" sz="600" b="1" dirty="0"/>
          </a:p>
          <a:p>
            <a:r>
              <a:rPr lang="en-GB" b="1" dirty="0"/>
              <a:t>Be aware</a:t>
            </a:r>
            <a:r>
              <a:rPr lang="en-GB" dirty="0"/>
              <a:t> of data sources, country examples and measurement challenges</a:t>
            </a:r>
          </a:p>
        </p:txBody>
      </p:sp>
      <p:sp>
        <p:nvSpPr>
          <p:cNvPr id="9" name="Footer Placeholder 8"/>
          <p:cNvSpPr>
            <a:spLocks noGrp="1"/>
          </p:cNvSpPr>
          <p:nvPr>
            <p:ph type="ftr" sz="quarter" idx="11"/>
          </p:nvPr>
        </p:nvSpPr>
        <p:spPr/>
        <p:txBody>
          <a:bodyPr/>
          <a:lstStyle/>
          <a:p>
            <a:r>
              <a:rPr lang="en-US"/>
              <a:t>SEEA-CF - Energy Flow Accounts</a:t>
            </a:r>
            <a:endParaRPr lang="en-US" dirty="0"/>
          </a:p>
        </p:txBody>
      </p:sp>
      <p:sp>
        <p:nvSpPr>
          <p:cNvPr id="8" name="Slide Number Placeholder 7"/>
          <p:cNvSpPr>
            <a:spLocks noGrp="1"/>
          </p:cNvSpPr>
          <p:nvPr>
            <p:ph type="sldNum" sz="quarter" idx="12"/>
          </p:nvPr>
        </p:nvSpPr>
        <p:spPr/>
        <p:txBody>
          <a:bodyPr/>
          <a:lstStyle/>
          <a:p>
            <a:fld id="{7F77BAF3-E4BC-4C2C-9A89-0B94AC2F4359}" type="slidenum">
              <a:rPr lang="en-US" smtClean="0"/>
              <a:t>3</a:t>
            </a:fld>
            <a:endParaRPr lang="en-US" dirty="0"/>
          </a:p>
        </p:txBody>
      </p:sp>
      <p:sp>
        <p:nvSpPr>
          <p:cNvPr id="6" name="TextBox 5">
            <a:extLst>
              <a:ext uri="{FF2B5EF4-FFF2-40B4-BE49-F238E27FC236}">
                <a16:creationId xmlns:a16="http://schemas.microsoft.com/office/drawing/2014/main" id="{44EBFFEF-AAF0-4CFF-855D-6BD12425A070}"/>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1. Learning Objectives</a:t>
            </a:r>
          </a:p>
        </p:txBody>
      </p:sp>
    </p:spTree>
    <p:extLst>
      <p:ext uri="{BB962C8B-B14F-4D97-AF65-F5344CB8AC3E}">
        <p14:creationId xmlns:p14="http://schemas.microsoft.com/office/powerpoint/2010/main" val="32000435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Pladsholder til indhold 2"/>
              <p:cNvSpPr>
                <a:spLocks noGrp="1"/>
              </p:cNvSpPr>
              <p:nvPr>
                <p:ph idx="1"/>
              </p:nvPr>
            </p:nvSpPr>
            <p:spPr>
              <a:xfrm>
                <a:off x="457200" y="1447800"/>
                <a:ext cx="8363272" cy="4876800"/>
              </a:xfrm>
            </p:spPr>
            <p:txBody>
              <a:bodyPr>
                <a:noAutofit/>
              </a:bodyPr>
              <a:lstStyle/>
              <a:p>
                <a:pPr>
                  <a:buClr>
                    <a:schemeClr val="accent3">
                      <a:lumMod val="75000"/>
                    </a:schemeClr>
                  </a:buClr>
                </a:pPr>
                <a:endParaRPr lang="en-US" sz="1400" dirty="0">
                  <a:latin typeface="Palatino Linotype" panose="02040502050505030304" pitchFamily="18" charset="0"/>
                </a:endParaRPr>
              </a:p>
              <a:p>
                <a:pPr marL="0" indent="0">
                  <a:buClr>
                    <a:schemeClr val="accent3">
                      <a:lumMod val="75000"/>
                    </a:schemeClr>
                  </a:buClr>
                  <a:buNone/>
                </a:pPr>
                <a:r>
                  <a:rPr lang="en-US" sz="2000" b="1" dirty="0"/>
                  <a:t>Final consumption</a:t>
                </a:r>
                <a:r>
                  <a:rPr lang="en-US" sz="2000" dirty="0"/>
                  <a:t>:</a:t>
                </a:r>
              </a:p>
              <a:p>
                <a:pPr lvl="1">
                  <a:buClr>
                    <a:schemeClr val="accent3">
                      <a:lumMod val="75000"/>
                    </a:schemeClr>
                  </a:buClr>
                </a:pPr>
                <a:r>
                  <a:rPr lang="en-US" sz="1800" dirty="0"/>
                  <a:t>Energy balance: Refers to the use of fuels, electricity and heat delivered to final consumers being it industries or households. </a:t>
                </a:r>
              </a:p>
              <a:p>
                <a:pPr lvl="1">
                  <a:buClr>
                    <a:schemeClr val="accent3">
                      <a:lumMod val="75000"/>
                    </a:schemeClr>
                  </a:buClr>
                </a:pPr>
                <a:r>
                  <a:rPr lang="en-US" sz="1800" dirty="0"/>
                  <a:t>Energy accounts: Refers to household use of energy only</a:t>
                </a:r>
              </a:p>
              <a:p>
                <a:pPr lvl="1">
                  <a:buClr>
                    <a:schemeClr val="accent3">
                      <a:lumMod val="75000"/>
                    </a:schemeClr>
                  </a:buClr>
                </a:pPr>
                <a:r>
                  <a:rPr lang="en-US" sz="1800" dirty="0"/>
                  <a:t>In SNA, energy consumption only focuses on final consumption, not intermediate consumption</a:t>
                </a:r>
              </a:p>
              <a:p>
                <a:pPr>
                  <a:buClr>
                    <a:schemeClr val="accent3">
                      <a:lumMod val="75000"/>
                    </a:schemeClr>
                  </a:buClr>
                </a:pPr>
                <a:endParaRPr lang="en-US" sz="1000" dirty="0"/>
              </a:p>
              <a:p>
                <a:pPr marL="0" indent="0">
                  <a:buClr>
                    <a:schemeClr val="accent3">
                      <a:lumMod val="75000"/>
                    </a:schemeClr>
                  </a:buClr>
                  <a:buNone/>
                </a:pPr>
                <a:r>
                  <a:rPr lang="en-US" sz="2000" b="1" dirty="0"/>
                  <a:t>Use</a:t>
                </a:r>
                <a:r>
                  <a:rPr lang="en-US" sz="2000" dirty="0"/>
                  <a:t> in the energy account:</a:t>
                </a:r>
              </a:p>
              <a:p>
                <a:pPr lvl="1">
                  <a:buClr>
                    <a:schemeClr val="accent3">
                      <a:lumMod val="75000"/>
                    </a:schemeClr>
                  </a:buClr>
                </a:pPr>
                <a:r>
                  <a:rPr lang="en-US" sz="1800" dirty="0"/>
                  <a:t>Intermediate consumption, households final consumption, exports, international bunkers and stock changes are considered uses of energy</a:t>
                </a:r>
              </a:p>
              <a:p>
                <a:pPr lvl="1">
                  <a:buClr>
                    <a:schemeClr val="accent3">
                      <a:lumMod val="75000"/>
                    </a:schemeClr>
                  </a:buClr>
                </a:pPr>
                <a:endParaRPr lang="en-US" sz="1000" dirty="0"/>
              </a:p>
              <a:p>
                <a:pPr marL="0" indent="0">
                  <a:buClr>
                    <a:schemeClr val="accent3">
                      <a:lumMod val="75000"/>
                    </a:schemeClr>
                  </a:buClr>
                  <a:buNone/>
                </a:pPr>
                <a:r>
                  <a:rPr lang="en-US" sz="2000" b="1" dirty="0"/>
                  <a:t>Storage</a:t>
                </a:r>
              </a:p>
              <a:p>
                <a:pPr marL="0" indent="0">
                  <a:buClr>
                    <a:schemeClr val="accent3">
                      <a:lumMod val="75000"/>
                    </a:schemeClr>
                  </a:buClr>
                  <a:buNone/>
                </a:pPr>
                <a:endParaRPr lang="en-US" sz="100" dirty="0">
                  <a:latin typeface="Cambria Math" panose="02040503050406030204" pitchFamily="18" charset="0"/>
                </a:endParaRPr>
              </a:p>
              <a:p>
                <a:pPr marL="0" indent="0">
                  <a:buClr>
                    <a:schemeClr val="accent3">
                      <a:lumMod val="75000"/>
                    </a:schemeClr>
                  </a:buClr>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𝑆𝑡𝑜𝑐𝑘𝑠</m:t>
                      </m:r>
                      <m:r>
                        <a:rPr lang="en-US" sz="2000" b="0" i="1" smtClean="0">
                          <a:latin typeface="Cambria Math" panose="02040503050406030204" pitchFamily="18" charset="0"/>
                        </a:rPr>
                        <m:t> </m:t>
                      </m:r>
                      <m:r>
                        <a:rPr lang="en-US" sz="2000" b="0" i="1" smtClean="0">
                          <a:latin typeface="Cambria Math" panose="02040503050406030204" pitchFamily="18" charset="0"/>
                        </a:rPr>
                        <m:t>𝑎𝑛𝑑</m:t>
                      </m:r>
                      <m:r>
                        <a:rPr lang="en-US" sz="2000" b="0" i="1" smtClean="0">
                          <a:latin typeface="Cambria Math" panose="02040503050406030204" pitchFamily="18" charset="0"/>
                        </a:rPr>
                        <m:t> </m:t>
                      </m:r>
                      <m:r>
                        <a:rPr lang="en-US" sz="2000" b="0" i="1" smtClean="0">
                          <a:latin typeface="Cambria Math" panose="02040503050406030204" pitchFamily="18" charset="0"/>
                        </a:rPr>
                        <m:t>𝑐h𝑎𝑛𝑔𝑒𝑠</m:t>
                      </m:r>
                      <m:r>
                        <a:rPr lang="en-US" sz="2000" b="0" i="1" smtClean="0">
                          <a:latin typeface="Cambria Math" panose="02040503050406030204" pitchFamily="18" charset="0"/>
                        </a:rPr>
                        <m:t> </m:t>
                      </m:r>
                      <m:r>
                        <a:rPr lang="en-US" sz="2000" b="0" i="1" smtClean="0">
                          <a:latin typeface="Cambria Math" panose="02040503050406030204" pitchFamily="18" charset="0"/>
                        </a:rPr>
                        <m:t>𝑖𝑛</m:t>
                      </m:r>
                      <m:r>
                        <a:rPr lang="en-US" sz="2000" b="0" i="1" smtClean="0">
                          <a:latin typeface="Cambria Math" panose="02040503050406030204" pitchFamily="18" charset="0"/>
                        </a:rPr>
                        <m:t> </m:t>
                      </m:r>
                      <m:r>
                        <a:rPr lang="en-US" sz="2000" b="0" i="1" smtClean="0">
                          <a:latin typeface="Cambria Math" panose="02040503050406030204" pitchFamily="18" charset="0"/>
                        </a:rPr>
                        <m:t>𝑠𝑡𝑜𝑐𝑘𝑠</m:t>
                      </m:r>
                      <m:r>
                        <a:rPr lang="en-US" sz="2000" b="0" i="1" smtClean="0">
                          <a:latin typeface="Cambria Math" panose="02040503050406030204" pitchFamily="18" charset="0"/>
                        </a:rPr>
                        <m:t> </m:t>
                      </m:r>
                      <m:d>
                        <m:dPr>
                          <m:ctrlPr>
                            <a:rPr lang="en-US" sz="2000" i="1" smtClean="0">
                              <a:latin typeface="Cambria Math" panose="02040503050406030204" pitchFamily="18" charset="0"/>
                            </a:rPr>
                          </m:ctrlPr>
                        </m:dPr>
                        <m:e>
                          <m:r>
                            <a:rPr lang="en-US" sz="2000" b="0" i="1" smtClean="0">
                              <a:latin typeface="Cambria Math" panose="02040503050406030204" pitchFamily="18" charset="0"/>
                            </a:rPr>
                            <m:t>𝑒𝑛𝑒𝑟𝑔𝑦</m:t>
                          </m:r>
                          <m:r>
                            <a:rPr lang="en-US" sz="2000" b="0" i="1" smtClean="0">
                              <a:latin typeface="Cambria Math" panose="02040503050406030204" pitchFamily="18" charset="0"/>
                            </a:rPr>
                            <m:t> </m:t>
                          </m:r>
                          <m:r>
                            <a:rPr lang="en-US" sz="2000" b="0" i="1" smtClean="0">
                              <a:latin typeface="Cambria Math" panose="02040503050406030204" pitchFamily="18" charset="0"/>
                            </a:rPr>
                            <m:t>𝑏𝑎𝑙𝑎𝑛𝑐𝑒</m:t>
                          </m:r>
                        </m:e>
                      </m:d>
                    </m:oMath>
                  </m:oMathPara>
                </a14:m>
                <a:endParaRPr lang="en-US" sz="2000" dirty="0"/>
              </a:p>
              <a:p>
                <a:pPr marL="0" indent="0">
                  <a:buClr>
                    <a:schemeClr val="accent3">
                      <a:lumMod val="75000"/>
                    </a:schemeClr>
                  </a:buClr>
                  <a:buNone/>
                </a:pPr>
                <a14:m>
                  <m:oMathPara xmlns:m="http://schemas.openxmlformats.org/officeDocument/2006/math">
                    <m:oMathParaPr>
                      <m:jc m:val="centerGroup"/>
                    </m:oMathParaPr>
                    <m:oMath xmlns:m="http://schemas.openxmlformats.org/officeDocument/2006/math">
                      <m:r>
                        <a:rPr lang="en-US" sz="2000" b="1" i="1">
                          <a:latin typeface="Cambria Math" panose="02040503050406030204" pitchFamily="18" charset="0"/>
                        </a:rPr>
                        <m:t>𝑬𝑸𝑼𝑨𝑳𝑺</m:t>
                      </m:r>
                    </m:oMath>
                  </m:oMathPara>
                </a14:m>
                <a:endParaRPr lang="en-US" sz="2000" b="1" dirty="0"/>
              </a:p>
              <a:p>
                <a:pPr marL="0" indent="0">
                  <a:buClr>
                    <a:schemeClr val="accent3">
                      <a:lumMod val="75000"/>
                    </a:schemeClr>
                  </a:buClr>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𝑖𝑛𝑣𝑒𝑛𝑡𝑜𝑟𝑖𝑒𝑠</m:t>
                      </m:r>
                      <m:r>
                        <a:rPr lang="en-US" sz="2000" i="1">
                          <a:latin typeface="Cambria Math" panose="02040503050406030204" pitchFamily="18" charset="0"/>
                        </a:rPr>
                        <m:t> </m:t>
                      </m:r>
                      <m:r>
                        <a:rPr lang="en-US" sz="2000" i="1">
                          <a:latin typeface="Cambria Math" panose="02040503050406030204" pitchFamily="18" charset="0"/>
                        </a:rPr>
                        <m:t>𝑎𝑛𝑑</m:t>
                      </m:r>
                      <m:r>
                        <a:rPr lang="en-US" sz="2000" i="1">
                          <a:latin typeface="Cambria Math" panose="02040503050406030204" pitchFamily="18" charset="0"/>
                        </a:rPr>
                        <m:t> </m:t>
                      </m:r>
                      <m:r>
                        <a:rPr lang="en-US" sz="2000" i="1">
                          <a:latin typeface="Cambria Math" panose="02040503050406030204" pitchFamily="18" charset="0"/>
                        </a:rPr>
                        <m:t>𝑐h𝑎𝑛𝑔𝑒𝑠</m:t>
                      </m:r>
                      <m:r>
                        <a:rPr lang="en-US" sz="2000" i="1">
                          <a:latin typeface="Cambria Math" panose="02040503050406030204" pitchFamily="18" charset="0"/>
                        </a:rPr>
                        <m:t> </m:t>
                      </m:r>
                      <m:r>
                        <a:rPr lang="en-US" sz="2000" i="1">
                          <a:latin typeface="Cambria Math" panose="02040503050406030204" pitchFamily="18" charset="0"/>
                        </a:rPr>
                        <m:t>𝑖𝑛</m:t>
                      </m:r>
                      <m:r>
                        <a:rPr lang="en-US" sz="2000" i="1">
                          <a:latin typeface="Cambria Math" panose="02040503050406030204" pitchFamily="18" charset="0"/>
                        </a:rPr>
                        <m:t> </m:t>
                      </m:r>
                      <m:r>
                        <a:rPr lang="en-US" sz="2000" i="1">
                          <a:latin typeface="Cambria Math" panose="02040503050406030204" pitchFamily="18" charset="0"/>
                        </a:rPr>
                        <m:t>𝑖𝑛𝑣𝑒𝑛𝑡𝑜𝑟𝑖𝑒𝑠</m:t>
                      </m:r>
                      <m:r>
                        <a:rPr lang="en-US" sz="2000" i="1">
                          <a:latin typeface="Cambria Math" panose="02040503050406030204" pitchFamily="18" charset="0"/>
                        </a:rPr>
                        <m:t> (</m:t>
                      </m:r>
                      <m:r>
                        <a:rPr lang="en-US" sz="2000" i="1">
                          <a:latin typeface="Cambria Math" panose="02040503050406030204" pitchFamily="18" charset="0"/>
                        </a:rPr>
                        <m:t>𝑒𝑛𝑒𝑟𝑔𝑦</m:t>
                      </m:r>
                      <m:r>
                        <a:rPr lang="en-US" sz="2000" i="1">
                          <a:latin typeface="Cambria Math" panose="02040503050406030204" pitchFamily="18" charset="0"/>
                        </a:rPr>
                        <m:t> </m:t>
                      </m:r>
                      <m:r>
                        <a:rPr lang="en-US" sz="2000" i="1">
                          <a:latin typeface="Cambria Math" panose="02040503050406030204" pitchFamily="18" charset="0"/>
                        </a:rPr>
                        <m:t>𝑎𝑐𝑐𝑜𝑢𝑛𝑡𝑠</m:t>
                      </m:r>
                      <m:r>
                        <a:rPr lang="en-US" sz="2000" i="1">
                          <a:latin typeface="Cambria Math" panose="02040503050406030204" pitchFamily="18" charset="0"/>
                        </a:rPr>
                        <m:t>)</m:t>
                      </m:r>
                    </m:oMath>
                  </m:oMathPara>
                </a14:m>
                <a:endParaRPr lang="en-US" sz="2000" i="1" dirty="0"/>
              </a:p>
              <a:p>
                <a:pPr marL="0" indent="0">
                  <a:buClr>
                    <a:schemeClr val="accent3">
                      <a:lumMod val="75000"/>
                    </a:schemeClr>
                  </a:buClr>
                  <a:buNone/>
                </a:pPr>
                <a:endParaRPr lang="en-US" sz="2000" dirty="0"/>
              </a:p>
              <a:p>
                <a:endParaRPr lang="en-US" sz="2000" dirty="0"/>
              </a:p>
              <a:p>
                <a:endParaRPr lang="da-DK" sz="1800" dirty="0"/>
              </a:p>
            </p:txBody>
          </p:sp>
        </mc:Choice>
        <mc:Fallback xmlns="">
          <p:sp>
            <p:nvSpPr>
              <p:cNvPr id="3" name="Pladsholder til indhold 2"/>
              <p:cNvSpPr>
                <a:spLocks noGrp="1" noRot="1" noChangeAspect="1" noMove="1" noResize="1" noEditPoints="1" noAdjustHandles="1" noChangeArrowheads="1" noChangeShapeType="1" noTextEdit="1"/>
              </p:cNvSpPr>
              <p:nvPr>
                <p:ph idx="1"/>
              </p:nvPr>
            </p:nvSpPr>
            <p:spPr>
              <a:xfrm>
                <a:off x="457200" y="1447800"/>
                <a:ext cx="8363272" cy="4876800"/>
              </a:xfrm>
              <a:blipFill>
                <a:blip r:embed="rId3"/>
                <a:stretch>
                  <a:fillRect l="-729" b="-1750"/>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dirty="0"/>
              <a:t>SEEA-CF - Energy Flow Accounts</a:t>
            </a:r>
          </a:p>
        </p:txBody>
      </p:sp>
      <p:sp>
        <p:nvSpPr>
          <p:cNvPr id="5" name="Slide Number Placeholder 4"/>
          <p:cNvSpPr>
            <a:spLocks noGrp="1"/>
          </p:cNvSpPr>
          <p:nvPr>
            <p:ph type="sldNum" sz="quarter" idx="12"/>
          </p:nvPr>
        </p:nvSpPr>
        <p:spPr/>
        <p:txBody>
          <a:bodyPr/>
          <a:lstStyle/>
          <a:p>
            <a:fld id="{7F77BAF3-E4BC-4C2C-9A89-0B94AC2F4359}" type="slidenum">
              <a:rPr lang="en-US" smtClean="0"/>
              <a:t>30</a:t>
            </a:fld>
            <a:endParaRPr lang="en-US" dirty="0"/>
          </a:p>
        </p:txBody>
      </p:sp>
      <p:sp>
        <p:nvSpPr>
          <p:cNvPr id="6" name="TextBox 5">
            <a:extLst>
              <a:ext uri="{FF2B5EF4-FFF2-40B4-BE49-F238E27FC236}">
                <a16:creationId xmlns:a16="http://schemas.microsoft.com/office/drawing/2014/main" id="{99DF82BF-B7D3-4400-BE52-9222193006BF}"/>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8" name="Title 7">
            <a:extLst>
              <a:ext uri="{FF2B5EF4-FFF2-40B4-BE49-F238E27FC236}">
                <a16:creationId xmlns:a16="http://schemas.microsoft.com/office/drawing/2014/main" id="{819B3BED-4DAF-446F-AB42-558701A05778}"/>
              </a:ext>
            </a:extLst>
          </p:cNvPr>
          <p:cNvSpPr>
            <a:spLocks noGrp="1"/>
          </p:cNvSpPr>
          <p:nvPr>
            <p:ph type="title"/>
          </p:nvPr>
        </p:nvSpPr>
        <p:spPr/>
        <p:txBody>
          <a:bodyPr anchor="ctr"/>
          <a:lstStyle/>
          <a:p>
            <a:r>
              <a:rPr lang="en-US" dirty="0"/>
              <a:t>Terminology: Energy use and storage</a:t>
            </a:r>
          </a:p>
        </p:txBody>
      </p:sp>
    </p:spTree>
    <p:extLst>
      <p:ext uri="{BB962C8B-B14F-4D97-AF65-F5344CB8AC3E}">
        <p14:creationId xmlns:p14="http://schemas.microsoft.com/office/powerpoint/2010/main" val="4125059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4673" y="5871806"/>
            <a:ext cx="6543207" cy="523220"/>
          </a:xfrm>
          <a:prstGeom prst="rect">
            <a:avLst/>
          </a:prstGeom>
        </p:spPr>
        <p:txBody>
          <a:bodyPr wrap="square">
            <a:spAutoFit/>
          </a:bodyPr>
          <a:lstStyle/>
          <a:p>
            <a:pPr marL="285750" indent="-285750">
              <a:buClr>
                <a:schemeClr val="accent3">
                  <a:lumMod val="75000"/>
                </a:schemeClr>
              </a:buClr>
              <a:buFont typeface="Arial" panose="020B0604020202020204" pitchFamily="34" charset="0"/>
              <a:buChar char="•"/>
            </a:pPr>
            <a:r>
              <a:rPr lang="en-GB" sz="2800" dirty="0">
                <a:latin typeface="Palatino Linotype" panose="02040502050505030304" pitchFamily="18" charset="0"/>
              </a:rPr>
              <a:t>An extreme case, but still …..</a:t>
            </a:r>
          </a:p>
        </p:txBody>
      </p:sp>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6" name="Slide Number Placeholder 5"/>
          <p:cNvSpPr>
            <a:spLocks noGrp="1"/>
          </p:cNvSpPr>
          <p:nvPr>
            <p:ph type="sldNum" sz="quarter" idx="12"/>
          </p:nvPr>
        </p:nvSpPr>
        <p:spPr/>
        <p:txBody>
          <a:bodyPr/>
          <a:lstStyle/>
          <a:p>
            <a:fld id="{7F77BAF3-E4BC-4C2C-9A89-0B94AC2F4359}" type="slidenum">
              <a:rPr lang="en-US" smtClean="0"/>
              <a:t>31</a:t>
            </a:fld>
            <a:endParaRPr lang="en-US" dirty="0"/>
          </a:p>
        </p:txBody>
      </p:sp>
      <p:graphicFrame>
        <p:nvGraphicFramePr>
          <p:cNvPr id="7" name="Table 6">
            <a:extLst>
              <a:ext uri="{FF2B5EF4-FFF2-40B4-BE49-F238E27FC236}">
                <a16:creationId xmlns:a16="http://schemas.microsoft.com/office/drawing/2014/main" id="{143A52B1-2996-46A1-97E7-986B4AD3A157}"/>
              </a:ext>
            </a:extLst>
          </p:cNvPr>
          <p:cNvGraphicFramePr>
            <a:graphicFrameLocks noGrp="1"/>
          </p:cNvGraphicFramePr>
          <p:nvPr>
            <p:extLst>
              <p:ext uri="{D42A27DB-BD31-4B8C-83A1-F6EECF244321}">
                <p14:modId xmlns:p14="http://schemas.microsoft.com/office/powerpoint/2010/main" val="1986455125"/>
              </p:ext>
            </p:extLst>
          </p:nvPr>
        </p:nvGraphicFramePr>
        <p:xfrm>
          <a:off x="613410" y="2119565"/>
          <a:ext cx="7086600" cy="3554693"/>
        </p:xfrm>
        <a:graphic>
          <a:graphicData uri="http://schemas.openxmlformats.org/drawingml/2006/table">
            <a:tbl>
              <a:tblPr firstRow="1" bandRow="1">
                <a:tableStyleId>{C4B1156A-380E-4F78-BDF5-A606A8083BF9}</a:tableStyleId>
              </a:tblPr>
              <a:tblGrid>
                <a:gridCol w="6229978">
                  <a:extLst>
                    <a:ext uri="{9D8B030D-6E8A-4147-A177-3AD203B41FA5}">
                      <a16:colId xmlns:a16="http://schemas.microsoft.com/office/drawing/2014/main" val="2339291250"/>
                    </a:ext>
                  </a:extLst>
                </a:gridCol>
                <a:gridCol w="856622">
                  <a:extLst>
                    <a:ext uri="{9D8B030D-6E8A-4147-A177-3AD203B41FA5}">
                      <a16:colId xmlns:a16="http://schemas.microsoft.com/office/drawing/2014/main" val="3518173418"/>
                    </a:ext>
                  </a:extLst>
                </a:gridCol>
              </a:tblGrid>
              <a:tr h="547688">
                <a:tc>
                  <a:txBody>
                    <a:bodyPr/>
                    <a:lstStyle/>
                    <a:p>
                      <a:r>
                        <a:rPr lang="en-US" sz="1900" b="0" spc="-100" baseline="0" dirty="0">
                          <a:solidFill>
                            <a:schemeClr val="bg1"/>
                          </a:solidFill>
                        </a:rPr>
                        <a:t>Total emissions originating from the Danish territory </a:t>
                      </a:r>
                    </a:p>
                    <a:p>
                      <a:r>
                        <a:rPr lang="en-US" sz="1900" b="0" spc="-100" baseline="0" dirty="0">
                          <a:solidFill>
                            <a:schemeClr val="bg1"/>
                          </a:solidFill>
                        </a:rPr>
                        <a:t>(IPCC-emission inventory)</a:t>
                      </a:r>
                    </a:p>
                  </a:txBody>
                  <a:tcPr anchor="ctr">
                    <a:solidFill>
                      <a:schemeClr val="accent3">
                        <a:lumMod val="50000"/>
                      </a:schemeClr>
                    </a:solidFill>
                  </a:tcPr>
                </a:tc>
                <a:tc>
                  <a:txBody>
                    <a:bodyPr/>
                    <a:lstStyle/>
                    <a:p>
                      <a:pPr algn="r"/>
                      <a:r>
                        <a:rPr lang="en-US" sz="1900" b="0" spc="-100" baseline="0" dirty="0">
                          <a:solidFill>
                            <a:schemeClr val="bg1"/>
                          </a:solidFill>
                          <a:latin typeface="Calibri" panose="020F0502020204030204" pitchFamily="34" charset="0"/>
                        </a:rPr>
                        <a:t>54,568</a:t>
                      </a:r>
                    </a:p>
                  </a:txBody>
                  <a:tcPr anchor="ctr">
                    <a:solidFill>
                      <a:schemeClr val="accent3">
                        <a:lumMod val="50000"/>
                      </a:schemeClr>
                    </a:solidFill>
                  </a:tcPr>
                </a:tc>
                <a:extLst>
                  <a:ext uri="{0D108BD9-81ED-4DB2-BD59-A6C34878D82A}">
                    <a16:rowId xmlns:a16="http://schemas.microsoft.com/office/drawing/2014/main" val="3602347501"/>
                  </a:ext>
                </a:extLst>
              </a:tr>
              <a:tr h="555295">
                <a:tc>
                  <a:txBody>
                    <a:bodyPr/>
                    <a:lstStyle/>
                    <a:p>
                      <a:r>
                        <a:rPr lang="en-US" b="0" spc="-100" baseline="0" dirty="0"/>
                        <a:t>+ Emissions caused by Danish operated vehicles abroad</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1,905</a:t>
                      </a:r>
                    </a:p>
                  </a:txBody>
                  <a:tcPr anchor="ctr">
                    <a:solidFill>
                      <a:schemeClr val="accent2">
                        <a:lumMod val="20000"/>
                        <a:lumOff val="80000"/>
                      </a:schemeClr>
                    </a:solidFill>
                  </a:tcPr>
                </a:tc>
                <a:extLst>
                  <a:ext uri="{0D108BD9-81ED-4DB2-BD59-A6C34878D82A}">
                    <a16:rowId xmlns:a16="http://schemas.microsoft.com/office/drawing/2014/main" val="766176619"/>
                  </a:ext>
                </a:extLst>
              </a:tr>
              <a:tr h="555295">
                <a:tc>
                  <a:txBody>
                    <a:bodyPr/>
                    <a:lstStyle/>
                    <a:p>
                      <a:r>
                        <a:rPr lang="en-US" b="0" spc="-100" baseline="0" dirty="0"/>
                        <a:t>+ Emissions caused by Danish operated planes abroad</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1,105</a:t>
                      </a:r>
                    </a:p>
                  </a:txBody>
                  <a:tcPr anchor="ctr">
                    <a:solidFill>
                      <a:schemeClr val="accent2">
                        <a:lumMod val="20000"/>
                        <a:lumOff val="80000"/>
                      </a:schemeClr>
                    </a:solidFill>
                  </a:tcPr>
                </a:tc>
                <a:extLst>
                  <a:ext uri="{0D108BD9-81ED-4DB2-BD59-A6C34878D82A}">
                    <a16:rowId xmlns:a16="http://schemas.microsoft.com/office/drawing/2014/main" val="2783981619"/>
                  </a:ext>
                </a:extLst>
              </a:tr>
              <a:tr h="555295">
                <a:tc>
                  <a:txBody>
                    <a:bodyPr/>
                    <a:lstStyle/>
                    <a:p>
                      <a:r>
                        <a:rPr lang="en-US" b="0" spc="-100" baseline="0" dirty="0"/>
                        <a:t>+ Emissions caused by Danish operated ships abroad</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35,084</a:t>
                      </a:r>
                    </a:p>
                  </a:txBody>
                  <a:tcPr anchor="ctr">
                    <a:solidFill>
                      <a:schemeClr val="accent2">
                        <a:lumMod val="20000"/>
                        <a:lumOff val="80000"/>
                      </a:schemeClr>
                    </a:solidFill>
                  </a:tcPr>
                </a:tc>
                <a:extLst>
                  <a:ext uri="{0D108BD9-81ED-4DB2-BD59-A6C34878D82A}">
                    <a16:rowId xmlns:a16="http://schemas.microsoft.com/office/drawing/2014/main" val="3434561258"/>
                  </a:ext>
                </a:extLst>
              </a:tr>
              <a:tr h="547688">
                <a:tc>
                  <a:txBody>
                    <a:bodyPr/>
                    <a:lstStyle/>
                    <a:p>
                      <a:r>
                        <a:rPr lang="en-US" b="0" spc="-100" baseline="0" dirty="0"/>
                        <a:t>+ Other differences in emissions from transport and cross border trade</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612</a:t>
                      </a:r>
                    </a:p>
                  </a:txBody>
                  <a:tcPr anchor="ctr">
                    <a:solidFill>
                      <a:schemeClr val="accent2">
                        <a:lumMod val="20000"/>
                        <a:lumOff val="80000"/>
                      </a:schemeClr>
                    </a:solidFill>
                  </a:tcPr>
                </a:tc>
                <a:extLst>
                  <a:ext uri="{0D108BD9-81ED-4DB2-BD59-A6C34878D82A}">
                    <a16:rowId xmlns:a16="http://schemas.microsoft.com/office/drawing/2014/main" val="930109296"/>
                  </a:ext>
                </a:extLst>
              </a:tr>
              <a:tr h="555295">
                <a:tc>
                  <a:txBody>
                    <a:bodyPr/>
                    <a:lstStyle/>
                    <a:p>
                      <a:r>
                        <a:rPr lang="en-US" sz="1900" b="0" spc="-100" baseline="0" dirty="0">
                          <a:solidFill>
                            <a:schemeClr val="bg1"/>
                          </a:solidFill>
                        </a:rPr>
                        <a:t>= Total Emissions from Danish economic activities </a:t>
                      </a:r>
                    </a:p>
                    <a:p>
                      <a:r>
                        <a:rPr lang="en-US" sz="1900" b="0" spc="-100" baseline="0" dirty="0">
                          <a:solidFill>
                            <a:schemeClr val="bg1"/>
                          </a:solidFill>
                        </a:rPr>
                        <a:t>(Environmental Accounts)</a:t>
                      </a:r>
                    </a:p>
                  </a:txBody>
                  <a:tcPr anchor="ctr">
                    <a:solidFill>
                      <a:schemeClr val="accent3">
                        <a:lumMod val="50000"/>
                      </a:schemeClr>
                    </a:solidFill>
                  </a:tcPr>
                </a:tc>
                <a:tc>
                  <a:txBody>
                    <a:bodyPr/>
                    <a:lstStyle/>
                    <a:p>
                      <a:pPr algn="r"/>
                      <a:r>
                        <a:rPr lang="en-US" sz="1900" b="0" spc="-100" baseline="0" dirty="0">
                          <a:solidFill>
                            <a:schemeClr val="bg1"/>
                          </a:solidFill>
                          <a:latin typeface="Calibri" panose="020F0502020204030204" pitchFamily="34" charset="0"/>
                        </a:rPr>
                        <a:t>93,274</a:t>
                      </a:r>
                    </a:p>
                  </a:txBody>
                  <a:tcPr anchor="ctr">
                    <a:solidFill>
                      <a:schemeClr val="accent3">
                        <a:lumMod val="50000"/>
                      </a:schemeClr>
                    </a:solidFill>
                  </a:tcPr>
                </a:tc>
                <a:extLst>
                  <a:ext uri="{0D108BD9-81ED-4DB2-BD59-A6C34878D82A}">
                    <a16:rowId xmlns:a16="http://schemas.microsoft.com/office/drawing/2014/main" val="2613809405"/>
                  </a:ext>
                </a:extLst>
              </a:tr>
            </a:tbl>
          </a:graphicData>
        </a:graphic>
      </p:graphicFrame>
      <p:sp>
        <p:nvSpPr>
          <p:cNvPr id="8" name="TextBox 7">
            <a:extLst>
              <a:ext uri="{FF2B5EF4-FFF2-40B4-BE49-F238E27FC236}">
                <a16:creationId xmlns:a16="http://schemas.microsoft.com/office/drawing/2014/main" id="{E0244BFC-7369-4370-A83B-DD911174CF9E}"/>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10" name="Title 9">
            <a:extLst>
              <a:ext uri="{FF2B5EF4-FFF2-40B4-BE49-F238E27FC236}">
                <a16:creationId xmlns:a16="http://schemas.microsoft.com/office/drawing/2014/main" id="{7F3DD977-C02F-411B-9E55-647A8BE46E3A}"/>
              </a:ext>
            </a:extLst>
          </p:cNvPr>
          <p:cNvSpPr>
            <a:spLocks noGrp="1"/>
          </p:cNvSpPr>
          <p:nvPr>
            <p:ph type="title"/>
          </p:nvPr>
        </p:nvSpPr>
        <p:spPr>
          <a:xfrm>
            <a:off x="628650" y="810600"/>
            <a:ext cx="7886700" cy="1170600"/>
          </a:xfrm>
        </p:spPr>
        <p:txBody>
          <a:bodyPr anchor="ctr">
            <a:normAutofit/>
          </a:bodyPr>
          <a:lstStyle/>
          <a:p>
            <a:r>
              <a:rPr lang="en-GB" dirty="0"/>
              <a:t>Actual difference </a:t>
            </a:r>
            <a:br>
              <a:rPr lang="en-GB" dirty="0"/>
            </a:br>
            <a:r>
              <a:rPr lang="en-GB" dirty="0"/>
              <a:t>– territory vs. residence principle</a:t>
            </a:r>
            <a:endParaRPr lang="en-US" dirty="0"/>
          </a:p>
        </p:txBody>
      </p:sp>
      <p:sp>
        <p:nvSpPr>
          <p:cNvPr id="2" name="Rectangle 1">
            <a:extLst>
              <a:ext uri="{FF2B5EF4-FFF2-40B4-BE49-F238E27FC236}">
                <a16:creationId xmlns:a16="http://schemas.microsoft.com/office/drawing/2014/main" id="{8D379EB9-6EE8-40B5-84D5-97D45C8A630E}"/>
              </a:ext>
            </a:extLst>
          </p:cNvPr>
          <p:cNvSpPr/>
          <p:nvPr/>
        </p:nvSpPr>
        <p:spPr>
          <a:xfrm>
            <a:off x="7700010" y="2131757"/>
            <a:ext cx="1215390" cy="623635"/>
          </a:xfrm>
          <a:prstGeom prst="rect">
            <a:avLst/>
          </a:prstGeom>
          <a:solidFill>
            <a:srgbClr val="92D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Territorial Emissions</a:t>
            </a:r>
          </a:p>
        </p:txBody>
      </p:sp>
      <p:sp>
        <p:nvSpPr>
          <p:cNvPr id="9" name="Rectangle 8">
            <a:extLst>
              <a:ext uri="{FF2B5EF4-FFF2-40B4-BE49-F238E27FC236}">
                <a16:creationId xmlns:a16="http://schemas.microsoft.com/office/drawing/2014/main" id="{6685A79F-FC33-4CDF-B394-A7CF727F2FCF}"/>
              </a:ext>
            </a:extLst>
          </p:cNvPr>
          <p:cNvSpPr/>
          <p:nvPr/>
        </p:nvSpPr>
        <p:spPr>
          <a:xfrm>
            <a:off x="7684770" y="2805365"/>
            <a:ext cx="1215390" cy="2147635"/>
          </a:xfrm>
          <a:prstGeom prst="rect">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Residence </a:t>
            </a:r>
          </a:p>
          <a:p>
            <a:pPr algn="ctr"/>
            <a:endParaRPr lang="en-US" sz="300" dirty="0">
              <a:solidFill>
                <a:schemeClr val="tx1"/>
              </a:solidFill>
            </a:endParaRPr>
          </a:p>
          <a:p>
            <a:pPr algn="ctr"/>
            <a:r>
              <a:rPr lang="en-US" sz="1400" dirty="0">
                <a:solidFill>
                  <a:schemeClr val="tx1"/>
                </a:solidFill>
              </a:rPr>
              <a:t>principle</a:t>
            </a:r>
          </a:p>
        </p:txBody>
      </p:sp>
      <p:sp>
        <p:nvSpPr>
          <p:cNvPr id="11" name="Rectangle 10">
            <a:extLst>
              <a:ext uri="{FF2B5EF4-FFF2-40B4-BE49-F238E27FC236}">
                <a16:creationId xmlns:a16="http://schemas.microsoft.com/office/drawing/2014/main" id="{5807A29C-B78C-43C7-99BB-584D6086EB0E}"/>
              </a:ext>
            </a:extLst>
          </p:cNvPr>
          <p:cNvSpPr/>
          <p:nvPr/>
        </p:nvSpPr>
        <p:spPr>
          <a:xfrm>
            <a:off x="7700010" y="5038431"/>
            <a:ext cx="1215390" cy="623635"/>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Residential Emissions</a:t>
            </a:r>
          </a:p>
        </p:txBody>
      </p:sp>
      <p:sp>
        <p:nvSpPr>
          <p:cNvPr id="4" name="TextBox 3">
            <a:extLst>
              <a:ext uri="{FF2B5EF4-FFF2-40B4-BE49-F238E27FC236}">
                <a16:creationId xmlns:a16="http://schemas.microsoft.com/office/drawing/2014/main" id="{FFE71FD9-CA8F-43B2-B4CD-DFA6F1EDFE90}"/>
              </a:ext>
            </a:extLst>
          </p:cNvPr>
          <p:cNvSpPr txBox="1"/>
          <p:nvPr/>
        </p:nvSpPr>
        <p:spPr>
          <a:xfrm>
            <a:off x="7949565" y="2426693"/>
            <a:ext cx="685800" cy="584775"/>
          </a:xfrm>
          <a:prstGeom prst="rect">
            <a:avLst/>
          </a:prstGeom>
          <a:noFill/>
        </p:spPr>
        <p:txBody>
          <a:bodyPr wrap="square" rtlCol="0">
            <a:spAutoFit/>
          </a:bodyPr>
          <a:lstStyle/>
          <a:p>
            <a:pPr algn="ctr"/>
            <a:r>
              <a:rPr lang="en-US" sz="3200" b="1" dirty="0"/>
              <a:t>+</a:t>
            </a:r>
          </a:p>
        </p:txBody>
      </p:sp>
      <p:sp>
        <p:nvSpPr>
          <p:cNvPr id="12" name="TextBox 11">
            <a:extLst>
              <a:ext uri="{FF2B5EF4-FFF2-40B4-BE49-F238E27FC236}">
                <a16:creationId xmlns:a16="http://schemas.microsoft.com/office/drawing/2014/main" id="{0ED1428B-32D3-494F-946E-A303E610D5CB}"/>
              </a:ext>
            </a:extLst>
          </p:cNvPr>
          <p:cNvSpPr txBox="1"/>
          <p:nvPr/>
        </p:nvSpPr>
        <p:spPr>
          <a:xfrm>
            <a:off x="7964805" y="4759559"/>
            <a:ext cx="685800" cy="461665"/>
          </a:xfrm>
          <a:prstGeom prst="rect">
            <a:avLst/>
          </a:prstGeom>
          <a:noFill/>
        </p:spPr>
        <p:txBody>
          <a:bodyPr wrap="square" rtlCol="0">
            <a:spAutoFit/>
          </a:bodyPr>
          <a:lstStyle/>
          <a:p>
            <a:pPr algn="ctr"/>
            <a:r>
              <a:rPr lang="en-US" sz="2400" dirty="0">
                <a:latin typeface="Abadi" panose="020B0604020202020204" pitchFamily="34" charset="0"/>
              </a:rPr>
              <a:t>II</a:t>
            </a:r>
          </a:p>
        </p:txBody>
      </p:sp>
    </p:spTree>
    <p:extLst>
      <p:ext uri="{BB962C8B-B14F-4D97-AF65-F5344CB8AC3E}">
        <p14:creationId xmlns:p14="http://schemas.microsoft.com/office/powerpoint/2010/main" val="331511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22" presetClass="entr" presetSubtype="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500"/>
                                        <p:tgtEl>
                                          <p:spTgt spid="9"/>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1" grpId="0" animBg="1"/>
      <p:bldP spid="4"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p:cNvSpPr/>
          <p:nvPr/>
        </p:nvSpPr>
        <p:spPr>
          <a:xfrm>
            <a:off x="494673" y="5871806"/>
            <a:ext cx="6543207" cy="523220"/>
          </a:xfrm>
          <a:prstGeom prst="rect">
            <a:avLst/>
          </a:prstGeom>
        </p:spPr>
        <p:txBody>
          <a:bodyPr wrap="square">
            <a:spAutoFit/>
          </a:bodyPr>
          <a:lstStyle/>
          <a:p>
            <a:pPr marL="285750" indent="-285750">
              <a:buClr>
                <a:schemeClr val="accent3">
                  <a:lumMod val="75000"/>
                </a:schemeClr>
              </a:buClr>
              <a:buFont typeface="Arial" panose="020B0604020202020204" pitchFamily="34" charset="0"/>
              <a:buChar char="•"/>
            </a:pPr>
            <a:r>
              <a:rPr lang="en-GB" sz="2800" dirty="0">
                <a:latin typeface="Palatino Linotype" panose="02040502050505030304" pitchFamily="18" charset="0"/>
              </a:rPr>
              <a:t>An extreme case, but still …..</a:t>
            </a:r>
          </a:p>
        </p:txBody>
      </p:sp>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6" name="Slide Number Placeholder 5"/>
          <p:cNvSpPr>
            <a:spLocks noGrp="1"/>
          </p:cNvSpPr>
          <p:nvPr>
            <p:ph type="sldNum" sz="quarter" idx="12"/>
          </p:nvPr>
        </p:nvSpPr>
        <p:spPr/>
        <p:txBody>
          <a:bodyPr/>
          <a:lstStyle/>
          <a:p>
            <a:fld id="{7F77BAF3-E4BC-4C2C-9A89-0B94AC2F4359}" type="slidenum">
              <a:rPr lang="en-US" smtClean="0"/>
              <a:t>32</a:t>
            </a:fld>
            <a:endParaRPr lang="en-US" dirty="0"/>
          </a:p>
        </p:txBody>
      </p:sp>
      <p:graphicFrame>
        <p:nvGraphicFramePr>
          <p:cNvPr id="7" name="Table 6">
            <a:extLst>
              <a:ext uri="{FF2B5EF4-FFF2-40B4-BE49-F238E27FC236}">
                <a16:creationId xmlns:a16="http://schemas.microsoft.com/office/drawing/2014/main" id="{143A52B1-2996-46A1-97E7-986B4AD3A157}"/>
              </a:ext>
            </a:extLst>
          </p:cNvPr>
          <p:cNvGraphicFramePr>
            <a:graphicFrameLocks noGrp="1"/>
          </p:cNvGraphicFramePr>
          <p:nvPr>
            <p:extLst>
              <p:ext uri="{D42A27DB-BD31-4B8C-83A1-F6EECF244321}">
                <p14:modId xmlns:p14="http://schemas.microsoft.com/office/powerpoint/2010/main" val="3003200076"/>
              </p:ext>
            </p:extLst>
          </p:nvPr>
        </p:nvGraphicFramePr>
        <p:xfrm>
          <a:off x="457200" y="2133600"/>
          <a:ext cx="8458200" cy="3316556"/>
        </p:xfrm>
        <a:graphic>
          <a:graphicData uri="http://schemas.openxmlformats.org/drawingml/2006/table">
            <a:tbl>
              <a:tblPr firstRow="1" bandRow="1">
                <a:tableStyleId>{C4B1156A-380E-4F78-BDF5-A606A8083BF9}</a:tableStyleId>
              </a:tblPr>
              <a:tblGrid>
                <a:gridCol w="7642661">
                  <a:extLst>
                    <a:ext uri="{9D8B030D-6E8A-4147-A177-3AD203B41FA5}">
                      <a16:colId xmlns:a16="http://schemas.microsoft.com/office/drawing/2014/main" val="2339291250"/>
                    </a:ext>
                  </a:extLst>
                </a:gridCol>
                <a:gridCol w="815539">
                  <a:extLst>
                    <a:ext uri="{9D8B030D-6E8A-4147-A177-3AD203B41FA5}">
                      <a16:colId xmlns:a16="http://schemas.microsoft.com/office/drawing/2014/main" val="3518173418"/>
                    </a:ext>
                  </a:extLst>
                </a:gridCol>
              </a:tblGrid>
              <a:tr h="547688">
                <a:tc>
                  <a:txBody>
                    <a:bodyPr/>
                    <a:lstStyle/>
                    <a:p>
                      <a:r>
                        <a:rPr lang="en-US" sz="1900" b="0" spc="-100" baseline="0" dirty="0">
                          <a:solidFill>
                            <a:schemeClr val="bg1"/>
                          </a:solidFill>
                        </a:rPr>
                        <a:t>Total emissions originating from the Danish territory (IPCC-emission inventory)</a:t>
                      </a:r>
                    </a:p>
                  </a:txBody>
                  <a:tcPr anchor="ctr">
                    <a:solidFill>
                      <a:schemeClr val="accent3">
                        <a:lumMod val="50000"/>
                      </a:schemeClr>
                    </a:solidFill>
                  </a:tcPr>
                </a:tc>
                <a:tc>
                  <a:txBody>
                    <a:bodyPr/>
                    <a:lstStyle/>
                    <a:p>
                      <a:pPr algn="r"/>
                      <a:r>
                        <a:rPr lang="en-US" sz="1900" b="0" spc="-100" baseline="0" dirty="0">
                          <a:solidFill>
                            <a:schemeClr val="bg1"/>
                          </a:solidFill>
                          <a:latin typeface="Calibri" panose="020F0502020204030204" pitchFamily="34" charset="0"/>
                        </a:rPr>
                        <a:t>54,568</a:t>
                      </a:r>
                    </a:p>
                  </a:txBody>
                  <a:tcPr anchor="ctr">
                    <a:solidFill>
                      <a:schemeClr val="accent3">
                        <a:lumMod val="50000"/>
                      </a:schemeClr>
                    </a:solidFill>
                  </a:tcPr>
                </a:tc>
                <a:extLst>
                  <a:ext uri="{0D108BD9-81ED-4DB2-BD59-A6C34878D82A}">
                    <a16:rowId xmlns:a16="http://schemas.microsoft.com/office/drawing/2014/main" val="3602347501"/>
                  </a:ext>
                </a:extLst>
              </a:tr>
              <a:tr h="555295">
                <a:tc>
                  <a:txBody>
                    <a:bodyPr/>
                    <a:lstStyle/>
                    <a:p>
                      <a:r>
                        <a:rPr lang="en-US" b="0" spc="-100" baseline="0" dirty="0"/>
                        <a:t>+ Emissions caused by Danish operated vehicles abroad</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1,905</a:t>
                      </a:r>
                    </a:p>
                  </a:txBody>
                  <a:tcPr anchor="ctr">
                    <a:solidFill>
                      <a:schemeClr val="accent2">
                        <a:lumMod val="20000"/>
                        <a:lumOff val="80000"/>
                      </a:schemeClr>
                    </a:solidFill>
                  </a:tcPr>
                </a:tc>
                <a:extLst>
                  <a:ext uri="{0D108BD9-81ED-4DB2-BD59-A6C34878D82A}">
                    <a16:rowId xmlns:a16="http://schemas.microsoft.com/office/drawing/2014/main" val="766176619"/>
                  </a:ext>
                </a:extLst>
              </a:tr>
              <a:tr h="555295">
                <a:tc>
                  <a:txBody>
                    <a:bodyPr/>
                    <a:lstStyle/>
                    <a:p>
                      <a:r>
                        <a:rPr lang="en-US" b="0" spc="-100" baseline="0" dirty="0"/>
                        <a:t>+ Emissions caused by Danish operated planes abroad</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1,105</a:t>
                      </a:r>
                    </a:p>
                  </a:txBody>
                  <a:tcPr anchor="ctr">
                    <a:solidFill>
                      <a:schemeClr val="accent2">
                        <a:lumMod val="20000"/>
                        <a:lumOff val="80000"/>
                      </a:schemeClr>
                    </a:solidFill>
                  </a:tcPr>
                </a:tc>
                <a:extLst>
                  <a:ext uri="{0D108BD9-81ED-4DB2-BD59-A6C34878D82A}">
                    <a16:rowId xmlns:a16="http://schemas.microsoft.com/office/drawing/2014/main" val="2783981619"/>
                  </a:ext>
                </a:extLst>
              </a:tr>
              <a:tr h="555295">
                <a:tc>
                  <a:txBody>
                    <a:bodyPr/>
                    <a:lstStyle/>
                    <a:p>
                      <a:r>
                        <a:rPr lang="en-US" b="0" spc="-100" baseline="0" dirty="0"/>
                        <a:t>+ Emissions caused by Danish operated ships abroad</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35,084</a:t>
                      </a:r>
                    </a:p>
                  </a:txBody>
                  <a:tcPr anchor="ctr">
                    <a:solidFill>
                      <a:schemeClr val="accent2">
                        <a:lumMod val="20000"/>
                        <a:lumOff val="80000"/>
                      </a:schemeClr>
                    </a:solidFill>
                  </a:tcPr>
                </a:tc>
                <a:extLst>
                  <a:ext uri="{0D108BD9-81ED-4DB2-BD59-A6C34878D82A}">
                    <a16:rowId xmlns:a16="http://schemas.microsoft.com/office/drawing/2014/main" val="3434561258"/>
                  </a:ext>
                </a:extLst>
              </a:tr>
              <a:tr h="547688">
                <a:tc>
                  <a:txBody>
                    <a:bodyPr/>
                    <a:lstStyle/>
                    <a:p>
                      <a:r>
                        <a:rPr lang="en-US" b="0" spc="-100" baseline="0" dirty="0"/>
                        <a:t>+ Other differences in emissions from transport and cross border trade</a:t>
                      </a:r>
                    </a:p>
                  </a:txBody>
                  <a:tcPr anchor="ctr">
                    <a:solidFill>
                      <a:schemeClr val="accent2">
                        <a:lumMod val="20000"/>
                        <a:lumOff val="80000"/>
                      </a:schemeClr>
                    </a:solidFill>
                  </a:tcPr>
                </a:tc>
                <a:tc>
                  <a:txBody>
                    <a:bodyPr/>
                    <a:lstStyle/>
                    <a:p>
                      <a:pPr algn="r"/>
                      <a:r>
                        <a:rPr lang="en-US" b="0" spc="-100" baseline="0" dirty="0">
                          <a:latin typeface="Calibri" panose="020F0502020204030204" pitchFamily="34" charset="0"/>
                        </a:rPr>
                        <a:t>612</a:t>
                      </a:r>
                    </a:p>
                  </a:txBody>
                  <a:tcPr anchor="ctr">
                    <a:solidFill>
                      <a:schemeClr val="accent2">
                        <a:lumMod val="20000"/>
                        <a:lumOff val="80000"/>
                      </a:schemeClr>
                    </a:solidFill>
                  </a:tcPr>
                </a:tc>
                <a:extLst>
                  <a:ext uri="{0D108BD9-81ED-4DB2-BD59-A6C34878D82A}">
                    <a16:rowId xmlns:a16="http://schemas.microsoft.com/office/drawing/2014/main" val="930109296"/>
                  </a:ext>
                </a:extLst>
              </a:tr>
              <a:tr h="555295">
                <a:tc>
                  <a:txBody>
                    <a:bodyPr/>
                    <a:lstStyle/>
                    <a:p>
                      <a:r>
                        <a:rPr lang="en-US" sz="1900" b="0" spc="-100" baseline="0" dirty="0">
                          <a:solidFill>
                            <a:schemeClr val="bg1"/>
                          </a:solidFill>
                        </a:rPr>
                        <a:t>= Total Emissions from Danish economic activities (Environmental Accounts)</a:t>
                      </a:r>
                    </a:p>
                  </a:txBody>
                  <a:tcPr anchor="ctr">
                    <a:solidFill>
                      <a:schemeClr val="accent3">
                        <a:lumMod val="50000"/>
                      </a:schemeClr>
                    </a:solidFill>
                  </a:tcPr>
                </a:tc>
                <a:tc>
                  <a:txBody>
                    <a:bodyPr/>
                    <a:lstStyle/>
                    <a:p>
                      <a:pPr algn="r"/>
                      <a:r>
                        <a:rPr lang="en-US" sz="1900" b="0" spc="-100" baseline="0" dirty="0">
                          <a:solidFill>
                            <a:schemeClr val="bg1"/>
                          </a:solidFill>
                          <a:latin typeface="Calibri" panose="020F0502020204030204" pitchFamily="34" charset="0"/>
                        </a:rPr>
                        <a:t>93,274</a:t>
                      </a:r>
                    </a:p>
                  </a:txBody>
                  <a:tcPr anchor="ctr">
                    <a:solidFill>
                      <a:schemeClr val="accent3">
                        <a:lumMod val="50000"/>
                      </a:schemeClr>
                    </a:solidFill>
                  </a:tcPr>
                </a:tc>
                <a:extLst>
                  <a:ext uri="{0D108BD9-81ED-4DB2-BD59-A6C34878D82A}">
                    <a16:rowId xmlns:a16="http://schemas.microsoft.com/office/drawing/2014/main" val="2613809405"/>
                  </a:ext>
                </a:extLst>
              </a:tr>
            </a:tbl>
          </a:graphicData>
        </a:graphic>
      </p:graphicFrame>
      <p:sp>
        <p:nvSpPr>
          <p:cNvPr id="8" name="TextBox 7">
            <a:extLst>
              <a:ext uri="{FF2B5EF4-FFF2-40B4-BE49-F238E27FC236}">
                <a16:creationId xmlns:a16="http://schemas.microsoft.com/office/drawing/2014/main" id="{E0244BFC-7369-4370-A83B-DD911174CF9E}"/>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10" name="Title 9">
            <a:extLst>
              <a:ext uri="{FF2B5EF4-FFF2-40B4-BE49-F238E27FC236}">
                <a16:creationId xmlns:a16="http://schemas.microsoft.com/office/drawing/2014/main" id="{7F3DD977-C02F-411B-9E55-647A8BE46E3A}"/>
              </a:ext>
            </a:extLst>
          </p:cNvPr>
          <p:cNvSpPr>
            <a:spLocks noGrp="1"/>
          </p:cNvSpPr>
          <p:nvPr>
            <p:ph type="title"/>
          </p:nvPr>
        </p:nvSpPr>
        <p:spPr>
          <a:xfrm>
            <a:off x="628650" y="810600"/>
            <a:ext cx="7886700" cy="1170600"/>
          </a:xfrm>
        </p:spPr>
        <p:txBody>
          <a:bodyPr anchor="ctr">
            <a:normAutofit/>
          </a:bodyPr>
          <a:lstStyle/>
          <a:p>
            <a:r>
              <a:rPr lang="en-GB" dirty="0"/>
              <a:t>Actual difference </a:t>
            </a:r>
            <a:br>
              <a:rPr lang="en-GB" dirty="0"/>
            </a:br>
            <a:r>
              <a:rPr lang="en-GB" dirty="0"/>
              <a:t>– territory vs. residence principle</a:t>
            </a:r>
            <a:endParaRPr lang="en-US" dirty="0"/>
          </a:p>
        </p:txBody>
      </p:sp>
    </p:spTree>
    <p:extLst>
      <p:ext uri="{BB962C8B-B14F-4D97-AF65-F5344CB8AC3E}">
        <p14:creationId xmlns:p14="http://schemas.microsoft.com/office/powerpoint/2010/main" val="35285509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628649" y="1600201"/>
            <a:ext cx="8048211" cy="4266452"/>
          </a:xfrm>
        </p:spPr>
        <p:txBody>
          <a:bodyPr>
            <a:normAutofit/>
          </a:bodyPr>
          <a:lstStyle/>
          <a:p>
            <a:pPr marL="0" indent="0">
              <a:buNone/>
            </a:pPr>
            <a:endParaRPr lang="en-US" sz="2000" dirty="0">
              <a:solidFill>
                <a:schemeClr val="accent5">
                  <a:lumMod val="75000"/>
                </a:schemeClr>
              </a:solidFill>
              <a:latin typeface="+mn-lt"/>
            </a:endParaRPr>
          </a:p>
          <a:p>
            <a:r>
              <a:rPr lang="en-US" sz="2400" dirty="0">
                <a:solidFill>
                  <a:schemeClr val="accent5">
                    <a:lumMod val="75000"/>
                  </a:schemeClr>
                </a:solidFill>
                <a:latin typeface="+mn-lt"/>
              </a:rPr>
              <a:t>Working group led by UNSD (with IEA, Eurostat, OECD + experts)</a:t>
            </a:r>
          </a:p>
          <a:p>
            <a:pPr lvl="1"/>
            <a:r>
              <a:rPr lang="en-US" sz="2400" dirty="0">
                <a:solidFill>
                  <a:schemeClr val="accent5">
                    <a:lumMod val="75000"/>
                  </a:schemeClr>
                </a:solidFill>
                <a:latin typeface="+mn-lt"/>
              </a:rPr>
              <a:t>Will provide assessment of existing sources; and roadmap</a:t>
            </a:r>
          </a:p>
          <a:p>
            <a:pPr lvl="1"/>
            <a:r>
              <a:rPr lang="en-US" sz="2400" dirty="0">
                <a:solidFill>
                  <a:schemeClr val="accent5">
                    <a:lumMod val="75000"/>
                  </a:schemeClr>
                </a:solidFill>
                <a:latin typeface="+mn-lt"/>
              </a:rPr>
              <a:t>Applies to countries not currently filling the detailed IEA energy statistics questionnaires (see PEFA Builder)</a:t>
            </a:r>
          </a:p>
          <a:p>
            <a:pPr lvl="1"/>
            <a:r>
              <a:rPr lang="en-US" sz="2400" dirty="0">
                <a:solidFill>
                  <a:schemeClr val="accent5">
                    <a:lumMod val="75000"/>
                  </a:schemeClr>
                </a:solidFill>
                <a:latin typeface="+mn-lt"/>
              </a:rPr>
              <a:t>Have prototype spreadsheet for testing (</a:t>
            </a:r>
            <a:r>
              <a:rPr lang="en-US" sz="2400" dirty="0">
                <a:solidFill>
                  <a:schemeClr val="accent5">
                    <a:lumMod val="75000"/>
                  </a:schemeClr>
                </a:solidFill>
                <a:latin typeface="+mn-lt"/>
                <a:hlinkClick r:id="rId3"/>
              </a:rPr>
              <a:t>seea@un.org</a:t>
            </a:r>
            <a:r>
              <a:rPr lang="en-US" sz="2400" dirty="0">
                <a:solidFill>
                  <a:schemeClr val="accent5">
                    <a:lumMod val="75000"/>
                  </a:schemeClr>
                </a:solidFill>
                <a:latin typeface="+mn-lt"/>
              </a:rPr>
              <a:t>) </a:t>
            </a:r>
            <a:endParaRPr lang="en-GB" sz="2400" dirty="0">
              <a:solidFill>
                <a:schemeClr val="accent5">
                  <a:lumMod val="75000"/>
                </a:schemeClr>
              </a:solidFill>
              <a:latin typeface="+mn-lt"/>
            </a:endParaRPr>
          </a:p>
        </p:txBody>
      </p:sp>
      <p:sp>
        <p:nvSpPr>
          <p:cNvPr id="4" name="Slide Number Placeholder 3"/>
          <p:cNvSpPr>
            <a:spLocks noGrp="1"/>
          </p:cNvSpPr>
          <p:nvPr>
            <p:ph type="sldNum" sz="quarter" idx="4"/>
          </p:nvPr>
        </p:nvSpPr>
        <p:spPr/>
        <p:txBody>
          <a:bodyPr/>
          <a:lstStyle/>
          <a:p>
            <a:r>
              <a:rPr lang="en-US"/>
              <a:t>Page </a:t>
            </a:r>
            <a:fld id="{C8303BCE-995F-4709-9859-41737DB22DB5}" type="slidenum">
              <a:rPr lang="en-US" smtClean="0"/>
              <a:pPr/>
              <a:t>33</a:t>
            </a:fld>
            <a:endParaRPr lang="en-US" dirty="0"/>
          </a:p>
        </p:txBody>
      </p:sp>
      <p:sp>
        <p:nvSpPr>
          <p:cNvPr id="5" name="TextBox 4">
            <a:extLst>
              <a:ext uri="{FF2B5EF4-FFF2-40B4-BE49-F238E27FC236}">
                <a16:creationId xmlns:a16="http://schemas.microsoft.com/office/drawing/2014/main" id="{6D69C828-61CE-484F-8FA7-68A8FDE26826}"/>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8" name="Title 7">
            <a:extLst>
              <a:ext uri="{FF2B5EF4-FFF2-40B4-BE49-F238E27FC236}">
                <a16:creationId xmlns:a16="http://schemas.microsoft.com/office/drawing/2014/main" id="{BF7AAB59-1ECD-4AF2-80E5-53CD00931E24}"/>
              </a:ext>
            </a:extLst>
          </p:cNvPr>
          <p:cNvSpPr txBox="1">
            <a:spLocks/>
          </p:cNvSpPr>
          <p:nvPr/>
        </p:nvSpPr>
        <p:spPr>
          <a:xfrm>
            <a:off x="628650" y="810600"/>
            <a:ext cx="7886700" cy="816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baseline="0">
                <a:solidFill>
                  <a:schemeClr val="accent3"/>
                </a:solidFill>
                <a:latin typeface="+mj-lt"/>
                <a:ea typeface="+mj-ea"/>
                <a:cs typeface="+mj-cs"/>
              </a:defRPr>
            </a:lvl1pPr>
          </a:lstStyle>
          <a:p>
            <a:endParaRPr lang="en-US" dirty="0">
              <a:solidFill>
                <a:schemeClr val="tx1"/>
              </a:solidFill>
            </a:endParaRPr>
          </a:p>
        </p:txBody>
      </p:sp>
      <p:sp>
        <p:nvSpPr>
          <p:cNvPr id="12" name="Title 7">
            <a:extLst>
              <a:ext uri="{FF2B5EF4-FFF2-40B4-BE49-F238E27FC236}">
                <a16:creationId xmlns:a16="http://schemas.microsoft.com/office/drawing/2014/main" id="{41B3D002-9EE3-4B72-A2AC-65BD000BF9C9}"/>
              </a:ext>
            </a:extLst>
          </p:cNvPr>
          <p:cNvSpPr txBox="1">
            <a:spLocks/>
          </p:cNvSpPr>
          <p:nvPr/>
        </p:nvSpPr>
        <p:spPr>
          <a:xfrm>
            <a:off x="781050" y="963000"/>
            <a:ext cx="7886700" cy="816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kern="1200" baseline="0">
                <a:solidFill>
                  <a:schemeClr val="accent3"/>
                </a:solidFill>
                <a:latin typeface="+mj-lt"/>
                <a:ea typeface="+mj-ea"/>
                <a:cs typeface="+mj-cs"/>
              </a:defRPr>
            </a:lvl1pPr>
          </a:lstStyle>
          <a:p>
            <a:r>
              <a:rPr lang="en-US" dirty="0">
                <a:solidFill>
                  <a:schemeClr val="accent6">
                    <a:lumMod val="75000"/>
                  </a:schemeClr>
                </a:solidFill>
              </a:rPr>
              <a:t>Tools to ease the conversion</a:t>
            </a:r>
            <a:endParaRPr lang="en-US" dirty="0"/>
          </a:p>
        </p:txBody>
      </p:sp>
    </p:spTree>
    <p:extLst>
      <p:ext uri="{BB962C8B-B14F-4D97-AF65-F5344CB8AC3E}">
        <p14:creationId xmlns:p14="http://schemas.microsoft.com/office/powerpoint/2010/main" val="2507775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7CEC01-87B3-4229-9676-A6D522BFAE4B}"/>
              </a:ext>
            </a:extLst>
          </p:cNvPr>
          <p:cNvSpPr>
            <a:spLocks noGrp="1"/>
          </p:cNvSpPr>
          <p:nvPr>
            <p:ph idx="1"/>
          </p:nvPr>
        </p:nvSpPr>
        <p:spPr>
          <a:xfrm>
            <a:off x="628650" y="1667506"/>
            <a:ext cx="7886700" cy="1095359"/>
          </a:xfrm>
        </p:spPr>
        <p:txBody>
          <a:bodyPr/>
          <a:lstStyle/>
          <a:p>
            <a:r>
              <a:rPr lang="en-GB" dirty="0"/>
              <a:t>Application to record flows of energy from the environment (natural inputs), within the economy (products), and back to the environment (residuals)</a:t>
            </a:r>
          </a:p>
        </p:txBody>
      </p:sp>
      <p:sp>
        <p:nvSpPr>
          <p:cNvPr id="4" name="Footer Placeholder 3">
            <a:extLst>
              <a:ext uri="{FF2B5EF4-FFF2-40B4-BE49-F238E27FC236}">
                <a16:creationId xmlns:a16="http://schemas.microsoft.com/office/drawing/2014/main" id="{06CA6939-AA08-43A4-9C46-CE2FA7938DE3}"/>
              </a:ext>
            </a:extLst>
          </p:cNvPr>
          <p:cNvSpPr>
            <a:spLocks noGrp="1"/>
          </p:cNvSpPr>
          <p:nvPr>
            <p:ph type="ftr" sz="quarter" idx="11"/>
          </p:nvPr>
        </p:nvSpPr>
        <p:spPr/>
        <p:txBody>
          <a:bodyPr/>
          <a:lstStyle/>
          <a:p>
            <a:r>
              <a:rPr lang="en-GB" dirty="0"/>
              <a:t>SEEA-CF - Air emissions accounts</a:t>
            </a:r>
          </a:p>
        </p:txBody>
      </p:sp>
      <p:sp>
        <p:nvSpPr>
          <p:cNvPr id="5" name="Slide Number Placeholder 4">
            <a:extLst>
              <a:ext uri="{FF2B5EF4-FFF2-40B4-BE49-F238E27FC236}">
                <a16:creationId xmlns:a16="http://schemas.microsoft.com/office/drawing/2014/main" id="{56589205-B649-4660-BB81-F3D67DCED09A}"/>
              </a:ext>
            </a:extLst>
          </p:cNvPr>
          <p:cNvSpPr>
            <a:spLocks noGrp="1"/>
          </p:cNvSpPr>
          <p:nvPr>
            <p:ph type="sldNum" sz="quarter" idx="12"/>
          </p:nvPr>
        </p:nvSpPr>
        <p:spPr/>
        <p:txBody>
          <a:bodyPr/>
          <a:lstStyle/>
          <a:p>
            <a:fld id="{C8303BCE-995F-4709-9859-41737DB22DB5}" type="slidenum">
              <a:rPr lang="en-US" smtClean="0"/>
              <a:pPr/>
              <a:t>34</a:t>
            </a:fld>
            <a:endParaRPr lang="en-US" dirty="0"/>
          </a:p>
        </p:txBody>
      </p:sp>
      <p:sp>
        <p:nvSpPr>
          <p:cNvPr id="13" name="TextBox 12">
            <a:extLst>
              <a:ext uri="{FF2B5EF4-FFF2-40B4-BE49-F238E27FC236}">
                <a16:creationId xmlns:a16="http://schemas.microsoft.com/office/drawing/2014/main" id="{75FF28CA-EFA7-402E-BAF0-804F95ED7539}"/>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16" name="Title 15">
            <a:extLst>
              <a:ext uri="{FF2B5EF4-FFF2-40B4-BE49-F238E27FC236}">
                <a16:creationId xmlns:a16="http://schemas.microsoft.com/office/drawing/2014/main" id="{980420E1-8BE7-474A-897F-79C556628A10}"/>
              </a:ext>
            </a:extLst>
          </p:cNvPr>
          <p:cNvSpPr>
            <a:spLocks noGrp="1"/>
          </p:cNvSpPr>
          <p:nvPr>
            <p:ph type="title"/>
          </p:nvPr>
        </p:nvSpPr>
        <p:spPr/>
        <p:txBody>
          <a:bodyPr anchor="ctr">
            <a:normAutofit fontScale="90000"/>
          </a:bodyPr>
          <a:lstStyle/>
          <a:p>
            <a:r>
              <a:rPr lang="en-GB" dirty="0" err="1"/>
              <a:t>EuroStat</a:t>
            </a:r>
            <a:r>
              <a:rPr lang="en-GB" dirty="0"/>
              <a:t> </a:t>
            </a:r>
            <a:br>
              <a:rPr lang="en-GB" dirty="0"/>
            </a:br>
            <a:r>
              <a:rPr lang="en-GB" sz="2200" dirty="0"/>
              <a:t>– Physical Energy Flow Accounts (PEFA) Builder</a:t>
            </a:r>
            <a:endParaRPr lang="en-US" dirty="0"/>
          </a:p>
        </p:txBody>
      </p:sp>
      <p:pic>
        <p:nvPicPr>
          <p:cNvPr id="18" name="Picture 17">
            <a:extLst>
              <a:ext uri="{FF2B5EF4-FFF2-40B4-BE49-F238E27FC236}">
                <a16:creationId xmlns:a16="http://schemas.microsoft.com/office/drawing/2014/main" id="{5532897F-009D-4531-B0B8-5D591C0C9D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6784" y="3228752"/>
            <a:ext cx="3856216" cy="625113"/>
          </a:xfrm>
          <a:prstGeom prst="rect">
            <a:avLst/>
          </a:prstGeom>
        </p:spPr>
      </p:pic>
      <p:pic>
        <p:nvPicPr>
          <p:cNvPr id="20" name="Picture 19">
            <a:extLst>
              <a:ext uri="{FF2B5EF4-FFF2-40B4-BE49-F238E27FC236}">
                <a16:creationId xmlns:a16="http://schemas.microsoft.com/office/drawing/2014/main" id="{C6720B76-D48B-4702-9705-FE29B2E9C7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2" y="3143429"/>
            <a:ext cx="3848098" cy="616995"/>
          </a:xfrm>
          <a:prstGeom prst="rect">
            <a:avLst/>
          </a:prstGeom>
        </p:spPr>
      </p:pic>
      <p:pic>
        <p:nvPicPr>
          <p:cNvPr id="22" name="Picture 21">
            <a:extLst>
              <a:ext uri="{FF2B5EF4-FFF2-40B4-BE49-F238E27FC236}">
                <a16:creationId xmlns:a16="http://schemas.microsoft.com/office/drawing/2014/main" id="{F855C6F4-DDB6-4F67-AE7D-1E08293E7F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203" y="3970512"/>
            <a:ext cx="3856216" cy="616995"/>
          </a:xfrm>
          <a:prstGeom prst="rect">
            <a:avLst/>
          </a:prstGeom>
        </p:spPr>
      </p:pic>
      <p:pic>
        <p:nvPicPr>
          <p:cNvPr id="24" name="Picture 23">
            <a:extLst>
              <a:ext uri="{FF2B5EF4-FFF2-40B4-BE49-F238E27FC236}">
                <a16:creationId xmlns:a16="http://schemas.microsoft.com/office/drawing/2014/main" id="{2576090C-8AD7-4E22-A339-0139003EFCB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06784" y="3970512"/>
            <a:ext cx="2476096" cy="616994"/>
          </a:xfrm>
          <a:prstGeom prst="rect">
            <a:avLst/>
          </a:prstGeom>
        </p:spPr>
      </p:pic>
      <p:pic>
        <p:nvPicPr>
          <p:cNvPr id="26" name="Picture 25">
            <a:extLst>
              <a:ext uri="{FF2B5EF4-FFF2-40B4-BE49-F238E27FC236}">
                <a16:creationId xmlns:a16="http://schemas.microsoft.com/office/drawing/2014/main" id="{4CE710AF-459F-4A26-ADF6-9053F4B9A9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16309" y="4756804"/>
            <a:ext cx="1940286" cy="616995"/>
          </a:xfrm>
          <a:prstGeom prst="rect">
            <a:avLst/>
          </a:prstGeom>
        </p:spPr>
      </p:pic>
      <p:pic>
        <p:nvPicPr>
          <p:cNvPr id="28" name="Picture 27">
            <a:extLst>
              <a:ext uri="{FF2B5EF4-FFF2-40B4-BE49-F238E27FC236}">
                <a16:creationId xmlns:a16="http://schemas.microsoft.com/office/drawing/2014/main" id="{E2D4A184-15F3-4B3D-BCF4-3690747008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7702" y="4801317"/>
            <a:ext cx="3848098" cy="616995"/>
          </a:xfrm>
          <a:prstGeom prst="rect">
            <a:avLst/>
          </a:prstGeom>
        </p:spPr>
      </p:pic>
      <p:pic>
        <p:nvPicPr>
          <p:cNvPr id="30" name="Picture 29">
            <a:extLst>
              <a:ext uri="{FF2B5EF4-FFF2-40B4-BE49-F238E27FC236}">
                <a16:creationId xmlns:a16="http://schemas.microsoft.com/office/drawing/2014/main" id="{27F56379-4328-4A4B-BCAA-F6595B7D70F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6751" y="5639517"/>
            <a:ext cx="3856216" cy="616995"/>
          </a:xfrm>
          <a:prstGeom prst="rect">
            <a:avLst/>
          </a:prstGeom>
        </p:spPr>
      </p:pic>
      <p:pic>
        <p:nvPicPr>
          <p:cNvPr id="1024" name="Picture 1023">
            <a:extLst>
              <a:ext uri="{FF2B5EF4-FFF2-40B4-BE49-F238E27FC236}">
                <a16:creationId xmlns:a16="http://schemas.microsoft.com/office/drawing/2014/main" id="{4B263D33-6D8F-4863-9833-84A04FB4974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06784" y="5753175"/>
            <a:ext cx="3580192" cy="503337"/>
          </a:xfrm>
          <a:prstGeom prst="rect">
            <a:avLst/>
          </a:prstGeom>
        </p:spPr>
      </p:pic>
      <p:sp>
        <p:nvSpPr>
          <p:cNvPr id="1025" name="TextBox 1024">
            <a:extLst>
              <a:ext uri="{FF2B5EF4-FFF2-40B4-BE49-F238E27FC236}">
                <a16:creationId xmlns:a16="http://schemas.microsoft.com/office/drawing/2014/main" id="{97701879-B2FA-4A76-95A7-73B53E122D27}"/>
              </a:ext>
            </a:extLst>
          </p:cNvPr>
          <p:cNvSpPr txBox="1"/>
          <p:nvPr/>
        </p:nvSpPr>
        <p:spPr>
          <a:xfrm>
            <a:off x="2266951" y="3660212"/>
            <a:ext cx="609600" cy="369332"/>
          </a:xfrm>
          <a:prstGeom prst="rect">
            <a:avLst/>
          </a:prstGeom>
          <a:noFill/>
        </p:spPr>
        <p:txBody>
          <a:bodyPr wrap="square" rtlCol="0">
            <a:spAutoFit/>
          </a:bodyPr>
          <a:lstStyle/>
          <a:p>
            <a:pPr algn="ctr"/>
            <a:r>
              <a:rPr lang="en-US" b="1" dirty="0">
                <a:solidFill>
                  <a:schemeClr val="accent1"/>
                </a:solidFill>
              </a:rPr>
              <a:t>+</a:t>
            </a:r>
          </a:p>
        </p:txBody>
      </p:sp>
      <p:cxnSp>
        <p:nvCxnSpPr>
          <p:cNvPr id="1031" name="Straight Arrow Connector 1030">
            <a:extLst>
              <a:ext uri="{FF2B5EF4-FFF2-40B4-BE49-F238E27FC236}">
                <a16:creationId xmlns:a16="http://schemas.microsoft.com/office/drawing/2014/main" id="{5DCF8D6A-7655-4C1E-95DA-CB69560B1EC2}"/>
              </a:ext>
            </a:extLst>
          </p:cNvPr>
          <p:cNvCxnSpPr>
            <a:cxnSpLocks/>
          </p:cNvCxnSpPr>
          <p:nvPr/>
        </p:nvCxnSpPr>
        <p:spPr>
          <a:xfrm>
            <a:off x="2613910" y="4503321"/>
            <a:ext cx="0" cy="381591"/>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B2BD934E-1671-44E1-AACC-1D651FFAD80B}"/>
              </a:ext>
            </a:extLst>
          </p:cNvPr>
          <p:cNvCxnSpPr>
            <a:cxnSpLocks/>
          </p:cNvCxnSpPr>
          <p:nvPr/>
        </p:nvCxnSpPr>
        <p:spPr>
          <a:xfrm flipV="1">
            <a:off x="4533902" y="4297473"/>
            <a:ext cx="315030" cy="830806"/>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F4CA96E3-1523-486B-84AC-AB01DAF82920}"/>
              </a:ext>
            </a:extLst>
          </p:cNvPr>
          <p:cNvCxnSpPr>
            <a:cxnSpLocks/>
          </p:cNvCxnSpPr>
          <p:nvPr/>
        </p:nvCxnSpPr>
        <p:spPr>
          <a:xfrm flipH="1">
            <a:off x="7467600" y="3911229"/>
            <a:ext cx="237120" cy="425144"/>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800062A6-5D4D-4FFC-BA22-FD137D9FFA73}"/>
              </a:ext>
            </a:extLst>
          </p:cNvPr>
          <p:cNvSpPr/>
          <p:nvPr/>
        </p:nvSpPr>
        <p:spPr>
          <a:xfrm>
            <a:off x="614363" y="2895600"/>
            <a:ext cx="3900487" cy="246627"/>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Starts with energy statistics</a:t>
            </a:r>
          </a:p>
        </p:txBody>
      </p:sp>
      <p:sp>
        <p:nvSpPr>
          <p:cNvPr id="56" name="Rectangle 55">
            <a:extLst>
              <a:ext uri="{FF2B5EF4-FFF2-40B4-BE49-F238E27FC236}">
                <a16:creationId xmlns:a16="http://schemas.microsoft.com/office/drawing/2014/main" id="{AC22642B-3C73-4178-9850-3D7FFB42F398}"/>
              </a:ext>
            </a:extLst>
          </p:cNvPr>
          <p:cNvSpPr/>
          <p:nvPr/>
        </p:nvSpPr>
        <p:spPr>
          <a:xfrm>
            <a:off x="4867983" y="2980741"/>
            <a:ext cx="3923590" cy="246627"/>
          </a:xfrm>
          <a:prstGeom prst="rect">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Calculates energy residuals</a:t>
            </a:r>
          </a:p>
        </p:txBody>
      </p:sp>
      <p:sp>
        <p:nvSpPr>
          <p:cNvPr id="58" name="Rectangle 57">
            <a:extLst>
              <a:ext uri="{FF2B5EF4-FFF2-40B4-BE49-F238E27FC236}">
                <a16:creationId xmlns:a16="http://schemas.microsoft.com/office/drawing/2014/main" id="{4289DEF7-0D51-4E25-8AA9-3CF7F365DBC7}"/>
              </a:ext>
            </a:extLst>
          </p:cNvPr>
          <p:cNvSpPr/>
          <p:nvPr/>
        </p:nvSpPr>
        <p:spPr>
          <a:xfrm>
            <a:off x="6851044" y="4742555"/>
            <a:ext cx="1516183" cy="623635"/>
          </a:xfrm>
          <a:prstGeom prst="rect">
            <a:avLst/>
          </a:prstGeom>
          <a:solidFill>
            <a:srgbClr val="92D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Bridge table for residence/territorial conversion  </a:t>
            </a:r>
          </a:p>
        </p:txBody>
      </p:sp>
    </p:spTree>
    <p:extLst>
      <p:ext uri="{BB962C8B-B14F-4D97-AF65-F5344CB8AC3E}">
        <p14:creationId xmlns:p14="http://schemas.microsoft.com/office/powerpoint/2010/main" val="2258397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up)">
                                      <p:cBhvr>
                                        <p:cTn id="7" dur="500"/>
                                        <p:tgtEl>
                                          <p:spTgt spid="5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up)">
                                      <p:cBhvr>
                                        <p:cTn id="10" dur="500"/>
                                        <p:tgtEl>
                                          <p:spTgt spid="5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up)">
                                      <p:cBhvr>
                                        <p:cTn id="1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8"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7CEC01-87B3-4229-9676-A6D522BFAE4B}"/>
              </a:ext>
            </a:extLst>
          </p:cNvPr>
          <p:cNvSpPr>
            <a:spLocks noGrp="1"/>
          </p:cNvSpPr>
          <p:nvPr>
            <p:ph idx="1"/>
          </p:nvPr>
        </p:nvSpPr>
        <p:spPr>
          <a:xfrm>
            <a:off x="628650" y="1667506"/>
            <a:ext cx="7886700" cy="1095359"/>
          </a:xfrm>
        </p:spPr>
        <p:txBody>
          <a:bodyPr>
            <a:normAutofit fontScale="92500"/>
          </a:bodyPr>
          <a:lstStyle/>
          <a:p>
            <a:pPr>
              <a:lnSpc>
                <a:spcPct val="110000"/>
              </a:lnSpc>
            </a:pPr>
            <a:r>
              <a:rPr lang="en-GB" sz="2200" dirty="0"/>
              <a:t>Application to record flows of energy from the environment (natural inputs), within the economy (products), and back to the environment (residuals)</a:t>
            </a:r>
          </a:p>
        </p:txBody>
      </p:sp>
      <p:sp>
        <p:nvSpPr>
          <p:cNvPr id="4" name="Footer Placeholder 3">
            <a:extLst>
              <a:ext uri="{FF2B5EF4-FFF2-40B4-BE49-F238E27FC236}">
                <a16:creationId xmlns:a16="http://schemas.microsoft.com/office/drawing/2014/main" id="{06CA6939-AA08-43A4-9C46-CE2FA7938DE3}"/>
              </a:ext>
            </a:extLst>
          </p:cNvPr>
          <p:cNvSpPr>
            <a:spLocks noGrp="1"/>
          </p:cNvSpPr>
          <p:nvPr>
            <p:ph type="ftr" sz="quarter" idx="11"/>
          </p:nvPr>
        </p:nvSpPr>
        <p:spPr/>
        <p:txBody>
          <a:bodyPr/>
          <a:lstStyle/>
          <a:p>
            <a:r>
              <a:rPr lang="en-GB" dirty="0"/>
              <a:t>SEEA-CF - Air emissions accounts</a:t>
            </a:r>
          </a:p>
        </p:txBody>
      </p:sp>
      <p:sp>
        <p:nvSpPr>
          <p:cNvPr id="5" name="Slide Number Placeholder 4">
            <a:extLst>
              <a:ext uri="{FF2B5EF4-FFF2-40B4-BE49-F238E27FC236}">
                <a16:creationId xmlns:a16="http://schemas.microsoft.com/office/drawing/2014/main" id="{56589205-B649-4660-BB81-F3D67DCED09A}"/>
              </a:ext>
            </a:extLst>
          </p:cNvPr>
          <p:cNvSpPr>
            <a:spLocks noGrp="1"/>
          </p:cNvSpPr>
          <p:nvPr>
            <p:ph type="sldNum" sz="quarter" idx="12"/>
          </p:nvPr>
        </p:nvSpPr>
        <p:spPr/>
        <p:txBody>
          <a:bodyPr/>
          <a:lstStyle/>
          <a:p>
            <a:fld id="{C8303BCE-995F-4709-9859-41737DB22DB5}" type="slidenum">
              <a:rPr lang="en-US" smtClean="0"/>
              <a:pPr/>
              <a:t>35</a:t>
            </a:fld>
            <a:endParaRPr lang="en-US" dirty="0"/>
          </a:p>
        </p:txBody>
      </p:sp>
      <p:pic>
        <p:nvPicPr>
          <p:cNvPr id="1026" name="Picture 2" descr="http://ec.europa.eu/eurostat/documents/1798247/7224960/PEFAquestionnaire.png">
            <a:extLst>
              <a:ext uri="{FF2B5EF4-FFF2-40B4-BE49-F238E27FC236}">
                <a16:creationId xmlns:a16="http://schemas.microsoft.com/office/drawing/2014/main" id="{70FF69E3-74E8-4B65-91E4-CC4EFF17C2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6601" y="2877330"/>
            <a:ext cx="6647690" cy="360874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BC4FF88-C570-4F52-84C5-50BE4D57A281}"/>
              </a:ext>
            </a:extLst>
          </p:cNvPr>
          <p:cNvSpPr txBox="1"/>
          <p:nvPr/>
        </p:nvSpPr>
        <p:spPr>
          <a:xfrm>
            <a:off x="550606" y="3947029"/>
            <a:ext cx="2713050" cy="369332"/>
          </a:xfrm>
          <a:prstGeom prst="rect">
            <a:avLst/>
          </a:prstGeom>
          <a:noFill/>
          <a:ln w="44450">
            <a:solidFill>
              <a:srgbClr val="FF0000">
                <a:alpha val="50000"/>
              </a:srgbClr>
            </a:solidFill>
          </a:ln>
        </p:spPr>
        <p:txBody>
          <a:bodyPr wrap="none" rtlCol="0">
            <a:spAutoFit/>
          </a:bodyPr>
          <a:lstStyle/>
          <a:p>
            <a:r>
              <a:rPr lang="en-GB" dirty="0">
                <a:solidFill>
                  <a:srgbClr val="FF0000"/>
                </a:solidFill>
                <a:latin typeface="Calibri" panose="020F0502020204030204" pitchFamily="34" charset="0"/>
              </a:rPr>
              <a:t>Calculates energy residuals</a:t>
            </a:r>
          </a:p>
        </p:txBody>
      </p:sp>
      <p:sp>
        <p:nvSpPr>
          <p:cNvPr id="8" name="TextBox 7">
            <a:extLst>
              <a:ext uri="{FF2B5EF4-FFF2-40B4-BE49-F238E27FC236}">
                <a16:creationId xmlns:a16="http://schemas.microsoft.com/office/drawing/2014/main" id="{D7502C14-582E-4728-A25E-B740AD71FC9A}"/>
              </a:ext>
            </a:extLst>
          </p:cNvPr>
          <p:cNvSpPr txBox="1"/>
          <p:nvPr/>
        </p:nvSpPr>
        <p:spPr>
          <a:xfrm>
            <a:off x="550606" y="5383161"/>
            <a:ext cx="4650119" cy="369332"/>
          </a:xfrm>
          <a:prstGeom prst="rect">
            <a:avLst/>
          </a:prstGeom>
          <a:noFill/>
          <a:ln w="44450">
            <a:solidFill>
              <a:srgbClr val="FF0000">
                <a:alpha val="50000"/>
              </a:srgbClr>
            </a:solidFill>
          </a:ln>
        </p:spPr>
        <p:txBody>
          <a:bodyPr wrap="none" rtlCol="0">
            <a:spAutoFit/>
          </a:bodyPr>
          <a:lstStyle/>
          <a:p>
            <a:r>
              <a:rPr lang="en-GB" dirty="0">
                <a:solidFill>
                  <a:srgbClr val="FF0000"/>
                </a:solidFill>
                <a:latin typeface="Calibri" panose="020F0502020204030204" pitchFamily="34" charset="0"/>
              </a:rPr>
              <a:t>Bridge table for residence/territorial conversion</a:t>
            </a:r>
          </a:p>
        </p:txBody>
      </p:sp>
      <p:sp>
        <p:nvSpPr>
          <p:cNvPr id="7" name="Arrow: Bent-Up 6">
            <a:extLst>
              <a:ext uri="{FF2B5EF4-FFF2-40B4-BE49-F238E27FC236}">
                <a16:creationId xmlns:a16="http://schemas.microsoft.com/office/drawing/2014/main" id="{A4EA8391-694B-483B-A4C4-2D17D14E4600}"/>
              </a:ext>
            </a:extLst>
          </p:cNvPr>
          <p:cNvSpPr/>
          <p:nvPr/>
        </p:nvSpPr>
        <p:spPr>
          <a:xfrm rot="5400000">
            <a:off x="1238333" y="4276505"/>
            <a:ext cx="737621" cy="856266"/>
          </a:xfrm>
          <a:prstGeom prst="bentUp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Arrow: Bent-Up 10">
            <a:extLst>
              <a:ext uri="{FF2B5EF4-FFF2-40B4-BE49-F238E27FC236}">
                <a16:creationId xmlns:a16="http://schemas.microsoft.com/office/drawing/2014/main" id="{94FA0992-218E-4E6A-A07B-3CD5CFDEA8B4}"/>
              </a:ext>
            </a:extLst>
          </p:cNvPr>
          <p:cNvSpPr/>
          <p:nvPr/>
        </p:nvSpPr>
        <p:spPr>
          <a:xfrm rot="5400000">
            <a:off x="1238333" y="5715300"/>
            <a:ext cx="737621" cy="856266"/>
          </a:xfrm>
          <a:prstGeom prst="bentUp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46AD9C34-2592-4B41-81A9-31770C60906A}"/>
              </a:ext>
            </a:extLst>
          </p:cNvPr>
          <p:cNvSpPr txBox="1"/>
          <p:nvPr/>
        </p:nvSpPr>
        <p:spPr>
          <a:xfrm>
            <a:off x="534800" y="3030164"/>
            <a:ext cx="2744662" cy="369332"/>
          </a:xfrm>
          <a:prstGeom prst="rect">
            <a:avLst/>
          </a:prstGeom>
          <a:noFill/>
          <a:ln w="44450">
            <a:solidFill>
              <a:srgbClr val="FF0000">
                <a:alpha val="50000"/>
              </a:srgbClr>
            </a:solidFill>
          </a:ln>
        </p:spPr>
        <p:txBody>
          <a:bodyPr wrap="none" rtlCol="0">
            <a:spAutoFit/>
          </a:bodyPr>
          <a:lstStyle/>
          <a:p>
            <a:r>
              <a:rPr lang="en-GB" dirty="0">
                <a:solidFill>
                  <a:srgbClr val="FF0000"/>
                </a:solidFill>
                <a:latin typeface="Calibri" panose="020F0502020204030204" pitchFamily="34" charset="0"/>
              </a:rPr>
              <a:t>Starts with energy statistics</a:t>
            </a:r>
          </a:p>
        </p:txBody>
      </p:sp>
      <p:sp>
        <p:nvSpPr>
          <p:cNvPr id="9" name="Arrow: Right 8">
            <a:extLst>
              <a:ext uri="{FF2B5EF4-FFF2-40B4-BE49-F238E27FC236}">
                <a16:creationId xmlns:a16="http://schemas.microsoft.com/office/drawing/2014/main" id="{390392E9-CFBE-41C6-893D-5745D06DFCEF}"/>
              </a:ext>
            </a:extLst>
          </p:cNvPr>
          <p:cNvSpPr/>
          <p:nvPr/>
        </p:nvSpPr>
        <p:spPr>
          <a:xfrm>
            <a:off x="3309225" y="3072577"/>
            <a:ext cx="1872375" cy="359500"/>
          </a:xfrm>
          <a:prstGeom prst="right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a:extLst>
              <a:ext uri="{FF2B5EF4-FFF2-40B4-BE49-F238E27FC236}">
                <a16:creationId xmlns:a16="http://schemas.microsoft.com/office/drawing/2014/main" id="{75FF28CA-EFA7-402E-BAF0-804F95ED7539}"/>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3. Intermezzo</a:t>
            </a:r>
          </a:p>
        </p:txBody>
      </p:sp>
      <p:sp>
        <p:nvSpPr>
          <p:cNvPr id="16" name="Title 15">
            <a:extLst>
              <a:ext uri="{FF2B5EF4-FFF2-40B4-BE49-F238E27FC236}">
                <a16:creationId xmlns:a16="http://schemas.microsoft.com/office/drawing/2014/main" id="{980420E1-8BE7-474A-897F-79C556628A10}"/>
              </a:ext>
            </a:extLst>
          </p:cNvPr>
          <p:cNvSpPr>
            <a:spLocks noGrp="1"/>
          </p:cNvSpPr>
          <p:nvPr>
            <p:ph type="title"/>
          </p:nvPr>
        </p:nvSpPr>
        <p:spPr/>
        <p:txBody>
          <a:bodyPr anchor="ctr">
            <a:normAutofit fontScale="90000"/>
          </a:bodyPr>
          <a:lstStyle/>
          <a:p>
            <a:r>
              <a:rPr lang="en-GB" dirty="0" err="1"/>
              <a:t>EuroStat</a:t>
            </a:r>
            <a:r>
              <a:rPr lang="en-GB" dirty="0"/>
              <a:t> </a:t>
            </a:r>
            <a:br>
              <a:rPr lang="en-GB" dirty="0"/>
            </a:br>
            <a:r>
              <a:rPr lang="en-GB" sz="2200" dirty="0"/>
              <a:t>– Physical Energy Flow Accounts (PEFA) Builder</a:t>
            </a:r>
            <a:endParaRPr lang="en-US" dirty="0"/>
          </a:p>
        </p:txBody>
      </p:sp>
    </p:spTree>
    <p:extLst>
      <p:ext uri="{BB962C8B-B14F-4D97-AF65-F5344CB8AC3E}">
        <p14:creationId xmlns:p14="http://schemas.microsoft.com/office/powerpoint/2010/main" val="2473982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P spid="11" grpId="0" animBg="1"/>
      <p:bldP spid="12"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2232970E-217F-4CEA-B7F4-45B8934C04F9}"/>
              </a:ext>
            </a:extLst>
          </p:cNvPr>
          <p:cNvSpPr>
            <a:spLocks noGrp="1"/>
          </p:cNvSpPr>
          <p:nvPr>
            <p:ph type="title"/>
          </p:nvPr>
        </p:nvSpPr>
        <p:spPr/>
        <p:txBody>
          <a:bodyPr anchor="ctr"/>
          <a:lstStyle/>
          <a:p>
            <a:r>
              <a:rPr lang="en-US" dirty="0"/>
              <a:t>Level 2</a:t>
            </a:r>
          </a:p>
        </p:txBody>
      </p:sp>
      <p:sp>
        <p:nvSpPr>
          <p:cNvPr id="10" name="Content Placeholder 9">
            <a:extLst>
              <a:ext uri="{FF2B5EF4-FFF2-40B4-BE49-F238E27FC236}">
                <a16:creationId xmlns:a16="http://schemas.microsoft.com/office/drawing/2014/main" id="{0BAD4342-5CB9-4F23-B493-A24B43E65891}"/>
              </a:ext>
            </a:extLst>
          </p:cNvPr>
          <p:cNvSpPr>
            <a:spLocks noGrp="1"/>
          </p:cNvSpPr>
          <p:nvPr>
            <p:ph idx="1"/>
          </p:nvPr>
        </p:nvSpPr>
        <p:spPr/>
        <p:txBody>
          <a:bodyPr/>
          <a:lstStyle/>
          <a:p>
            <a:pPr>
              <a:lnSpc>
                <a:spcPct val="200000"/>
              </a:lnSpc>
            </a:pPr>
            <a:r>
              <a:rPr lang="en-US" dirty="0"/>
              <a:t>Issues</a:t>
            </a:r>
          </a:p>
          <a:p>
            <a:pPr>
              <a:lnSpc>
                <a:spcPct val="200000"/>
              </a:lnSpc>
            </a:pPr>
            <a:r>
              <a:rPr lang="en-US" dirty="0"/>
              <a:t>Data sources</a:t>
            </a:r>
          </a:p>
          <a:p>
            <a:pPr>
              <a:lnSpc>
                <a:spcPct val="200000"/>
              </a:lnSpc>
            </a:pPr>
            <a:r>
              <a:rPr lang="en-US" dirty="0"/>
              <a:t>Country examples</a:t>
            </a:r>
          </a:p>
          <a:p>
            <a:pPr>
              <a:lnSpc>
                <a:spcPct val="200000"/>
              </a:lnSpc>
            </a:pPr>
            <a:r>
              <a:rPr lang="en-US" dirty="0"/>
              <a:t>Questions and </a:t>
            </a:r>
            <a:r>
              <a:rPr lang="en-US" dirty="0" err="1"/>
              <a:t>discusstion</a:t>
            </a:r>
            <a:endParaRPr lang="en-US" dirty="0"/>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36</a:t>
            </a:fld>
            <a:endParaRPr lang="en-US" dirty="0"/>
          </a:p>
        </p:txBody>
      </p:sp>
      <p:sp>
        <p:nvSpPr>
          <p:cNvPr id="6" name="TextBox 5">
            <a:extLst>
              <a:ext uri="{FF2B5EF4-FFF2-40B4-BE49-F238E27FC236}">
                <a16:creationId xmlns:a16="http://schemas.microsoft.com/office/drawing/2014/main" id="{60C6517B-59A4-447B-BBBE-4DAF415FE92C}"/>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2761206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Energy supply in the SEEA</a:t>
            </a:r>
          </a:p>
        </p:txBody>
      </p:sp>
      <p:sp>
        <p:nvSpPr>
          <p:cNvPr id="4" name="Footer Placeholder 3"/>
          <p:cNvSpPr>
            <a:spLocks noGrp="1"/>
          </p:cNvSpPr>
          <p:nvPr>
            <p:ph type="ftr" sz="quarter" idx="11"/>
          </p:nvPr>
        </p:nvSpPr>
        <p:spPr/>
        <p:txBody>
          <a:bodyPr/>
          <a:lstStyle/>
          <a:p>
            <a:r>
              <a:rPr lang="en-US"/>
              <a:t>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37</a:t>
            </a:fld>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340" y="1600200"/>
            <a:ext cx="5724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944233"/>
            <a:ext cx="5724000" cy="2532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a:extLst>
              <a:ext uri="{FF2B5EF4-FFF2-40B4-BE49-F238E27FC236}">
                <a16:creationId xmlns:a16="http://schemas.microsoft.com/office/drawing/2014/main" id="{8EF67136-68E5-4709-956A-D7AB3DB5BF1E}"/>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grpSp>
        <p:nvGrpSpPr>
          <p:cNvPr id="3" name="Group 2">
            <a:extLst>
              <a:ext uri="{FF2B5EF4-FFF2-40B4-BE49-F238E27FC236}">
                <a16:creationId xmlns:a16="http://schemas.microsoft.com/office/drawing/2014/main" id="{9BBAD31B-4920-41F4-816F-DD82AB7A3D4B}"/>
              </a:ext>
            </a:extLst>
          </p:cNvPr>
          <p:cNvGrpSpPr/>
          <p:nvPr/>
        </p:nvGrpSpPr>
        <p:grpSpPr>
          <a:xfrm>
            <a:off x="766225" y="2379866"/>
            <a:ext cx="7575435" cy="1506334"/>
            <a:chOff x="1305736" y="834618"/>
            <a:chExt cx="7035924" cy="1447800"/>
          </a:xfrm>
          <a:solidFill>
            <a:srgbClr val="92D050">
              <a:alpha val="20000"/>
            </a:srgbClr>
          </a:solidFill>
        </p:grpSpPr>
        <p:sp>
          <p:nvSpPr>
            <p:cNvPr id="26" name="Rectangle 25">
              <a:extLst>
                <a:ext uri="{FF2B5EF4-FFF2-40B4-BE49-F238E27FC236}">
                  <a16:creationId xmlns:a16="http://schemas.microsoft.com/office/drawing/2014/main" id="{01EE22DA-B931-494E-A9C4-ACE30C270993}"/>
                </a:ext>
              </a:extLst>
            </p:cNvPr>
            <p:cNvSpPr/>
            <p:nvPr/>
          </p:nvSpPr>
          <p:spPr>
            <a:xfrm>
              <a:off x="1305736" y="834618"/>
              <a:ext cx="7035924" cy="1447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220FC47D-1FBF-405C-9636-39930FD68736}"/>
                </a:ext>
              </a:extLst>
            </p:cNvPr>
            <p:cNvSpPr txBox="1"/>
            <p:nvPr/>
          </p:nvSpPr>
          <p:spPr>
            <a:xfrm>
              <a:off x="6769599" y="1340096"/>
              <a:ext cx="1458086" cy="502888"/>
            </a:xfrm>
            <a:prstGeom prst="rect">
              <a:avLst/>
            </a:prstGeom>
            <a:noFill/>
          </p:spPr>
          <p:txBody>
            <a:bodyPr wrap="square" rtlCol="0">
              <a:spAutoFit/>
            </a:bodyPr>
            <a:lstStyle/>
            <a:p>
              <a:pPr algn="ctr"/>
              <a:r>
                <a:rPr lang="en-US" sz="1400" dirty="0"/>
                <a:t>Energy from natural inputs</a:t>
              </a:r>
            </a:p>
          </p:txBody>
        </p:sp>
      </p:grpSp>
      <p:grpSp>
        <p:nvGrpSpPr>
          <p:cNvPr id="28" name="Group 27">
            <a:extLst>
              <a:ext uri="{FF2B5EF4-FFF2-40B4-BE49-F238E27FC236}">
                <a16:creationId xmlns:a16="http://schemas.microsoft.com/office/drawing/2014/main" id="{4BE2B637-E126-43C0-925B-E0049CE57483}"/>
              </a:ext>
            </a:extLst>
          </p:cNvPr>
          <p:cNvGrpSpPr/>
          <p:nvPr/>
        </p:nvGrpSpPr>
        <p:grpSpPr>
          <a:xfrm>
            <a:off x="758483" y="3912187"/>
            <a:ext cx="7575435" cy="1448258"/>
            <a:chOff x="1305736" y="834618"/>
            <a:chExt cx="7035924" cy="1484796"/>
          </a:xfrm>
        </p:grpSpPr>
        <p:sp>
          <p:nvSpPr>
            <p:cNvPr id="29" name="Rectangle 28">
              <a:extLst>
                <a:ext uri="{FF2B5EF4-FFF2-40B4-BE49-F238E27FC236}">
                  <a16:creationId xmlns:a16="http://schemas.microsoft.com/office/drawing/2014/main" id="{354CA39C-063E-4621-8D5B-0C6177AC8489}"/>
                </a:ext>
              </a:extLst>
            </p:cNvPr>
            <p:cNvSpPr/>
            <p:nvPr/>
          </p:nvSpPr>
          <p:spPr>
            <a:xfrm>
              <a:off x="1305736" y="834618"/>
              <a:ext cx="7035924" cy="1484796"/>
            </a:xfrm>
            <a:prstGeom prst="rect">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517EF65F-4CB0-4C2B-9D69-0131F8D13306}"/>
                </a:ext>
              </a:extLst>
            </p:cNvPr>
            <p:cNvSpPr txBox="1"/>
            <p:nvPr/>
          </p:nvSpPr>
          <p:spPr>
            <a:xfrm>
              <a:off x="6754461" y="1432955"/>
              <a:ext cx="1458086" cy="295817"/>
            </a:xfrm>
            <a:prstGeom prst="rect">
              <a:avLst/>
            </a:prstGeom>
            <a:noFill/>
          </p:spPr>
          <p:txBody>
            <a:bodyPr wrap="square" rtlCol="0">
              <a:spAutoFit/>
            </a:bodyPr>
            <a:lstStyle/>
            <a:p>
              <a:pPr algn="ctr"/>
              <a:r>
                <a:rPr lang="en-US" sz="1400" dirty="0"/>
                <a:t>Energy products</a:t>
              </a:r>
            </a:p>
          </p:txBody>
        </p:sp>
      </p:grpSp>
      <p:grpSp>
        <p:nvGrpSpPr>
          <p:cNvPr id="31" name="Group 30">
            <a:extLst>
              <a:ext uri="{FF2B5EF4-FFF2-40B4-BE49-F238E27FC236}">
                <a16:creationId xmlns:a16="http://schemas.microsoft.com/office/drawing/2014/main" id="{4D6D9BD7-C898-4E2A-9EB9-B79FA839351F}"/>
              </a:ext>
            </a:extLst>
          </p:cNvPr>
          <p:cNvGrpSpPr/>
          <p:nvPr/>
        </p:nvGrpSpPr>
        <p:grpSpPr>
          <a:xfrm>
            <a:off x="758482" y="5392491"/>
            <a:ext cx="7575435" cy="1116554"/>
            <a:chOff x="1305736" y="895664"/>
            <a:chExt cx="7035924" cy="1386754"/>
          </a:xfrm>
        </p:grpSpPr>
        <p:sp>
          <p:nvSpPr>
            <p:cNvPr id="32" name="Rectangle 31">
              <a:extLst>
                <a:ext uri="{FF2B5EF4-FFF2-40B4-BE49-F238E27FC236}">
                  <a16:creationId xmlns:a16="http://schemas.microsoft.com/office/drawing/2014/main" id="{86F9A8B5-44B1-4471-BF68-7416E0E3AB23}"/>
                </a:ext>
              </a:extLst>
            </p:cNvPr>
            <p:cNvSpPr/>
            <p:nvPr/>
          </p:nvSpPr>
          <p:spPr>
            <a:xfrm>
              <a:off x="1305736" y="895664"/>
              <a:ext cx="7035924" cy="1386754"/>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CE32D8E2-0A13-4072-8C20-8782EBBE07CC}"/>
                </a:ext>
              </a:extLst>
            </p:cNvPr>
            <p:cNvSpPr txBox="1"/>
            <p:nvPr/>
          </p:nvSpPr>
          <p:spPr>
            <a:xfrm>
              <a:off x="6754461" y="1290308"/>
              <a:ext cx="1458086" cy="649836"/>
            </a:xfrm>
            <a:prstGeom prst="rect">
              <a:avLst/>
            </a:prstGeom>
            <a:noFill/>
          </p:spPr>
          <p:txBody>
            <a:bodyPr wrap="square" rtlCol="0">
              <a:spAutoFit/>
            </a:bodyPr>
            <a:lstStyle/>
            <a:p>
              <a:pPr algn="ctr"/>
              <a:r>
                <a:rPr lang="en-US" sz="1400" dirty="0"/>
                <a:t>Residuals &amp;</a:t>
              </a:r>
            </a:p>
            <a:p>
              <a:pPr algn="ctr"/>
              <a:r>
                <a:rPr lang="en-US" sz="1400" dirty="0"/>
                <a:t> other flows</a:t>
              </a:r>
            </a:p>
          </p:txBody>
        </p:sp>
      </p:grpSp>
    </p:spTree>
    <p:extLst>
      <p:ext uri="{BB962C8B-B14F-4D97-AF65-F5344CB8AC3E}">
        <p14:creationId xmlns:p14="http://schemas.microsoft.com/office/powerpoint/2010/main" val="37689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Energy use in the SEEA</a:t>
            </a:r>
          </a:p>
        </p:txBody>
      </p:sp>
      <p:sp>
        <p:nvSpPr>
          <p:cNvPr id="4" name="Footer Placeholder 3"/>
          <p:cNvSpPr>
            <a:spLocks noGrp="1"/>
          </p:cNvSpPr>
          <p:nvPr>
            <p:ph type="ftr" sz="quarter" idx="11"/>
          </p:nvPr>
        </p:nvSpPr>
        <p:spPr/>
        <p:txBody>
          <a:bodyPr/>
          <a:lstStyle/>
          <a:p>
            <a:r>
              <a:rPr lang="en-US"/>
              <a:t>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38</a:t>
            </a:fld>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201" y="1524000"/>
            <a:ext cx="5724000" cy="2692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167" y="4267200"/>
            <a:ext cx="5659833" cy="2125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a:extLst>
              <a:ext uri="{FF2B5EF4-FFF2-40B4-BE49-F238E27FC236}">
                <a16:creationId xmlns:a16="http://schemas.microsoft.com/office/drawing/2014/main" id="{7DD030D9-8D57-4B24-BCEA-9B3CF7281DFB}"/>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grpSp>
        <p:nvGrpSpPr>
          <p:cNvPr id="17" name="Group 16">
            <a:extLst>
              <a:ext uri="{FF2B5EF4-FFF2-40B4-BE49-F238E27FC236}">
                <a16:creationId xmlns:a16="http://schemas.microsoft.com/office/drawing/2014/main" id="{78643498-E234-4070-9B9E-75B6D2A3FC37}"/>
              </a:ext>
            </a:extLst>
          </p:cNvPr>
          <p:cNvGrpSpPr/>
          <p:nvPr/>
        </p:nvGrpSpPr>
        <p:grpSpPr>
          <a:xfrm>
            <a:off x="784282" y="2302763"/>
            <a:ext cx="7575435" cy="486594"/>
            <a:chOff x="1305736" y="741904"/>
            <a:chExt cx="7035924" cy="1540514"/>
          </a:xfrm>
          <a:solidFill>
            <a:srgbClr val="92D050">
              <a:alpha val="20000"/>
            </a:srgbClr>
          </a:solidFill>
        </p:grpSpPr>
        <p:sp>
          <p:nvSpPr>
            <p:cNvPr id="18" name="Rectangle 17">
              <a:extLst>
                <a:ext uri="{FF2B5EF4-FFF2-40B4-BE49-F238E27FC236}">
                  <a16:creationId xmlns:a16="http://schemas.microsoft.com/office/drawing/2014/main" id="{98E18892-BCAA-4F48-8AB3-2C05863F3A8D}"/>
                </a:ext>
              </a:extLst>
            </p:cNvPr>
            <p:cNvSpPr/>
            <p:nvPr/>
          </p:nvSpPr>
          <p:spPr>
            <a:xfrm>
              <a:off x="1305736" y="834618"/>
              <a:ext cx="7035924" cy="1447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2CCD7ABE-4425-4889-B12B-5027C9FA43B8}"/>
                </a:ext>
              </a:extLst>
            </p:cNvPr>
            <p:cNvSpPr txBox="1"/>
            <p:nvPr/>
          </p:nvSpPr>
          <p:spPr>
            <a:xfrm>
              <a:off x="6710664" y="741904"/>
              <a:ext cx="1458086" cy="502889"/>
            </a:xfrm>
            <a:prstGeom prst="rect">
              <a:avLst/>
            </a:prstGeom>
            <a:noFill/>
          </p:spPr>
          <p:txBody>
            <a:bodyPr wrap="square" rtlCol="0">
              <a:spAutoFit/>
            </a:bodyPr>
            <a:lstStyle/>
            <a:p>
              <a:pPr algn="ctr"/>
              <a:r>
                <a:rPr lang="en-US" sz="1400" dirty="0"/>
                <a:t>Energy from natural inputs</a:t>
              </a:r>
            </a:p>
          </p:txBody>
        </p:sp>
      </p:grpSp>
      <p:grpSp>
        <p:nvGrpSpPr>
          <p:cNvPr id="20" name="Group 19">
            <a:extLst>
              <a:ext uri="{FF2B5EF4-FFF2-40B4-BE49-F238E27FC236}">
                <a16:creationId xmlns:a16="http://schemas.microsoft.com/office/drawing/2014/main" id="{5BBBE099-8474-4101-8A49-401B038D4F46}"/>
              </a:ext>
            </a:extLst>
          </p:cNvPr>
          <p:cNvGrpSpPr/>
          <p:nvPr/>
        </p:nvGrpSpPr>
        <p:grpSpPr>
          <a:xfrm>
            <a:off x="784282" y="2823177"/>
            <a:ext cx="7575435" cy="2683370"/>
            <a:chOff x="1307512" y="1110626"/>
            <a:chExt cx="7035924" cy="1484796"/>
          </a:xfrm>
        </p:grpSpPr>
        <p:sp>
          <p:nvSpPr>
            <p:cNvPr id="21" name="Rectangle 20">
              <a:extLst>
                <a:ext uri="{FF2B5EF4-FFF2-40B4-BE49-F238E27FC236}">
                  <a16:creationId xmlns:a16="http://schemas.microsoft.com/office/drawing/2014/main" id="{763E49BC-CA38-4FDF-982C-E94D0343CABC}"/>
                </a:ext>
              </a:extLst>
            </p:cNvPr>
            <p:cNvSpPr/>
            <p:nvPr/>
          </p:nvSpPr>
          <p:spPr>
            <a:xfrm>
              <a:off x="1307512" y="1110626"/>
              <a:ext cx="7035924" cy="1484796"/>
            </a:xfrm>
            <a:prstGeom prst="rect">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77DD0DAB-124B-4522-918E-B957622CF26C}"/>
                </a:ext>
              </a:extLst>
            </p:cNvPr>
            <p:cNvSpPr txBox="1"/>
            <p:nvPr/>
          </p:nvSpPr>
          <p:spPr>
            <a:xfrm>
              <a:off x="6757134" y="1642131"/>
              <a:ext cx="1458086" cy="757300"/>
            </a:xfrm>
            <a:prstGeom prst="rect">
              <a:avLst/>
            </a:prstGeom>
            <a:noFill/>
          </p:spPr>
          <p:txBody>
            <a:bodyPr wrap="square" rtlCol="0">
              <a:spAutoFit/>
            </a:bodyPr>
            <a:lstStyle/>
            <a:p>
              <a:pPr algn="ctr"/>
              <a:r>
                <a:rPr lang="en-US" sz="1400" dirty="0"/>
                <a:t>Energy products</a:t>
              </a:r>
            </a:p>
            <a:p>
              <a:pPr algn="ctr"/>
              <a:r>
                <a:rPr lang="en-US" sz="1400" dirty="0"/>
                <a:t>Transformation &amp; End-use</a:t>
              </a:r>
            </a:p>
          </p:txBody>
        </p:sp>
      </p:grpSp>
      <p:grpSp>
        <p:nvGrpSpPr>
          <p:cNvPr id="23" name="Group 22">
            <a:extLst>
              <a:ext uri="{FF2B5EF4-FFF2-40B4-BE49-F238E27FC236}">
                <a16:creationId xmlns:a16="http://schemas.microsoft.com/office/drawing/2014/main" id="{FBB422A1-A8B1-461A-B2A9-2CB26EFB5D7B}"/>
              </a:ext>
            </a:extLst>
          </p:cNvPr>
          <p:cNvGrpSpPr/>
          <p:nvPr/>
        </p:nvGrpSpPr>
        <p:grpSpPr>
          <a:xfrm>
            <a:off x="796264" y="5501601"/>
            <a:ext cx="7575435" cy="891505"/>
            <a:chOff x="1305736" y="895664"/>
            <a:chExt cx="7035924" cy="1386754"/>
          </a:xfrm>
        </p:grpSpPr>
        <p:sp>
          <p:nvSpPr>
            <p:cNvPr id="24" name="Rectangle 23">
              <a:extLst>
                <a:ext uri="{FF2B5EF4-FFF2-40B4-BE49-F238E27FC236}">
                  <a16:creationId xmlns:a16="http://schemas.microsoft.com/office/drawing/2014/main" id="{7155BAE9-B8EB-4673-B24D-80BE26EC3388}"/>
                </a:ext>
              </a:extLst>
            </p:cNvPr>
            <p:cNvSpPr/>
            <p:nvPr/>
          </p:nvSpPr>
          <p:spPr>
            <a:xfrm>
              <a:off x="1305736" y="895664"/>
              <a:ext cx="7035924" cy="1386754"/>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84CAC400-C3EA-4918-8BBA-C05F2A2FBBD7}"/>
                </a:ext>
              </a:extLst>
            </p:cNvPr>
            <p:cNvSpPr txBox="1"/>
            <p:nvPr/>
          </p:nvSpPr>
          <p:spPr>
            <a:xfrm>
              <a:off x="6699534" y="1264122"/>
              <a:ext cx="1458086" cy="649836"/>
            </a:xfrm>
            <a:prstGeom prst="rect">
              <a:avLst/>
            </a:prstGeom>
            <a:noFill/>
          </p:spPr>
          <p:txBody>
            <a:bodyPr wrap="square" rtlCol="0">
              <a:spAutoFit/>
            </a:bodyPr>
            <a:lstStyle/>
            <a:p>
              <a:pPr algn="ctr"/>
              <a:r>
                <a:rPr lang="en-US" sz="1400" dirty="0"/>
                <a:t>Residuals &amp;</a:t>
              </a:r>
            </a:p>
            <a:p>
              <a:pPr algn="ctr"/>
              <a:r>
                <a:rPr lang="en-US" sz="1400" dirty="0"/>
                <a:t> other flows</a:t>
              </a:r>
            </a:p>
          </p:txBody>
        </p:sp>
      </p:grpSp>
    </p:spTree>
    <p:extLst>
      <p:ext uri="{BB962C8B-B14F-4D97-AF65-F5344CB8AC3E}">
        <p14:creationId xmlns:p14="http://schemas.microsoft.com/office/powerpoint/2010/main" val="119469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22" presetClass="entr" presetSubtype="8"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Compilation challenges &amp; data</a:t>
            </a:r>
          </a:p>
        </p:txBody>
      </p:sp>
      <p:sp>
        <p:nvSpPr>
          <p:cNvPr id="3" name="Content Placeholder 2"/>
          <p:cNvSpPr>
            <a:spLocks noGrp="1"/>
          </p:cNvSpPr>
          <p:nvPr>
            <p:ph idx="1"/>
          </p:nvPr>
        </p:nvSpPr>
        <p:spPr>
          <a:xfrm>
            <a:off x="609600" y="1600200"/>
            <a:ext cx="8077200" cy="4876800"/>
          </a:xfrm>
        </p:spPr>
        <p:txBody>
          <a:bodyPr>
            <a:normAutofit/>
          </a:bodyPr>
          <a:lstStyle/>
          <a:p>
            <a:pPr marL="0" indent="0">
              <a:buNone/>
            </a:pPr>
            <a:r>
              <a:rPr lang="en-GB" dirty="0"/>
              <a:t>Getting data in detail (energy balances help)</a:t>
            </a:r>
          </a:p>
          <a:p>
            <a:pPr marL="457200" lvl="1" indent="-187325"/>
            <a:r>
              <a:rPr lang="en-GB" dirty="0"/>
              <a:t>ISIC and SIEC</a:t>
            </a:r>
          </a:p>
          <a:p>
            <a:pPr lvl="1"/>
            <a:endParaRPr lang="en-GB" sz="900" dirty="0"/>
          </a:p>
          <a:p>
            <a:pPr marL="0" indent="0">
              <a:buNone/>
            </a:pPr>
            <a:r>
              <a:rPr lang="en-GB" dirty="0"/>
              <a:t>Bridge tables to convert from balance to account</a:t>
            </a:r>
          </a:p>
          <a:p>
            <a:pPr marL="457200" lvl="1" indent="-187325"/>
            <a:r>
              <a:rPr lang="en-GB" dirty="0"/>
              <a:t>Balance may be by “purpose” (e.g., transport)</a:t>
            </a:r>
          </a:p>
          <a:p>
            <a:pPr lvl="1"/>
            <a:endParaRPr lang="en-GB" sz="900" dirty="0"/>
          </a:p>
          <a:p>
            <a:pPr marL="0" indent="0">
              <a:buNone/>
            </a:pPr>
            <a:r>
              <a:rPr lang="en-GB" dirty="0"/>
              <a:t>Getting data from importers/distributers</a:t>
            </a:r>
          </a:p>
          <a:p>
            <a:pPr marL="457200" lvl="1" indent="-187325"/>
            <a:r>
              <a:rPr lang="en-GB" dirty="0"/>
              <a:t>May be easier for NSOs than Energy/Environment (if for statistical purposes!)</a:t>
            </a:r>
          </a:p>
          <a:p>
            <a:pPr lvl="1"/>
            <a:endParaRPr lang="en-GB" sz="900" dirty="0"/>
          </a:p>
          <a:p>
            <a:pPr marL="0" indent="0">
              <a:buNone/>
            </a:pPr>
            <a:r>
              <a:rPr lang="en-GB" dirty="0"/>
              <a:t>Allocating to natural inputs, products, residuals</a:t>
            </a:r>
          </a:p>
          <a:p>
            <a:pPr marL="457200" lvl="1" indent="-187325"/>
            <a:r>
              <a:rPr lang="en-GB" dirty="0"/>
              <a:t>“Mixed” producers (e.g. co-production of electricity and district heating; coal mines own power generation)</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39</a:t>
            </a:fld>
            <a:endParaRPr lang="en-US" dirty="0"/>
          </a:p>
        </p:txBody>
      </p:sp>
      <p:sp>
        <p:nvSpPr>
          <p:cNvPr id="6" name="TextBox 5">
            <a:extLst>
              <a:ext uri="{FF2B5EF4-FFF2-40B4-BE49-F238E27FC236}">
                <a16:creationId xmlns:a16="http://schemas.microsoft.com/office/drawing/2014/main" id="{0740B849-509E-4F30-AB7A-5DFD3B513653}"/>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2430612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GB" dirty="0"/>
              <a:t>Environment accounts and statistics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59217246"/>
              </p:ext>
            </p:extLst>
          </p:nvPr>
        </p:nvGraphicFramePr>
        <p:xfrm>
          <a:off x="457200" y="1676400"/>
          <a:ext cx="8229601" cy="426720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3810001">
                  <a:extLst>
                    <a:ext uri="{9D8B030D-6E8A-4147-A177-3AD203B41FA5}">
                      <a16:colId xmlns:a16="http://schemas.microsoft.com/office/drawing/2014/main" val="2742681153"/>
                    </a:ext>
                  </a:extLst>
                </a:gridCol>
              </a:tblGrid>
              <a:tr h="13406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tx1"/>
                          </a:solidFill>
                        </a:rPr>
                        <a:t>SEEA-CF</a:t>
                      </a:r>
                      <a:r>
                        <a:rPr lang="en-GB" sz="1600" dirty="0">
                          <a:solidFill>
                            <a:schemeClr val="tx1"/>
                          </a:solidFill>
                        </a:rPr>
                        <a:t> </a:t>
                      </a:r>
                      <a:br>
                        <a:rPr lang="en-GB" sz="1600" dirty="0">
                          <a:solidFill>
                            <a:schemeClr val="tx1"/>
                          </a:solidFill>
                        </a:rPr>
                      </a:br>
                      <a:r>
                        <a:rPr lang="en-GB" sz="1600" b="0" dirty="0">
                          <a:solidFill>
                            <a:schemeClr val="tx1"/>
                          </a:solidFill>
                        </a:rPr>
                        <a:t>(Central Framework)</a:t>
                      </a:r>
                    </a:p>
                  </a:txBody>
                  <a:tcPr>
                    <a:solidFill>
                      <a:srgbClr val="92D050">
                        <a:alpha val="50000"/>
                      </a:srgbClr>
                    </a:solidFill>
                  </a:tcPr>
                </a:tc>
                <a:tc>
                  <a:txBody>
                    <a:bodyPr/>
                    <a:lstStyle/>
                    <a:p>
                      <a:pPr marL="108000" lvl="0" indent="-108000">
                        <a:buFont typeface="Arial" panose="020B0604020202020204" pitchFamily="34" charset="0"/>
                        <a:buChar char="•"/>
                      </a:pPr>
                      <a:r>
                        <a:rPr lang="en-GB" sz="1600" dirty="0">
                          <a:solidFill>
                            <a:schemeClr val="tx1"/>
                          </a:solidFill>
                        </a:rPr>
                        <a:t>Assets</a:t>
                      </a:r>
                    </a:p>
                    <a:p>
                      <a:pPr marL="108000" lvl="0" indent="-108000">
                        <a:buFont typeface="Arial" panose="020B0604020202020204" pitchFamily="34" charset="0"/>
                        <a:buChar char="•"/>
                      </a:pPr>
                      <a:endParaRPr lang="en-GB" sz="1600" dirty="0">
                        <a:solidFill>
                          <a:schemeClr val="tx1"/>
                        </a:solidFill>
                      </a:endParaRPr>
                    </a:p>
                    <a:p>
                      <a:pPr marL="108000" lvl="0" indent="-108000">
                        <a:buFont typeface="Arial" panose="020B0604020202020204" pitchFamily="34" charset="0"/>
                        <a:buChar char="•"/>
                      </a:pPr>
                      <a:r>
                        <a:rPr lang="en-GB" sz="1600" dirty="0">
                          <a:solidFill>
                            <a:schemeClr val="tx1"/>
                          </a:solidFill>
                        </a:rPr>
                        <a:t>Physical flows</a:t>
                      </a:r>
                    </a:p>
                    <a:p>
                      <a:pPr marL="108000" lvl="0" indent="-108000">
                        <a:buFont typeface="Arial" panose="020B0604020202020204" pitchFamily="34" charset="0"/>
                        <a:buChar char="•"/>
                      </a:pPr>
                      <a:endParaRPr lang="en-GB" sz="1600" b="0" dirty="0">
                        <a:solidFill>
                          <a:schemeClr val="tx1"/>
                        </a:solidFill>
                      </a:endParaRPr>
                    </a:p>
                    <a:p>
                      <a:pPr marL="108000" lvl="0" indent="-108000">
                        <a:buFont typeface="Arial" panose="020B0604020202020204" pitchFamily="34" charset="0"/>
                        <a:buChar char="•"/>
                      </a:pPr>
                      <a:r>
                        <a:rPr lang="en-GB" sz="1600" dirty="0">
                          <a:solidFill>
                            <a:schemeClr val="tx1"/>
                          </a:solidFill>
                        </a:rPr>
                        <a:t>Monetary flows</a:t>
                      </a:r>
                      <a:endParaRPr lang="en-GB" sz="1600" b="0" dirty="0">
                        <a:solidFill>
                          <a:schemeClr val="tx1"/>
                        </a:solidFill>
                      </a:endParaRPr>
                    </a:p>
                  </a:txBody>
                  <a:tcPr>
                    <a:solidFill>
                      <a:srgbClr val="92D050">
                        <a:alpha val="50000"/>
                      </a:srgbClr>
                    </a:solidFill>
                  </a:tcPr>
                </a:tc>
                <a:tc>
                  <a:txBody>
                    <a:bodyPr/>
                    <a:lstStyle/>
                    <a:p>
                      <a:pPr marL="108000" indent="-108000">
                        <a:buFont typeface="Arial" panose="020B0604020202020204" pitchFamily="34" charset="0"/>
                        <a:buChar char="•"/>
                      </a:pPr>
                      <a:r>
                        <a:rPr lang="en-CA" sz="1600" b="0" dirty="0">
                          <a:solidFill>
                            <a:schemeClr val="tx1"/>
                          </a:solidFill>
                        </a:rPr>
                        <a:t>Minerals &amp; Energy, Land, Timber, Soil,</a:t>
                      </a:r>
                      <a:r>
                        <a:rPr lang="en-CA" sz="1600" b="0" baseline="0" dirty="0">
                          <a:solidFill>
                            <a:schemeClr val="tx1"/>
                          </a:solidFill>
                        </a:rPr>
                        <a:t> Water, </a:t>
                      </a:r>
                      <a:r>
                        <a:rPr lang="en-CA" sz="1600" b="0" dirty="0">
                          <a:solidFill>
                            <a:schemeClr val="tx1"/>
                          </a:solidFill>
                        </a:rPr>
                        <a:t>Aquatic, Other Biological</a:t>
                      </a:r>
                      <a:endParaRPr lang="en-CA" sz="1600" b="0" baseline="0" dirty="0">
                        <a:solidFill>
                          <a:schemeClr val="tx1"/>
                        </a:solidFill>
                      </a:endParaRPr>
                    </a:p>
                    <a:p>
                      <a:pPr marL="108000" indent="-108000">
                        <a:buFont typeface="Arial" panose="020B0604020202020204" pitchFamily="34" charset="0"/>
                        <a:buChar char="•"/>
                      </a:pPr>
                      <a:r>
                        <a:rPr lang="en-CA" sz="1600" b="0" baseline="0" dirty="0">
                          <a:solidFill>
                            <a:schemeClr val="tx1"/>
                          </a:solidFill>
                        </a:rPr>
                        <a:t>Materials, Energy, Water, Emissions, Effluents, Wastes</a:t>
                      </a:r>
                      <a:endParaRPr lang="en-CA" sz="1600" b="0" dirty="0">
                        <a:solidFill>
                          <a:schemeClr val="tx1"/>
                        </a:solidFill>
                      </a:endParaRPr>
                    </a:p>
                    <a:p>
                      <a:pPr marL="108000" indent="-108000">
                        <a:buFont typeface="Arial" panose="020B0604020202020204" pitchFamily="34" charset="0"/>
                        <a:buChar char="•"/>
                      </a:pPr>
                      <a:r>
                        <a:rPr lang="en-CA" sz="1600" b="0" dirty="0">
                          <a:solidFill>
                            <a:schemeClr val="tx1"/>
                          </a:solidFill>
                        </a:rPr>
                        <a:t>Protection expenditures, taxes &amp; subsidies</a:t>
                      </a:r>
                    </a:p>
                  </a:txBody>
                  <a:tcPr>
                    <a:solidFill>
                      <a:srgbClr val="92D050">
                        <a:alpha val="50000"/>
                      </a:srgbClr>
                    </a:solidFill>
                  </a:tcPr>
                </a:tc>
                <a:extLst>
                  <a:ext uri="{0D108BD9-81ED-4DB2-BD59-A6C34878D82A}">
                    <a16:rowId xmlns:a16="http://schemas.microsoft.com/office/drawing/2014/main" val="10000"/>
                  </a:ext>
                </a:extLst>
              </a:tr>
              <a:tr h="9958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a:t>SEEA Water;</a:t>
                      </a:r>
                      <a:br>
                        <a:rPr lang="en-GB" sz="1600" b="1" dirty="0"/>
                      </a:br>
                      <a:r>
                        <a:rPr lang="en-GB" sz="1600" b="1" dirty="0"/>
                        <a:t>SEEA Energy;</a:t>
                      </a:r>
                      <a:br>
                        <a:rPr lang="en-GB" sz="1600" b="1" dirty="0"/>
                      </a:br>
                      <a:r>
                        <a:rPr lang="en-GB" sz="1600" b="1" dirty="0"/>
                        <a:t>SEEA Agriculture, Forestry and Fisheries</a:t>
                      </a:r>
                      <a:endParaRPr lang="en-GB"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t>Add sector detail</a:t>
                      </a:r>
                    </a:p>
                    <a:p>
                      <a:pPr marL="0" indent="0">
                        <a:buFont typeface="Arial" panose="020B0604020202020204" pitchFamily="34" charset="0"/>
                        <a:buChar char="•"/>
                      </a:pPr>
                      <a:endParaRPr lang="en-GB" sz="1600" dirty="0"/>
                    </a:p>
                  </a:txBody>
                  <a:tcPr/>
                </a:tc>
                <a:tc>
                  <a:txBody>
                    <a:bodyPr/>
                    <a:lstStyle/>
                    <a:p>
                      <a:pPr marL="0" indent="0"/>
                      <a:r>
                        <a:rPr lang="en-CA" sz="1600" dirty="0"/>
                        <a:t>As above for </a:t>
                      </a:r>
                    </a:p>
                    <a:p>
                      <a:pPr marL="285750" indent="-285750">
                        <a:buFont typeface="Arial" panose="020B0604020202020204" pitchFamily="34" charset="0"/>
                        <a:buChar char="•"/>
                      </a:pPr>
                      <a:r>
                        <a:rPr lang="en-CA" sz="1600" dirty="0"/>
                        <a:t>Water</a:t>
                      </a:r>
                    </a:p>
                    <a:p>
                      <a:pPr marL="285750" indent="-285750">
                        <a:buFont typeface="Arial" panose="020B0604020202020204" pitchFamily="34" charset="0"/>
                        <a:buChar char="•"/>
                      </a:pPr>
                      <a:r>
                        <a:rPr lang="en-CA" sz="1600" dirty="0"/>
                        <a:t>Energy</a:t>
                      </a:r>
                    </a:p>
                    <a:p>
                      <a:pPr marL="285750" indent="-285750">
                        <a:buFont typeface="Arial" panose="020B0604020202020204" pitchFamily="34" charset="0"/>
                        <a:buChar char="•"/>
                      </a:pPr>
                      <a:r>
                        <a:rPr lang="en-CA" sz="1600" dirty="0"/>
                        <a:t>Agricultural, Forestry and Fisheries</a:t>
                      </a:r>
                    </a:p>
                  </a:txBody>
                  <a:tcPr/>
                </a:tc>
                <a:extLst>
                  <a:ext uri="{0D108BD9-81ED-4DB2-BD59-A6C34878D82A}">
                    <a16:rowId xmlns:a16="http://schemas.microsoft.com/office/drawing/2014/main" val="10001"/>
                  </a:ext>
                </a:extLst>
              </a:tr>
              <a:tr h="812939">
                <a:tc>
                  <a:txBody>
                    <a:bodyPr/>
                    <a:lstStyle/>
                    <a:p>
                      <a:r>
                        <a:rPr lang="en-GB" sz="1600" b="1" dirty="0"/>
                        <a:t>SEEA-EEA</a:t>
                      </a:r>
                      <a:r>
                        <a:rPr lang="en-GB" sz="1600" dirty="0"/>
                        <a:t> (Experimental Ecosystem Accounting)</a:t>
                      </a:r>
                    </a:p>
                  </a:txBody>
                  <a:tcPr>
                    <a:solidFill>
                      <a:srgbClr val="92D050">
                        <a:alpha val="50000"/>
                      </a:srgbClr>
                    </a:solidFill>
                  </a:tcPr>
                </a:tc>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t>Adds spatial detail and ecosystem perspective</a:t>
                      </a:r>
                    </a:p>
                  </a:txBody>
                  <a:tcPr>
                    <a:solidFill>
                      <a:srgbClr val="92D050">
                        <a:alpha val="50000"/>
                      </a:srgbClr>
                    </a:solidFill>
                  </a:tcPr>
                </a:tc>
                <a:tc>
                  <a:txBody>
                    <a:bodyPr/>
                    <a:lstStyle/>
                    <a:p>
                      <a:pPr marL="0" indent="0"/>
                      <a:r>
                        <a:rPr lang="en-GB" sz="1600" dirty="0"/>
                        <a:t>Extent, Condition, Ecosystem</a:t>
                      </a:r>
                      <a:r>
                        <a:rPr lang="en-GB" sz="1600" baseline="0" dirty="0"/>
                        <a:t> </a:t>
                      </a:r>
                      <a:r>
                        <a:rPr lang="en-GB" sz="1600" dirty="0"/>
                        <a:t>Services, Carbon,</a:t>
                      </a:r>
                      <a:r>
                        <a:rPr lang="en-GB" sz="1600" baseline="0" dirty="0"/>
                        <a:t> </a:t>
                      </a:r>
                      <a:r>
                        <a:rPr lang="en-GB" sz="1600" dirty="0"/>
                        <a:t>Water, Biodiversity</a:t>
                      </a:r>
                      <a:endParaRPr lang="en-CA" sz="1600" dirty="0"/>
                    </a:p>
                  </a:txBody>
                  <a:tcPr>
                    <a:solidFill>
                      <a:srgbClr val="92D050">
                        <a:alpha val="50000"/>
                      </a:srgbClr>
                    </a:solidFill>
                  </a:tcPr>
                </a:tc>
                <a:extLst>
                  <a:ext uri="{0D108BD9-81ED-4DB2-BD59-A6C34878D82A}">
                    <a16:rowId xmlns:a16="http://schemas.microsoft.com/office/drawing/2014/main" val="10002"/>
                  </a:ext>
                </a:extLst>
              </a:tr>
              <a:tr h="812939">
                <a:tc>
                  <a:txBody>
                    <a:bodyPr/>
                    <a:lstStyle/>
                    <a:p>
                      <a:r>
                        <a:rPr lang="en-GB" sz="1600" b="1" dirty="0"/>
                        <a:t>FDES</a:t>
                      </a:r>
                      <a:r>
                        <a:rPr lang="en-GB" sz="1600" baseline="0" dirty="0"/>
                        <a:t> (Framework for the Development of Environment Statistics)</a:t>
                      </a:r>
                      <a:endParaRPr lang="en-GB"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t>Basic</a:t>
                      </a:r>
                      <a:r>
                        <a:rPr lang="en-GB" sz="1600" baseline="0" dirty="0"/>
                        <a:t> statistics for above plus…</a:t>
                      </a:r>
                      <a:endParaRPr lang="en-GB" sz="1600" dirty="0"/>
                    </a:p>
                  </a:txBody>
                  <a:tcPr/>
                </a:tc>
                <a:tc>
                  <a:txBody>
                    <a:bodyPr/>
                    <a:lstStyle/>
                    <a:p>
                      <a:pPr marL="108000" indent="-108000">
                        <a:buFont typeface="Arial" panose="020B0604020202020204" pitchFamily="34" charset="0"/>
                        <a:buChar char="•"/>
                      </a:pPr>
                      <a:r>
                        <a:rPr lang="en-CA" sz="1600" dirty="0"/>
                        <a:t>Extreme events and disasters</a:t>
                      </a:r>
                    </a:p>
                    <a:p>
                      <a:pPr marL="108000" indent="-108000">
                        <a:buFont typeface="Arial" panose="020B0604020202020204" pitchFamily="34" charset="0"/>
                        <a:buChar char="•"/>
                      </a:pPr>
                      <a:r>
                        <a:rPr lang="en-CA" sz="1600" dirty="0"/>
                        <a:t>Human settlements and health</a:t>
                      </a:r>
                    </a:p>
                    <a:p>
                      <a:pPr marL="108000" indent="-108000">
                        <a:buFont typeface="Arial" panose="020B0604020202020204" pitchFamily="34" charset="0"/>
                        <a:buChar char="•"/>
                      </a:pPr>
                      <a:r>
                        <a:rPr lang="en-CA" sz="1600" dirty="0"/>
                        <a:t>Protection, management &amp; engagement</a:t>
                      </a:r>
                    </a:p>
                  </a:txBody>
                  <a:tcPr/>
                </a:tc>
                <a:extLst>
                  <a:ext uri="{0D108BD9-81ED-4DB2-BD59-A6C34878D82A}">
                    <a16:rowId xmlns:a16="http://schemas.microsoft.com/office/drawing/2014/main" val="10003"/>
                  </a:ext>
                </a:extLst>
              </a:tr>
            </a:tbl>
          </a:graphicData>
        </a:graphic>
      </p:graphicFrame>
      <p:sp>
        <p:nvSpPr>
          <p:cNvPr id="19" name="Footer Placeholder 18"/>
          <p:cNvSpPr>
            <a:spLocks noGrp="1"/>
          </p:cNvSpPr>
          <p:nvPr>
            <p:ph type="ftr" sz="quarter" idx="11"/>
          </p:nvPr>
        </p:nvSpPr>
        <p:spPr/>
        <p:txBody>
          <a:bodyPr/>
          <a:lstStyle/>
          <a:p>
            <a:r>
              <a:rPr lang="en-US"/>
              <a:t>SEEA-CF - Energy Flow Accounts</a:t>
            </a:r>
            <a:endParaRPr lang="en-US" dirty="0"/>
          </a:p>
        </p:txBody>
      </p:sp>
      <p:sp>
        <p:nvSpPr>
          <p:cNvPr id="18" name="Slide Number Placeholder 17"/>
          <p:cNvSpPr>
            <a:spLocks noGrp="1"/>
          </p:cNvSpPr>
          <p:nvPr>
            <p:ph type="sldNum" sz="quarter" idx="12"/>
          </p:nvPr>
        </p:nvSpPr>
        <p:spPr/>
        <p:txBody>
          <a:bodyPr/>
          <a:lstStyle/>
          <a:p>
            <a:fld id="{7F77BAF3-E4BC-4C2C-9A89-0B94AC2F4359}" type="slidenum">
              <a:rPr lang="en-US" smtClean="0"/>
              <a:t>4</a:t>
            </a:fld>
            <a:endParaRPr lang="en-US" dirty="0"/>
          </a:p>
        </p:txBody>
      </p:sp>
      <p:sp>
        <p:nvSpPr>
          <p:cNvPr id="22" name="Rectangle 21">
            <a:extLst>
              <a:ext uri="{FF2B5EF4-FFF2-40B4-BE49-F238E27FC236}">
                <a16:creationId xmlns:a16="http://schemas.microsoft.com/office/drawing/2014/main" id="{88055227-7D8B-4BEC-ACEF-AF05FC9C04C2}"/>
              </a:ext>
            </a:extLst>
          </p:cNvPr>
          <p:cNvSpPr/>
          <p:nvPr/>
        </p:nvSpPr>
        <p:spPr>
          <a:xfrm>
            <a:off x="7303008" y="1693762"/>
            <a:ext cx="697992" cy="263158"/>
          </a:xfrm>
          <a:prstGeom prst="rect">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7429E29-567A-4301-870F-C38D7AAD815E}"/>
              </a:ext>
            </a:extLst>
          </p:cNvPr>
          <p:cNvSpPr/>
          <p:nvPr/>
        </p:nvSpPr>
        <p:spPr>
          <a:xfrm>
            <a:off x="6032337" y="1697377"/>
            <a:ext cx="697992" cy="263158"/>
          </a:xfrm>
          <a:prstGeom prst="rect">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2E086E4-D21C-4084-B56A-ECAD88C33271}"/>
              </a:ext>
            </a:extLst>
          </p:cNvPr>
          <p:cNvSpPr/>
          <p:nvPr/>
        </p:nvSpPr>
        <p:spPr>
          <a:xfrm>
            <a:off x="5945664" y="2191835"/>
            <a:ext cx="697992" cy="263158"/>
          </a:xfrm>
          <a:prstGeom prst="rect">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FCAD2C3-94F6-4005-9756-245C9289A3DC}"/>
              </a:ext>
            </a:extLst>
          </p:cNvPr>
          <p:cNvSpPr/>
          <p:nvPr/>
        </p:nvSpPr>
        <p:spPr>
          <a:xfrm>
            <a:off x="7290816" y="2188220"/>
            <a:ext cx="926592" cy="263158"/>
          </a:xfrm>
          <a:prstGeom prst="rect">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A8F4ACF-96F8-45D9-A204-22043C8DA2DD}"/>
              </a:ext>
            </a:extLst>
          </p:cNvPr>
          <p:cNvSpPr/>
          <p:nvPr/>
        </p:nvSpPr>
        <p:spPr>
          <a:xfrm>
            <a:off x="5019072" y="2667000"/>
            <a:ext cx="2905728" cy="533400"/>
          </a:xfrm>
          <a:prstGeom prst="rect">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88C2892-2EF1-4812-85F9-487D0DCCF9CC}"/>
              </a:ext>
            </a:extLst>
          </p:cNvPr>
          <p:cNvSpPr/>
          <p:nvPr/>
        </p:nvSpPr>
        <p:spPr>
          <a:xfrm>
            <a:off x="457198" y="3200400"/>
            <a:ext cx="2590801" cy="1143000"/>
          </a:xfrm>
          <a:prstGeom prst="rect">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2386224C-314D-4EEA-B029-2432FBB6E5D0}"/>
              </a:ext>
            </a:extLst>
          </p:cNvPr>
          <p:cNvSpPr/>
          <p:nvPr/>
        </p:nvSpPr>
        <p:spPr>
          <a:xfrm>
            <a:off x="6588792" y="4308842"/>
            <a:ext cx="1768824" cy="263158"/>
          </a:xfrm>
          <a:prstGeom prst="rect">
            <a:avLst/>
          </a:prstGeom>
          <a:noFill/>
          <a:ln w="381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CC83F2A1-AEEB-40C6-92BA-16B0EA3B2B57}"/>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23918533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a:t>Compilation challenges &amp; data</a:t>
            </a:r>
            <a:endParaRPr lang="en-GB" dirty="0"/>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40</a:t>
            </a:fld>
            <a:endParaRPr lang="en-US" dirty="0"/>
          </a:p>
        </p:txBody>
      </p:sp>
      <p:sp>
        <p:nvSpPr>
          <p:cNvPr id="6" name="TextBox 5">
            <a:extLst>
              <a:ext uri="{FF2B5EF4-FFF2-40B4-BE49-F238E27FC236}">
                <a16:creationId xmlns:a16="http://schemas.microsoft.com/office/drawing/2014/main" id="{DDDFAA8E-3B15-4A70-BBD4-742D6301F1DF}"/>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grpSp>
        <p:nvGrpSpPr>
          <p:cNvPr id="3" name="Group 2">
            <a:extLst>
              <a:ext uri="{FF2B5EF4-FFF2-40B4-BE49-F238E27FC236}">
                <a16:creationId xmlns:a16="http://schemas.microsoft.com/office/drawing/2014/main" id="{8A1406CC-CAFE-4CF2-924B-FB7C5A597733}"/>
              </a:ext>
            </a:extLst>
          </p:cNvPr>
          <p:cNvGrpSpPr/>
          <p:nvPr/>
        </p:nvGrpSpPr>
        <p:grpSpPr>
          <a:xfrm>
            <a:off x="966536" y="1600200"/>
            <a:ext cx="8003410" cy="457200"/>
            <a:chOff x="966536" y="1652336"/>
            <a:chExt cx="8003410" cy="457200"/>
          </a:xfrm>
        </p:grpSpPr>
        <p:sp>
          <p:nvSpPr>
            <p:cNvPr id="9" name="Rectangle 8">
              <a:extLst>
                <a:ext uri="{FF2B5EF4-FFF2-40B4-BE49-F238E27FC236}">
                  <a16:creationId xmlns:a16="http://schemas.microsoft.com/office/drawing/2014/main" id="{3CCD774B-D297-465F-9CD8-671320883818}"/>
                </a:ext>
              </a:extLst>
            </p:cNvPr>
            <p:cNvSpPr/>
            <p:nvPr/>
          </p:nvSpPr>
          <p:spPr>
            <a:xfrm>
              <a:off x="966536" y="1652336"/>
              <a:ext cx="1583356" cy="457200"/>
            </a:xfrm>
            <a:prstGeom prst="rect">
              <a:avLst/>
            </a:prstGeom>
            <a:solidFill>
              <a:srgbClr val="374D81">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Energy from natural inputs</a:t>
              </a:r>
            </a:p>
          </p:txBody>
        </p:sp>
        <p:sp>
          <p:nvSpPr>
            <p:cNvPr id="10" name="Rectangle 9">
              <a:extLst>
                <a:ext uri="{FF2B5EF4-FFF2-40B4-BE49-F238E27FC236}">
                  <a16:creationId xmlns:a16="http://schemas.microsoft.com/office/drawing/2014/main" id="{A772E90E-BC9A-4F69-9166-1682C3ED06E4}"/>
                </a:ext>
              </a:extLst>
            </p:cNvPr>
            <p:cNvSpPr/>
            <p:nvPr/>
          </p:nvSpPr>
          <p:spPr>
            <a:xfrm>
              <a:off x="2571548" y="1652336"/>
              <a:ext cx="1583356" cy="457200"/>
            </a:xfrm>
            <a:prstGeom prst="rect">
              <a:avLst/>
            </a:prstGeom>
            <a:solidFill>
              <a:srgbClr val="374D81">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Energy products</a:t>
              </a:r>
            </a:p>
          </p:txBody>
        </p:sp>
        <p:sp>
          <p:nvSpPr>
            <p:cNvPr id="11" name="Rectangle 10">
              <a:extLst>
                <a:ext uri="{FF2B5EF4-FFF2-40B4-BE49-F238E27FC236}">
                  <a16:creationId xmlns:a16="http://schemas.microsoft.com/office/drawing/2014/main" id="{89E4A1F7-3733-40CE-A79E-0EA6115860A2}"/>
                </a:ext>
              </a:extLst>
            </p:cNvPr>
            <p:cNvSpPr/>
            <p:nvPr/>
          </p:nvSpPr>
          <p:spPr>
            <a:xfrm>
              <a:off x="4176562" y="1652336"/>
              <a:ext cx="1583356" cy="457200"/>
            </a:xfrm>
            <a:prstGeom prst="rect">
              <a:avLst/>
            </a:prstGeom>
            <a:solidFill>
              <a:srgbClr val="374D81">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Transformation of energy products</a:t>
              </a:r>
            </a:p>
          </p:txBody>
        </p:sp>
        <p:sp>
          <p:nvSpPr>
            <p:cNvPr id="12" name="Rectangle 11">
              <a:extLst>
                <a:ext uri="{FF2B5EF4-FFF2-40B4-BE49-F238E27FC236}">
                  <a16:creationId xmlns:a16="http://schemas.microsoft.com/office/drawing/2014/main" id="{85AD0CC2-53DD-492D-A8EF-57535EF27F43}"/>
                </a:ext>
              </a:extLst>
            </p:cNvPr>
            <p:cNvSpPr/>
            <p:nvPr/>
          </p:nvSpPr>
          <p:spPr>
            <a:xfrm>
              <a:off x="5781576" y="1652336"/>
              <a:ext cx="1583356" cy="457200"/>
            </a:xfrm>
            <a:prstGeom prst="rect">
              <a:avLst/>
            </a:prstGeom>
            <a:solidFill>
              <a:srgbClr val="374D81">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Energy end-use</a:t>
              </a:r>
            </a:p>
          </p:txBody>
        </p:sp>
        <p:sp>
          <p:nvSpPr>
            <p:cNvPr id="13" name="Rectangle 12">
              <a:extLst>
                <a:ext uri="{FF2B5EF4-FFF2-40B4-BE49-F238E27FC236}">
                  <a16:creationId xmlns:a16="http://schemas.microsoft.com/office/drawing/2014/main" id="{8484E468-0678-4455-9456-E8D4DDC2C227}"/>
                </a:ext>
              </a:extLst>
            </p:cNvPr>
            <p:cNvSpPr/>
            <p:nvPr/>
          </p:nvSpPr>
          <p:spPr>
            <a:xfrm>
              <a:off x="7386590" y="1652336"/>
              <a:ext cx="1583356" cy="457200"/>
            </a:xfrm>
            <a:prstGeom prst="rect">
              <a:avLst/>
            </a:prstGeom>
            <a:solidFill>
              <a:srgbClr val="374D81">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Energy residuals</a:t>
              </a:r>
            </a:p>
          </p:txBody>
        </p:sp>
      </p:grpSp>
      <p:grpSp>
        <p:nvGrpSpPr>
          <p:cNvPr id="7" name="Group 6">
            <a:extLst>
              <a:ext uri="{FF2B5EF4-FFF2-40B4-BE49-F238E27FC236}">
                <a16:creationId xmlns:a16="http://schemas.microsoft.com/office/drawing/2014/main" id="{1FE04D8D-1B00-4C9B-B0CD-F840FD98B1CE}"/>
              </a:ext>
            </a:extLst>
          </p:cNvPr>
          <p:cNvGrpSpPr/>
          <p:nvPr/>
        </p:nvGrpSpPr>
        <p:grpSpPr>
          <a:xfrm>
            <a:off x="385008" y="2157570"/>
            <a:ext cx="8584134" cy="1752696"/>
            <a:chOff x="385008" y="2209706"/>
            <a:chExt cx="8584134" cy="1752696"/>
          </a:xfrm>
        </p:grpSpPr>
        <p:sp>
          <p:nvSpPr>
            <p:cNvPr id="14" name="Rectangle 13">
              <a:extLst>
                <a:ext uri="{FF2B5EF4-FFF2-40B4-BE49-F238E27FC236}">
                  <a16:creationId xmlns:a16="http://schemas.microsoft.com/office/drawing/2014/main" id="{D03BE2B5-8822-4741-83A8-557E2814DECD}"/>
                </a:ext>
              </a:extLst>
            </p:cNvPr>
            <p:cNvSpPr/>
            <p:nvPr/>
          </p:nvSpPr>
          <p:spPr>
            <a:xfrm>
              <a:off x="385008" y="2209802"/>
              <a:ext cx="497304" cy="1752600"/>
            </a:xfrm>
            <a:prstGeom prst="rect">
              <a:avLst/>
            </a:prstGeom>
            <a:solidFill>
              <a:srgbClr val="A1C4E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bg1"/>
                  </a:solidFill>
                </a:rPr>
                <a:t>Challenges</a:t>
              </a:r>
            </a:p>
          </p:txBody>
        </p:sp>
        <p:sp>
          <p:nvSpPr>
            <p:cNvPr id="23" name="Rectangle 22">
              <a:extLst>
                <a:ext uri="{FF2B5EF4-FFF2-40B4-BE49-F238E27FC236}">
                  <a16:creationId xmlns:a16="http://schemas.microsoft.com/office/drawing/2014/main" id="{5AD68700-03ED-4258-A01B-35E1CC20AA07}"/>
                </a:ext>
              </a:extLst>
            </p:cNvPr>
            <p:cNvSpPr/>
            <p:nvPr/>
          </p:nvSpPr>
          <p:spPr>
            <a:xfrm>
              <a:off x="4176560" y="2209801"/>
              <a:ext cx="1583356" cy="1752600"/>
            </a:xfrm>
            <a:prstGeom prst="rect">
              <a:avLst/>
            </a:prstGeom>
            <a:solidFill>
              <a:srgbClr val="A1C4E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100" dirty="0">
                  <a:solidFill>
                    <a:schemeClr val="tx1"/>
                  </a:solidFill>
                </a:rPr>
                <a:t>Supply &amp; use: Duplicate energy flows (multiple inputs)</a:t>
              </a:r>
            </a:p>
            <a:p>
              <a:pPr marL="171450" indent="-171450">
                <a:buFont typeface="Arial" panose="020B0604020202020204" pitchFamily="34" charset="0"/>
                <a:buChar char="•"/>
              </a:pPr>
              <a:r>
                <a:rPr lang="en-US" sz="1100" dirty="0">
                  <a:solidFill>
                    <a:schemeClr val="tx1"/>
                  </a:solidFill>
                </a:rPr>
                <a:t>Cogeneration</a:t>
              </a:r>
            </a:p>
            <a:p>
              <a:pPr marL="171450" indent="-171450">
                <a:buFont typeface="Arial" panose="020B0604020202020204" pitchFamily="34" charset="0"/>
                <a:buChar char="•"/>
              </a:pPr>
              <a:r>
                <a:rPr lang="en-US" sz="1100" dirty="0">
                  <a:solidFill>
                    <a:schemeClr val="tx1"/>
                  </a:solidFill>
                </a:rPr>
                <a:t>Own account production: survey</a:t>
              </a:r>
            </a:p>
            <a:p>
              <a:pPr marL="171450" indent="-171450">
                <a:buFont typeface="Arial" panose="020B0604020202020204" pitchFamily="34" charset="0"/>
                <a:buChar char="•"/>
              </a:pPr>
              <a:r>
                <a:rPr lang="en-US" sz="1100" dirty="0">
                  <a:solidFill>
                    <a:schemeClr val="tx1"/>
                  </a:solidFill>
                </a:rPr>
                <a:t>More detail is better</a:t>
              </a:r>
            </a:p>
          </p:txBody>
        </p:sp>
        <p:sp>
          <p:nvSpPr>
            <p:cNvPr id="25" name="Rectangle 24">
              <a:extLst>
                <a:ext uri="{FF2B5EF4-FFF2-40B4-BE49-F238E27FC236}">
                  <a16:creationId xmlns:a16="http://schemas.microsoft.com/office/drawing/2014/main" id="{67822EE1-EC8E-438C-BD7E-450BA15112CA}"/>
                </a:ext>
              </a:extLst>
            </p:cNvPr>
            <p:cNvSpPr/>
            <p:nvPr/>
          </p:nvSpPr>
          <p:spPr>
            <a:xfrm>
              <a:off x="5781576" y="2209801"/>
              <a:ext cx="1583356" cy="1752600"/>
            </a:xfrm>
            <a:prstGeom prst="rect">
              <a:avLst/>
            </a:prstGeom>
            <a:solidFill>
              <a:srgbClr val="A1C4E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200" dirty="0">
                  <a:solidFill>
                    <a:schemeClr val="tx1"/>
                  </a:solidFill>
                </a:rPr>
                <a:t>More interesting to policy</a:t>
              </a:r>
            </a:p>
            <a:p>
              <a:pPr marL="171450" indent="-171450">
                <a:buFont typeface="Arial" panose="020B0604020202020204" pitchFamily="34" charset="0"/>
                <a:buChar char="•"/>
              </a:pPr>
              <a:r>
                <a:rPr lang="en-US" sz="1200" dirty="0">
                  <a:solidFill>
                    <a:schemeClr val="tx1"/>
                  </a:solidFill>
                </a:rPr>
                <a:t>Most time-consuming</a:t>
              </a:r>
            </a:p>
          </p:txBody>
        </p:sp>
        <p:sp>
          <p:nvSpPr>
            <p:cNvPr id="27" name="Rectangle 26">
              <a:extLst>
                <a:ext uri="{FF2B5EF4-FFF2-40B4-BE49-F238E27FC236}">
                  <a16:creationId xmlns:a16="http://schemas.microsoft.com/office/drawing/2014/main" id="{98738A98-D6D7-490B-A375-948C2561F200}"/>
                </a:ext>
              </a:extLst>
            </p:cNvPr>
            <p:cNvSpPr/>
            <p:nvPr/>
          </p:nvSpPr>
          <p:spPr>
            <a:xfrm>
              <a:off x="7385786" y="2209800"/>
              <a:ext cx="1583356" cy="1752600"/>
            </a:xfrm>
            <a:prstGeom prst="rect">
              <a:avLst/>
            </a:prstGeom>
            <a:solidFill>
              <a:srgbClr val="A1C4E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100" dirty="0">
                  <a:solidFill>
                    <a:schemeClr val="tx1"/>
                  </a:solidFill>
                </a:rPr>
                <a:t>Supply &amp; use: Estimates losses from extraction, distribution &amp; storage</a:t>
              </a:r>
            </a:p>
            <a:p>
              <a:pPr marL="171450" indent="-171450">
                <a:buFont typeface="Arial" panose="020B0604020202020204" pitchFamily="34" charset="0"/>
                <a:buChar char="•"/>
              </a:pPr>
              <a:r>
                <a:rPr lang="en-US" sz="1100" dirty="0">
                  <a:solidFill>
                    <a:schemeClr val="tx1"/>
                  </a:solidFill>
                </a:rPr>
                <a:t>Losses in renewable?</a:t>
              </a:r>
            </a:p>
            <a:p>
              <a:pPr marL="171450" indent="-171450">
                <a:buFont typeface="Arial" panose="020B0604020202020204" pitchFamily="34" charset="0"/>
                <a:buChar char="•"/>
              </a:pPr>
              <a:r>
                <a:rPr lang="en-US" sz="1100" dirty="0">
                  <a:solidFill>
                    <a:schemeClr val="tx1"/>
                  </a:solidFill>
                </a:rPr>
                <a:t>Policy: efficiency, pollution (losses), relate to GHGs</a:t>
              </a:r>
            </a:p>
          </p:txBody>
        </p:sp>
        <p:sp>
          <p:nvSpPr>
            <p:cNvPr id="30" name="Rectangle 29">
              <a:extLst>
                <a:ext uri="{FF2B5EF4-FFF2-40B4-BE49-F238E27FC236}">
                  <a16:creationId xmlns:a16="http://schemas.microsoft.com/office/drawing/2014/main" id="{F847D121-DF2E-4738-AE1D-8BCC2F9DCF8A}"/>
                </a:ext>
              </a:extLst>
            </p:cNvPr>
            <p:cNvSpPr/>
            <p:nvPr/>
          </p:nvSpPr>
          <p:spPr>
            <a:xfrm>
              <a:off x="2570746" y="2209800"/>
              <a:ext cx="1583356" cy="1752600"/>
            </a:xfrm>
            <a:prstGeom prst="rect">
              <a:avLst/>
            </a:prstGeom>
            <a:solidFill>
              <a:srgbClr val="A1C4E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200" dirty="0">
                  <a:solidFill>
                    <a:schemeClr val="tx1"/>
                  </a:solidFill>
                </a:rPr>
                <a:t>Supply &amp; use: Industry &amp; product detail (conversion to energy units)</a:t>
              </a:r>
            </a:p>
          </p:txBody>
        </p:sp>
        <p:sp>
          <p:nvSpPr>
            <p:cNvPr id="31" name="Rectangle 30">
              <a:extLst>
                <a:ext uri="{FF2B5EF4-FFF2-40B4-BE49-F238E27FC236}">
                  <a16:creationId xmlns:a16="http://schemas.microsoft.com/office/drawing/2014/main" id="{2AE0B758-761E-4655-856A-E0D293BCB206}"/>
                </a:ext>
              </a:extLst>
            </p:cNvPr>
            <p:cNvSpPr/>
            <p:nvPr/>
          </p:nvSpPr>
          <p:spPr>
            <a:xfrm>
              <a:off x="964932" y="2209706"/>
              <a:ext cx="1583356" cy="1752600"/>
            </a:xfrm>
            <a:prstGeom prst="rect">
              <a:avLst/>
            </a:prstGeom>
            <a:solidFill>
              <a:srgbClr val="A1C4E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panose="020B0604020202020204" pitchFamily="34" charset="0"/>
                <a:buChar char="•"/>
              </a:pPr>
              <a:r>
                <a:rPr lang="en-US" sz="1200" dirty="0">
                  <a:solidFill>
                    <a:schemeClr val="tx1"/>
                  </a:solidFill>
                </a:rPr>
                <a:t>Supply &amp; use:   May need to estimate losses from “factor”</a:t>
              </a:r>
            </a:p>
          </p:txBody>
        </p:sp>
      </p:grpSp>
      <p:grpSp>
        <p:nvGrpSpPr>
          <p:cNvPr id="8" name="Group 7">
            <a:extLst>
              <a:ext uri="{FF2B5EF4-FFF2-40B4-BE49-F238E27FC236}">
                <a16:creationId xmlns:a16="http://schemas.microsoft.com/office/drawing/2014/main" id="{087D331F-28FB-48EA-AF7B-F9A28E1CD5CB}"/>
              </a:ext>
            </a:extLst>
          </p:cNvPr>
          <p:cNvGrpSpPr/>
          <p:nvPr/>
        </p:nvGrpSpPr>
        <p:grpSpPr>
          <a:xfrm>
            <a:off x="385008" y="3974737"/>
            <a:ext cx="8592156" cy="2578381"/>
            <a:chOff x="385008" y="4026873"/>
            <a:chExt cx="8592156" cy="2578381"/>
          </a:xfrm>
        </p:grpSpPr>
        <p:sp>
          <p:nvSpPr>
            <p:cNvPr id="15" name="Rectangle 14">
              <a:extLst>
                <a:ext uri="{FF2B5EF4-FFF2-40B4-BE49-F238E27FC236}">
                  <a16:creationId xmlns:a16="http://schemas.microsoft.com/office/drawing/2014/main" id="{EFEEFBF6-C499-4FEF-B201-E40036CFDB3D}"/>
                </a:ext>
              </a:extLst>
            </p:cNvPr>
            <p:cNvSpPr/>
            <p:nvPr/>
          </p:nvSpPr>
          <p:spPr>
            <a:xfrm>
              <a:off x="385008" y="4030532"/>
              <a:ext cx="497304" cy="2574722"/>
            </a:xfrm>
            <a:prstGeom prst="rect">
              <a:avLst/>
            </a:prstGeom>
            <a:solidFill>
              <a:srgbClr val="3477B2">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bg1"/>
                  </a:solidFill>
                </a:rPr>
                <a:t>Data</a:t>
              </a:r>
            </a:p>
          </p:txBody>
        </p:sp>
        <p:sp>
          <p:nvSpPr>
            <p:cNvPr id="19" name="Rectangle 18">
              <a:extLst>
                <a:ext uri="{FF2B5EF4-FFF2-40B4-BE49-F238E27FC236}">
                  <a16:creationId xmlns:a16="http://schemas.microsoft.com/office/drawing/2014/main" id="{D5C73D0E-5A37-461F-A950-4515B3FBC0BE}"/>
                </a:ext>
              </a:extLst>
            </p:cNvPr>
            <p:cNvSpPr/>
            <p:nvPr/>
          </p:nvSpPr>
          <p:spPr>
            <a:xfrm>
              <a:off x="962924" y="5811940"/>
              <a:ext cx="1583356" cy="541789"/>
            </a:xfrm>
            <a:prstGeom prst="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Royalty payments on extraction, harvesting</a:t>
              </a:r>
            </a:p>
          </p:txBody>
        </p:sp>
        <p:sp>
          <p:nvSpPr>
            <p:cNvPr id="22" name="Rectangle 21">
              <a:extLst>
                <a:ext uri="{FF2B5EF4-FFF2-40B4-BE49-F238E27FC236}">
                  <a16:creationId xmlns:a16="http://schemas.microsoft.com/office/drawing/2014/main" id="{2E6C968C-B50D-4F53-AAAC-44F7E82BDD13}"/>
                </a:ext>
              </a:extLst>
            </p:cNvPr>
            <p:cNvSpPr/>
            <p:nvPr/>
          </p:nvSpPr>
          <p:spPr>
            <a:xfrm>
              <a:off x="2570746" y="6245258"/>
              <a:ext cx="1583356" cy="359996"/>
            </a:xfrm>
            <a:prstGeom prst="rect">
              <a:avLst/>
            </a:prstGeom>
            <a:solidFill>
              <a:srgbClr val="3477B2">
                <a:alpha val="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-SNA, I-O tables</a:t>
              </a:r>
            </a:p>
          </p:txBody>
        </p:sp>
        <p:sp>
          <p:nvSpPr>
            <p:cNvPr id="24" name="Rectangle 23">
              <a:extLst>
                <a:ext uri="{FF2B5EF4-FFF2-40B4-BE49-F238E27FC236}">
                  <a16:creationId xmlns:a16="http://schemas.microsoft.com/office/drawing/2014/main" id="{47352153-5355-42D2-8C7F-7E0FE93FCEBF}"/>
                </a:ext>
              </a:extLst>
            </p:cNvPr>
            <p:cNvSpPr/>
            <p:nvPr/>
          </p:nvSpPr>
          <p:spPr>
            <a:xfrm>
              <a:off x="4178567" y="5198792"/>
              <a:ext cx="1583356" cy="575586"/>
            </a:xfrm>
            <a:prstGeom prst="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Estimate from transformation efficiency “factors”</a:t>
              </a:r>
            </a:p>
          </p:txBody>
        </p:sp>
        <p:sp>
          <p:nvSpPr>
            <p:cNvPr id="26" name="Rectangle 25">
              <a:extLst>
                <a:ext uri="{FF2B5EF4-FFF2-40B4-BE49-F238E27FC236}">
                  <a16:creationId xmlns:a16="http://schemas.microsoft.com/office/drawing/2014/main" id="{D56BDA60-2531-433B-8DD0-960BDEC42C4C}"/>
                </a:ext>
              </a:extLst>
            </p:cNvPr>
            <p:cNvSpPr/>
            <p:nvPr/>
          </p:nvSpPr>
          <p:spPr>
            <a:xfrm>
              <a:off x="5781576" y="5198792"/>
              <a:ext cx="1583356" cy="575586"/>
            </a:xfrm>
            <a:prstGeom prst="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Models</a:t>
              </a:r>
              <a:r>
                <a:rPr lang="en-US" sz="950" dirty="0">
                  <a:solidFill>
                    <a:schemeClr val="tx1"/>
                  </a:solidFill>
                </a:rPr>
                <a:t> (motor vehicle use, domestically collected fuelwood, bunkers)</a:t>
              </a:r>
            </a:p>
          </p:txBody>
        </p:sp>
        <p:sp>
          <p:nvSpPr>
            <p:cNvPr id="28" name="Rectangle 27">
              <a:extLst>
                <a:ext uri="{FF2B5EF4-FFF2-40B4-BE49-F238E27FC236}">
                  <a16:creationId xmlns:a16="http://schemas.microsoft.com/office/drawing/2014/main" id="{97441216-EC06-4017-9163-AE5512FD2011}"/>
                </a:ext>
              </a:extLst>
            </p:cNvPr>
            <p:cNvSpPr/>
            <p:nvPr/>
          </p:nvSpPr>
          <p:spPr>
            <a:xfrm>
              <a:off x="7393808" y="5201930"/>
              <a:ext cx="1583356" cy="572448"/>
            </a:xfrm>
            <a:prstGeom prst="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Supply and end use of energy products, transformation</a:t>
              </a:r>
            </a:p>
          </p:txBody>
        </p:sp>
        <p:sp>
          <p:nvSpPr>
            <p:cNvPr id="32" name="Rectangle 31">
              <a:extLst>
                <a:ext uri="{FF2B5EF4-FFF2-40B4-BE49-F238E27FC236}">
                  <a16:creationId xmlns:a16="http://schemas.microsoft.com/office/drawing/2014/main" id="{EA302DA4-06F7-4662-8148-98FDAB153222}"/>
                </a:ext>
              </a:extLst>
            </p:cNvPr>
            <p:cNvSpPr/>
            <p:nvPr/>
          </p:nvSpPr>
          <p:spPr>
            <a:xfrm>
              <a:off x="964932" y="4030440"/>
              <a:ext cx="1583356" cy="303186"/>
            </a:xfrm>
            <a:prstGeom prst="rect">
              <a:avLst/>
            </a:prstGeom>
            <a:solidFill>
              <a:srgbClr val="3477B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Energy balances </a:t>
              </a:r>
            </a:p>
          </p:txBody>
        </p:sp>
        <p:sp>
          <p:nvSpPr>
            <p:cNvPr id="33" name="Rectangle 32">
              <a:extLst>
                <a:ext uri="{FF2B5EF4-FFF2-40B4-BE49-F238E27FC236}">
                  <a16:creationId xmlns:a16="http://schemas.microsoft.com/office/drawing/2014/main" id="{1353265D-1D14-4DBC-853A-5B3F8A35B35F}"/>
                </a:ext>
              </a:extLst>
            </p:cNvPr>
            <p:cNvSpPr/>
            <p:nvPr/>
          </p:nvSpPr>
          <p:spPr>
            <a:xfrm>
              <a:off x="2570746" y="4026873"/>
              <a:ext cx="1583356" cy="303186"/>
            </a:xfrm>
            <a:prstGeom prst="rect">
              <a:avLst/>
            </a:prstGeom>
            <a:solidFill>
              <a:srgbClr val="3477B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Energy balances, energy statistics, imports </a:t>
              </a:r>
            </a:p>
          </p:txBody>
        </p:sp>
        <p:sp>
          <p:nvSpPr>
            <p:cNvPr id="34" name="Rectangle 33">
              <a:extLst>
                <a:ext uri="{FF2B5EF4-FFF2-40B4-BE49-F238E27FC236}">
                  <a16:creationId xmlns:a16="http://schemas.microsoft.com/office/drawing/2014/main" id="{3B17F277-37A6-4210-AF42-E9B470421C3C}"/>
                </a:ext>
              </a:extLst>
            </p:cNvPr>
            <p:cNvSpPr/>
            <p:nvPr/>
          </p:nvSpPr>
          <p:spPr>
            <a:xfrm>
              <a:off x="4176560" y="4026873"/>
              <a:ext cx="1583356" cy="303186"/>
            </a:xfrm>
            <a:prstGeom prst="rect">
              <a:avLst/>
            </a:prstGeom>
            <a:solidFill>
              <a:srgbClr val="3477B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Energy balances, energy statistics</a:t>
              </a:r>
            </a:p>
          </p:txBody>
        </p:sp>
        <p:sp>
          <p:nvSpPr>
            <p:cNvPr id="35" name="Rectangle 34">
              <a:extLst>
                <a:ext uri="{FF2B5EF4-FFF2-40B4-BE49-F238E27FC236}">
                  <a16:creationId xmlns:a16="http://schemas.microsoft.com/office/drawing/2014/main" id="{01037253-E4DC-49A1-AECC-30F283375400}"/>
                </a:ext>
              </a:extLst>
            </p:cNvPr>
            <p:cNvSpPr/>
            <p:nvPr/>
          </p:nvSpPr>
          <p:spPr>
            <a:xfrm>
              <a:off x="5790396" y="4026873"/>
              <a:ext cx="1583356" cy="303186"/>
            </a:xfrm>
            <a:prstGeom prst="rect">
              <a:avLst/>
            </a:prstGeom>
            <a:solidFill>
              <a:srgbClr val="3477B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Energy balances </a:t>
              </a:r>
            </a:p>
          </p:txBody>
        </p:sp>
        <p:sp>
          <p:nvSpPr>
            <p:cNvPr id="40" name="Rectangle 39">
              <a:extLst>
                <a:ext uri="{FF2B5EF4-FFF2-40B4-BE49-F238E27FC236}">
                  <a16:creationId xmlns:a16="http://schemas.microsoft.com/office/drawing/2014/main" id="{B8B74E8A-2200-4220-B417-C5AB105DDE82}"/>
                </a:ext>
              </a:extLst>
            </p:cNvPr>
            <p:cNvSpPr/>
            <p:nvPr/>
          </p:nvSpPr>
          <p:spPr>
            <a:xfrm>
              <a:off x="962524" y="5199084"/>
              <a:ext cx="3191578" cy="303186"/>
            </a:xfrm>
            <a:prstGeom prst="rect">
              <a:avLst/>
            </a:prstGeom>
            <a:solidFill>
              <a:srgbClr val="3477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Ministries of energy, mining, natural resources, forestry (timber)</a:t>
              </a:r>
            </a:p>
          </p:txBody>
        </p:sp>
        <p:sp>
          <p:nvSpPr>
            <p:cNvPr id="50" name="Rectangle 49">
              <a:extLst>
                <a:ext uri="{FF2B5EF4-FFF2-40B4-BE49-F238E27FC236}">
                  <a16:creationId xmlns:a16="http://schemas.microsoft.com/office/drawing/2014/main" id="{F0DB3EC8-A743-4DE2-80A7-08B0A5D13597}"/>
                </a:ext>
              </a:extLst>
            </p:cNvPr>
            <p:cNvSpPr/>
            <p:nvPr/>
          </p:nvSpPr>
          <p:spPr>
            <a:xfrm>
              <a:off x="960917" y="4575639"/>
              <a:ext cx="1587371" cy="303186"/>
            </a:xfrm>
            <a:prstGeom prst="rect">
              <a:avLst/>
            </a:prstGeom>
            <a:solidFill>
              <a:srgbClr val="3477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900" dirty="0">
                  <a:solidFill>
                    <a:schemeClr val="tx1"/>
                  </a:solidFill>
                </a:rPr>
                <a:t>(reporting to government)</a:t>
              </a:r>
            </a:p>
          </p:txBody>
        </p:sp>
        <p:sp>
          <p:nvSpPr>
            <p:cNvPr id="51" name="Rectangle 50">
              <a:extLst>
                <a:ext uri="{FF2B5EF4-FFF2-40B4-BE49-F238E27FC236}">
                  <a16:creationId xmlns:a16="http://schemas.microsoft.com/office/drawing/2014/main" id="{88FECC87-73A6-4E59-872E-C20F09302357}"/>
                </a:ext>
              </a:extLst>
            </p:cNvPr>
            <p:cNvSpPr/>
            <p:nvPr/>
          </p:nvSpPr>
          <p:spPr>
            <a:xfrm>
              <a:off x="2570746" y="4572000"/>
              <a:ext cx="1583356" cy="303186"/>
            </a:xfrm>
            <a:prstGeom prst="rect">
              <a:avLst/>
            </a:prstGeom>
            <a:solidFill>
              <a:srgbClr val="3477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900" dirty="0">
                  <a:solidFill>
                    <a:schemeClr val="tx1"/>
                  </a:solidFill>
                </a:rPr>
                <a:t>(energy taxes,     distribution to users)</a:t>
              </a:r>
              <a:endParaRPr lang="en-US" sz="1000" dirty="0">
                <a:solidFill>
                  <a:schemeClr val="tx1"/>
                </a:solidFill>
              </a:endParaRPr>
            </a:p>
          </p:txBody>
        </p:sp>
        <p:sp>
          <p:nvSpPr>
            <p:cNvPr id="53" name="Rectangle 52">
              <a:extLst>
                <a:ext uri="{FF2B5EF4-FFF2-40B4-BE49-F238E27FC236}">
                  <a16:creationId xmlns:a16="http://schemas.microsoft.com/office/drawing/2014/main" id="{ADDDA7A8-1DC6-48FF-99C4-D2CF6E9D2B15}"/>
                </a:ext>
              </a:extLst>
            </p:cNvPr>
            <p:cNvSpPr/>
            <p:nvPr/>
          </p:nvSpPr>
          <p:spPr>
            <a:xfrm>
              <a:off x="5790396" y="4572000"/>
              <a:ext cx="1583356" cy="303186"/>
            </a:xfrm>
            <a:prstGeom prst="rect">
              <a:avLst/>
            </a:prstGeom>
            <a:solidFill>
              <a:srgbClr val="3477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900" dirty="0">
                  <a:solidFill>
                    <a:schemeClr val="tx1"/>
                  </a:solidFill>
                </a:rPr>
                <a:t>(exports, emissions trading, electricity and gas bills)</a:t>
              </a:r>
              <a:endParaRPr lang="en-US" sz="1000" dirty="0">
                <a:solidFill>
                  <a:schemeClr val="tx1"/>
                </a:solidFill>
              </a:endParaRPr>
            </a:p>
          </p:txBody>
        </p:sp>
        <p:sp>
          <p:nvSpPr>
            <p:cNvPr id="55" name="Rectangle 54">
              <a:extLst>
                <a:ext uri="{FF2B5EF4-FFF2-40B4-BE49-F238E27FC236}">
                  <a16:creationId xmlns:a16="http://schemas.microsoft.com/office/drawing/2014/main" id="{E556BDF1-D27B-4B35-B6D8-CE5C3DA728DF}"/>
                </a:ext>
              </a:extLst>
            </p:cNvPr>
            <p:cNvSpPr/>
            <p:nvPr/>
          </p:nvSpPr>
          <p:spPr>
            <a:xfrm>
              <a:off x="7404232" y="4572000"/>
              <a:ext cx="1564910" cy="303186"/>
            </a:xfrm>
            <a:prstGeom prst="rect">
              <a:avLst/>
            </a:prstGeom>
            <a:solidFill>
              <a:srgbClr val="3477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900" dirty="0">
                  <a:solidFill>
                    <a:schemeClr val="tx1"/>
                  </a:solidFill>
                </a:rPr>
                <a:t>(annual reports, emission reports, GHG inventors)</a:t>
              </a:r>
              <a:endParaRPr lang="en-US" sz="1000" dirty="0">
                <a:solidFill>
                  <a:schemeClr val="tx1"/>
                </a:solidFill>
              </a:endParaRPr>
            </a:p>
          </p:txBody>
        </p:sp>
        <p:sp>
          <p:nvSpPr>
            <p:cNvPr id="56" name="Rectangle 55">
              <a:extLst>
                <a:ext uri="{FF2B5EF4-FFF2-40B4-BE49-F238E27FC236}">
                  <a16:creationId xmlns:a16="http://schemas.microsoft.com/office/drawing/2014/main" id="{A74D0243-0FBC-498C-9380-CFF013B17CA2}"/>
                </a:ext>
              </a:extLst>
            </p:cNvPr>
            <p:cNvSpPr/>
            <p:nvPr/>
          </p:nvSpPr>
          <p:spPr>
            <a:xfrm>
              <a:off x="964932" y="5546507"/>
              <a:ext cx="3191576" cy="227871"/>
            </a:xfrm>
            <a:prstGeom prst="rect">
              <a:avLst/>
            </a:prstGeom>
            <a:solidFill>
              <a:srgbClr val="3477B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Commodity reports, annual reports</a:t>
              </a:r>
            </a:p>
          </p:txBody>
        </p:sp>
        <p:sp>
          <p:nvSpPr>
            <p:cNvPr id="62" name="Rectangle 61">
              <a:extLst>
                <a:ext uri="{FF2B5EF4-FFF2-40B4-BE49-F238E27FC236}">
                  <a16:creationId xmlns:a16="http://schemas.microsoft.com/office/drawing/2014/main" id="{30406927-04C9-40D0-9AA7-CE78FC0F62E8}"/>
                </a:ext>
              </a:extLst>
            </p:cNvPr>
            <p:cNvSpPr/>
            <p:nvPr/>
          </p:nvSpPr>
          <p:spPr>
            <a:xfrm>
              <a:off x="956910" y="4372819"/>
              <a:ext cx="8012232" cy="199087"/>
            </a:xfrm>
            <a:prstGeom prst="rect">
              <a:avLst/>
            </a:prstGeom>
            <a:solidFill>
              <a:srgbClr val="3477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Administrative data</a:t>
              </a:r>
            </a:p>
          </p:txBody>
        </p:sp>
        <p:sp>
          <p:nvSpPr>
            <p:cNvPr id="63" name="Rectangle 62">
              <a:extLst>
                <a:ext uri="{FF2B5EF4-FFF2-40B4-BE49-F238E27FC236}">
                  <a16:creationId xmlns:a16="http://schemas.microsoft.com/office/drawing/2014/main" id="{380112A3-AD77-4CF5-A3FA-479154A7732C}"/>
                </a:ext>
              </a:extLst>
            </p:cNvPr>
            <p:cNvSpPr/>
            <p:nvPr/>
          </p:nvSpPr>
          <p:spPr>
            <a:xfrm>
              <a:off x="4179768" y="4575860"/>
              <a:ext cx="1583356" cy="303186"/>
            </a:xfrm>
            <a:prstGeom prst="rect">
              <a:avLst/>
            </a:prstGeom>
            <a:solidFill>
              <a:srgbClr val="3477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endParaRPr lang="en-US" sz="1000" dirty="0">
                <a:solidFill>
                  <a:schemeClr val="tx1"/>
                </a:solidFill>
              </a:endParaRPr>
            </a:p>
          </p:txBody>
        </p:sp>
        <p:sp>
          <p:nvSpPr>
            <p:cNvPr id="64" name="Rectangle 63">
              <a:extLst>
                <a:ext uri="{FF2B5EF4-FFF2-40B4-BE49-F238E27FC236}">
                  <a16:creationId xmlns:a16="http://schemas.microsoft.com/office/drawing/2014/main" id="{2924EB4E-2477-4CAE-9B28-CED7C20867EA}"/>
                </a:ext>
              </a:extLst>
            </p:cNvPr>
            <p:cNvSpPr/>
            <p:nvPr/>
          </p:nvSpPr>
          <p:spPr>
            <a:xfrm>
              <a:off x="964932" y="4924983"/>
              <a:ext cx="8012232" cy="227871"/>
            </a:xfrm>
            <a:prstGeom prst="rect">
              <a:avLst/>
            </a:prstGeom>
            <a:solidFill>
              <a:srgbClr val="3477B2">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ts val="1000"/>
                </a:lnSpc>
              </a:pPr>
              <a:r>
                <a:rPr lang="en-US" sz="1000" dirty="0">
                  <a:solidFill>
                    <a:schemeClr val="tx1"/>
                  </a:solidFill>
                </a:rPr>
                <a:t>Surveys</a:t>
              </a:r>
            </a:p>
          </p:txBody>
        </p:sp>
        <p:sp>
          <p:nvSpPr>
            <p:cNvPr id="65" name="Rectangle 64">
              <a:extLst>
                <a:ext uri="{FF2B5EF4-FFF2-40B4-BE49-F238E27FC236}">
                  <a16:creationId xmlns:a16="http://schemas.microsoft.com/office/drawing/2014/main" id="{366434E7-2F78-4E6D-A556-77E85EE475B3}"/>
                </a:ext>
              </a:extLst>
            </p:cNvPr>
            <p:cNvSpPr/>
            <p:nvPr/>
          </p:nvSpPr>
          <p:spPr>
            <a:xfrm>
              <a:off x="5782375" y="6235430"/>
              <a:ext cx="1583356" cy="359996"/>
            </a:xfrm>
            <a:prstGeom prst="rect">
              <a:avLst/>
            </a:prstGeom>
            <a:solidFill>
              <a:srgbClr val="3477B2">
                <a:alpha val="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-SNA, I-O tables</a:t>
              </a:r>
            </a:p>
          </p:txBody>
        </p:sp>
        <p:sp>
          <p:nvSpPr>
            <p:cNvPr id="67" name="Rectangle 66">
              <a:extLst>
                <a:ext uri="{FF2B5EF4-FFF2-40B4-BE49-F238E27FC236}">
                  <a16:creationId xmlns:a16="http://schemas.microsoft.com/office/drawing/2014/main" id="{D0929C34-760D-488A-8AA8-E3209B8335CF}"/>
                </a:ext>
              </a:extLst>
            </p:cNvPr>
            <p:cNvSpPr/>
            <p:nvPr/>
          </p:nvSpPr>
          <p:spPr>
            <a:xfrm>
              <a:off x="4171348" y="5818616"/>
              <a:ext cx="1583356" cy="541790"/>
            </a:xfrm>
            <a:prstGeom prst="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Estimate unknowns from balance between supply and use</a:t>
              </a:r>
            </a:p>
          </p:txBody>
        </p:sp>
        <p:sp>
          <p:nvSpPr>
            <p:cNvPr id="69" name="Rectangle 68">
              <a:extLst>
                <a:ext uri="{FF2B5EF4-FFF2-40B4-BE49-F238E27FC236}">
                  <a16:creationId xmlns:a16="http://schemas.microsoft.com/office/drawing/2014/main" id="{5BEE8E30-F8F2-49E9-B4BB-3B6653E72E84}"/>
                </a:ext>
              </a:extLst>
            </p:cNvPr>
            <p:cNvSpPr/>
            <p:nvPr/>
          </p:nvSpPr>
          <p:spPr>
            <a:xfrm>
              <a:off x="7393808" y="5811941"/>
              <a:ext cx="1583356" cy="541790"/>
            </a:xfrm>
            <a:prstGeom prst="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50000"/>
              </a:pPr>
              <a:r>
                <a:rPr lang="en-US" sz="1000" dirty="0">
                  <a:solidFill>
                    <a:schemeClr val="tx1"/>
                  </a:solidFill>
                </a:rPr>
                <a:t>Academic (life cycle analysis, storage losses, efficiencies of facilities)</a:t>
              </a:r>
            </a:p>
          </p:txBody>
        </p:sp>
      </p:grpSp>
    </p:spTree>
    <p:extLst>
      <p:ext uri="{BB962C8B-B14F-4D97-AF65-F5344CB8AC3E}">
        <p14:creationId xmlns:p14="http://schemas.microsoft.com/office/powerpoint/2010/main" val="18002315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Compilation challenges &amp; data</a:t>
            </a:r>
          </a:p>
        </p:txBody>
      </p:sp>
      <p:sp>
        <p:nvSpPr>
          <p:cNvPr id="3" name="Content Placeholder 2"/>
          <p:cNvSpPr>
            <a:spLocks noGrp="1"/>
          </p:cNvSpPr>
          <p:nvPr>
            <p:ph idx="1"/>
          </p:nvPr>
        </p:nvSpPr>
        <p:spPr>
          <a:xfrm>
            <a:off x="609600" y="1600200"/>
            <a:ext cx="8077200" cy="4953000"/>
          </a:xfrm>
        </p:spPr>
        <p:txBody>
          <a:bodyPr>
            <a:normAutofit/>
          </a:bodyPr>
          <a:lstStyle/>
          <a:p>
            <a:pPr marL="0" indent="0">
              <a:buNone/>
            </a:pPr>
            <a:r>
              <a:rPr lang="en-GB" u="sng" dirty="0"/>
              <a:t>Energy from natural inputs</a:t>
            </a:r>
          </a:p>
          <a:p>
            <a:r>
              <a:rPr lang="en-GB" dirty="0"/>
              <a:t>Supply &amp; Use: May need to estimate losses from “factor”</a:t>
            </a:r>
          </a:p>
          <a:p>
            <a:r>
              <a:rPr lang="en-GB" dirty="0"/>
              <a:t>Data:</a:t>
            </a:r>
          </a:p>
          <a:p>
            <a:pPr lvl="1"/>
            <a:r>
              <a:rPr lang="en-GB" dirty="0"/>
              <a:t>Energy balances</a:t>
            </a:r>
          </a:p>
          <a:p>
            <a:pPr lvl="1"/>
            <a:r>
              <a:rPr lang="en-GB" dirty="0"/>
              <a:t>Ministries of energy, mining, natural resources, forestry (timber)</a:t>
            </a:r>
          </a:p>
          <a:p>
            <a:pPr lvl="1"/>
            <a:r>
              <a:rPr lang="en-GB" dirty="0"/>
              <a:t>Commodity reports, annual reports, industry associations</a:t>
            </a:r>
          </a:p>
          <a:p>
            <a:pPr lvl="1"/>
            <a:r>
              <a:rPr lang="en-GB" dirty="0"/>
              <a:t>Sample surveys</a:t>
            </a:r>
          </a:p>
          <a:p>
            <a:pPr lvl="1"/>
            <a:r>
              <a:rPr lang="en-GB" dirty="0"/>
              <a:t>Royalty payments on extraction, harvesting</a:t>
            </a:r>
          </a:p>
          <a:p>
            <a:pPr lvl="1"/>
            <a:r>
              <a:rPr lang="en-GB" dirty="0"/>
              <a:t>Administrative data (e.g., reporting to government)</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41</a:t>
            </a:fld>
            <a:endParaRPr lang="en-US" dirty="0"/>
          </a:p>
        </p:txBody>
      </p:sp>
      <p:sp>
        <p:nvSpPr>
          <p:cNvPr id="6" name="TextBox 5">
            <a:extLst>
              <a:ext uri="{FF2B5EF4-FFF2-40B4-BE49-F238E27FC236}">
                <a16:creationId xmlns:a16="http://schemas.microsoft.com/office/drawing/2014/main" id="{DDDFAA8E-3B15-4A70-BBD4-742D6301F1DF}"/>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7752182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Compilation challenges &amp; data</a:t>
            </a:r>
          </a:p>
        </p:txBody>
      </p:sp>
      <p:sp>
        <p:nvSpPr>
          <p:cNvPr id="3" name="Content Placeholder 2"/>
          <p:cNvSpPr>
            <a:spLocks noGrp="1"/>
          </p:cNvSpPr>
          <p:nvPr>
            <p:ph idx="1"/>
          </p:nvPr>
        </p:nvSpPr>
        <p:spPr>
          <a:xfrm>
            <a:off x="609600" y="1600200"/>
            <a:ext cx="8077200" cy="4953000"/>
          </a:xfrm>
        </p:spPr>
        <p:txBody>
          <a:bodyPr>
            <a:normAutofit/>
          </a:bodyPr>
          <a:lstStyle/>
          <a:p>
            <a:pPr marL="0" indent="0">
              <a:buNone/>
            </a:pPr>
            <a:r>
              <a:rPr lang="en-GB" u="sng" dirty="0"/>
              <a:t>Energy products:</a:t>
            </a:r>
          </a:p>
          <a:p>
            <a:r>
              <a:rPr lang="en-GB" dirty="0"/>
              <a:t>Supply &amp; use: Industry &amp; product detail</a:t>
            </a:r>
          </a:p>
          <a:p>
            <a:pPr lvl="1"/>
            <a:r>
              <a:rPr lang="en-GB" dirty="0"/>
              <a:t>Conversion to energy units (different “kinds” of oil…)</a:t>
            </a:r>
          </a:p>
          <a:p>
            <a:r>
              <a:rPr lang="en-GB" dirty="0"/>
              <a:t>Data:</a:t>
            </a:r>
          </a:p>
          <a:p>
            <a:pPr lvl="1"/>
            <a:r>
              <a:rPr lang="en-GB" dirty="0"/>
              <a:t>Energy balances, energy statistics, imports</a:t>
            </a:r>
          </a:p>
          <a:p>
            <a:pPr lvl="1"/>
            <a:r>
              <a:rPr lang="en-GB" dirty="0"/>
              <a:t>Ministries of Energy, utility companies, industry associations</a:t>
            </a:r>
          </a:p>
          <a:p>
            <a:pPr lvl="1"/>
            <a:r>
              <a:rPr lang="en-GB" dirty="0"/>
              <a:t>Commodity reports, annual reports</a:t>
            </a:r>
          </a:p>
          <a:p>
            <a:pPr lvl="1"/>
            <a:r>
              <a:rPr lang="en-GB" dirty="0"/>
              <a:t>National Accounts, I-O Tables (expenditures, transactions between producers/users)</a:t>
            </a:r>
          </a:p>
          <a:p>
            <a:pPr lvl="1"/>
            <a:r>
              <a:rPr lang="en-GB" dirty="0"/>
              <a:t>Administrative (energy taxes, distribution to users)</a:t>
            </a:r>
          </a:p>
          <a:p>
            <a:pPr lvl="1"/>
            <a:r>
              <a:rPr lang="en-GB" dirty="0"/>
              <a:t>Surveys (energy use by business and households)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42</a:t>
            </a:fld>
            <a:endParaRPr lang="en-US" dirty="0"/>
          </a:p>
        </p:txBody>
      </p:sp>
      <p:sp>
        <p:nvSpPr>
          <p:cNvPr id="6" name="TextBox 5">
            <a:extLst>
              <a:ext uri="{FF2B5EF4-FFF2-40B4-BE49-F238E27FC236}">
                <a16:creationId xmlns:a16="http://schemas.microsoft.com/office/drawing/2014/main" id="{7196A220-BD27-4A76-8BBA-41480856CEE8}"/>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27410899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Compilation challenges &amp; data</a:t>
            </a:r>
          </a:p>
        </p:txBody>
      </p:sp>
      <p:sp>
        <p:nvSpPr>
          <p:cNvPr id="3" name="Content Placeholder 2"/>
          <p:cNvSpPr>
            <a:spLocks noGrp="1"/>
          </p:cNvSpPr>
          <p:nvPr>
            <p:ph idx="1"/>
          </p:nvPr>
        </p:nvSpPr>
        <p:spPr>
          <a:xfrm>
            <a:off x="628650" y="1600200"/>
            <a:ext cx="7886700" cy="4962525"/>
          </a:xfrm>
        </p:spPr>
        <p:txBody>
          <a:bodyPr>
            <a:normAutofit/>
          </a:bodyPr>
          <a:lstStyle/>
          <a:p>
            <a:pPr marL="0" indent="0">
              <a:buNone/>
            </a:pPr>
            <a:r>
              <a:rPr lang="en-GB" u="sng" dirty="0"/>
              <a:t>Transformation of energy products</a:t>
            </a:r>
          </a:p>
          <a:p>
            <a:r>
              <a:rPr lang="en-GB" dirty="0"/>
              <a:t>Supply &amp; use: Duplicate energy flows (multiple inputs)</a:t>
            </a:r>
          </a:p>
          <a:p>
            <a:r>
              <a:rPr lang="en-GB" dirty="0"/>
              <a:t>Data:</a:t>
            </a:r>
          </a:p>
          <a:p>
            <a:pPr lvl="1"/>
            <a:r>
              <a:rPr lang="en-GB" dirty="0"/>
              <a:t>Same as above (balances, statistics, surveys, admin)</a:t>
            </a:r>
          </a:p>
          <a:p>
            <a:pPr lvl="1"/>
            <a:r>
              <a:rPr lang="en-GB" dirty="0"/>
              <a:t>Estimate from transformation efficiency “factors”</a:t>
            </a:r>
          </a:p>
          <a:p>
            <a:pPr lvl="2"/>
            <a:r>
              <a:rPr lang="en-GB" dirty="0"/>
              <a:t>100 PJ black coal </a:t>
            </a:r>
            <a:r>
              <a:rPr lang="en-GB" dirty="0">
                <a:sym typeface="Wingdings" panose="05000000000000000000" pitchFamily="2" charset="2"/>
              </a:rPr>
              <a:t> 33 PJ electricity</a:t>
            </a:r>
          </a:p>
          <a:p>
            <a:pPr lvl="1"/>
            <a:r>
              <a:rPr lang="en-GB" dirty="0">
                <a:sym typeface="Wingdings" panose="05000000000000000000" pitchFamily="2" charset="2"/>
              </a:rPr>
              <a:t>Estimate unknowns from balance between supply and use</a:t>
            </a:r>
          </a:p>
          <a:p>
            <a:pPr lvl="2"/>
            <a:r>
              <a:rPr lang="en-GB" dirty="0">
                <a:sym typeface="Wingdings" panose="05000000000000000000" pitchFamily="2" charset="2"/>
              </a:rPr>
              <a:t>1000 PJ crude oil supply</a:t>
            </a:r>
          </a:p>
          <a:p>
            <a:pPr lvl="2"/>
            <a:r>
              <a:rPr lang="en-GB" dirty="0">
                <a:sym typeface="Wingdings" panose="05000000000000000000" pitchFamily="2" charset="2"/>
              </a:rPr>
              <a:t>400 PJ exported</a:t>
            </a:r>
          </a:p>
          <a:p>
            <a:pPr lvl="2"/>
            <a:r>
              <a:rPr lang="en-GB" dirty="0">
                <a:sym typeface="Wingdings" panose="05000000000000000000" pitchFamily="2" charset="2"/>
              </a:rPr>
              <a:t>250 PJ transformed to secondary oil products</a:t>
            </a:r>
          </a:p>
          <a:p>
            <a:pPr lvl="2"/>
            <a:r>
              <a:rPr lang="en-GB" dirty="0">
                <a:sym typeface="Wingdings" panose="05000000000000000000" pitchFamily="2" charset="2"/>
              </a:rPr>
              <a:t>300 PJ stored [increased stock]</a:t>
            </a:r>
          </a:p>
          <a:p>
            <a:pPr lvl="2"/>
            <a:r>
              <a:rPr lang="en-GB" dirty="0">
                <a:sym typeface="Wingdings" panose="05000000000000000000" pitchFamily="2" charset="2"/>
              </a:rPr>
              <a:t>Remainder (50 PJ) allocate to losses</a:t>
            </a:r>
            <a:endParaRPr lang="en-GB" dirty="0"/>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43</a:t>
            </a:fld>
            <a:endParaRPr lang="en-US" dirty="0"/>
          </a:p>
        </p:txBody>
      </p:sp>
      <p:sp>
        <p:nvSpPr>
          <p:cNvPr id="6" name="TextBox 5">
            <a:extLst>
              <a:ext uri="{FF2B5EF4-FFF2-40B4-BE49-F238E27FC236}">
                <a16:creationId xmlns:a16="http://schemas.microsoft.com/office/drawing/2014/main" id="{3B63714B-0EFA-4201-91E9-414C5DE4F47B}"/>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2588294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Compilation challenges &amp; data</a:t>
            </a:r>
          </a:p>
        </p:txBody>
      </p:sp>
      <p:sp>
        <p:nvSpPr>
          <p:cNvPr id="3" name="Content Placeholder 2"/>
          <p:cNvSpPr>
            <a:spLocks noGrp="1"/>
          </p:cNvSpPr>
          <p:nvPr>
            <p:ph idx="1"/>
          </p:nvPr>
        </p:nvSpPr>
        <p:spPr>
          <a:xfrm>
            <a:off x="628650" y="1600200"/>
            <a:ext cx="7886700" cy="4962525"/>
          </a:xfrm>
        </p:spPr>
        <p:txBody>
          <a:bodyPr>
            <a:normAutofit/>
          </a:bodyPr>
          <a:lstStyle/>
          <a:p>
            <a:pPr marL="0" indent="0">
              <a:buNone/>
            </a:pPr>
            <a:r>
              <a:rPr lang="en-GB" u="sng" dirty="0"/>
              <a:t>Transformation of energy products</a:t>
            </a:r>
          </a:p>
          <a:p>
            <a:r>
              <a:rPr lang="en-GB" dirty="0"/>
              <a:t>Cogeneration: Australia steel industry generates 80% of own electricity, 96% from cogeneration (i.e., heat)</a:t>
            </a:r>
          </a:p>
          <a:p>
            <a:r>
              <a:rPr lang="en-GB" dirty="0"/>
              <a:t>Own account production: Requires survey </a:t>
            </a:r>
          </a:p>
          <a:p>
            <a:r>
              <a:rPr lang="en-GB" dirty="0"/>
              <a:t>More detail is better:</a:t>
            </a:r>
          </a:p>
          <a:p>
            <a:pPr lvl="1"/>
            <a:r>
              <a:rPr lang="en-GB" dirty="0"/>
              <a:t>Same energy product for different purposes</a:t>
            </a:r>
          </a:p>
          <a:p>
            <a:pPr lvl="1"/>
            <a:r>
              <a:rPr lang="en-GB" dirty="0"/>
              <a:t>Easier to monetize</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44</a:t>
            </a:fld>
            <a:endParaRPr lang="en-US" dirty="0"/>
          </a:p>
        </p:txBody>
      </p:sp>
      <p:sp>
        <p:nvSpPr>
          <p:cNvPr id="6" name="TextBox 5">
            <a:extLst>
              <a:ext uri="{FF2B5EF4-FFF2-40B4-BE49-F238E27FC236}">
                <a16:creationId xmlns:a16="http://schemas.microsoft.com/office/drawing/2014/main" id="{3FA5DFD1-EC4B-474F-8831-309317839BD9}"/>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2676426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Compilation challenges &amp; data</a:t>
            </a:r>
          </a:p>
        </p:txBody>
      </p:sp>
      <p:sp>
        <p:nvSpPr>
          <p:cNvPr id="3" name="Content Placeholder 2"/>
          <p:cNvSpPr>
            <a:spLocks noGrp="1"/>
          </p:cNvSpPr>
          <p:nvPr>
            <p:ph idx="1"/>
          </p:nvPr>
        </p:nvSpPr>
        <p:spPr>
          <a:xfrm>
            <a:off x="628650" y="1600200"/>
            <a:ext cx="7886700" cy="4962525"/>
          </a:xfrm>
        </p:spPr>
        <p:txBody>
          <a:bodyPr>
            <a:normAutofit/>
          </a:bodyPr>
          <a:lstStyle/>
          <a:p>
            <a:pPr marL="0" indent="0">
              <a:buNone/>
            </a:pPr>
            <a:r>
              <a:rPr lang="en-GB" u="sng" dirty="0"/>
              <a:t>Energy end-use:</a:t>
            </a:r>
          </a:p>
          <a:p>
            <a:r>
              <a:rPr lang="en-GB" dirty="0"/>
              <a:t>Most interesting to policy; most time-consuming</a:t>
            </a:r>
          </a:p>
          <a:p>
            <a:r>
              <a:rPr lang="en-GB" dirty="0"/>
              <a:t>Data:</a:t>
            </a:r>
          </a:p>
          <a:p>
            <a:pPr lvl="1"/>
            <a:r>
              <a:rPr lang="en-GB" dirty="0"/>
              <a:t>Balances, surveys, SNA/I-O</a:t>
            </a:r>
          </a:p>
          <a:p>
            <a:pPr lvl="1"/>
            <a:r>
              <a:rPr lang="en-GB" dirty="0"/>
              <a:t>Admin (exports, emissions trading, electricity and gas bills)</a:t>
            </a:r>
          </a:p>
          <a:p>
            <a:pPr lvl="1"/>
            <a:r>
              <a:rPr lang="en-GB" dirty="0"/>
              <a:t>Models: </a:t>
            </a:r>
          </a:p>
          <a:p>
            <a:pPr lvl="2"/>
            <a:r>
              <a:rPr lang="en-GB" dirty="0"/>
              <a:t>Motor vehicle use: Allocate activity (km) to industry (joules);</a:t>
            </a:r>
            <a:br>
              <a:rPr lang="en-GB" dirty="0"/>
            </a:br>
            <a:r>
              <a:rPr lang="en-GB" b="1" dirty="0"/>
              <a:t>Remember</a:t>
            </a:r>
            <a:r>
              <a:rPr lang="en-GB" dirty="0"/>
              <a:t>: non-transport use (e.g., diesel generators)</a:t>
            </a:r>
          </a:p>
          <a:p>
            <a:pPr lvl="2"/>
            <a:r>
              <a:rPr lang="en-GB" dirty="0"/>
              <a:t>Domestically collected fuelwood</a:t>
            </a:r>
          </a:p>
          <a:p>
            <a:pPr lvl="2"/>
            <a:r>
              <a:rPr lang="en-GB" dirty="0"/>
              <a:t>Bunkers = storage for ships and airplanes (ownership?)</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45</a:t>
            </a:fld>
            <a:endParaRPr lang="en-US" dirty="0"/>
          </a:p>
        </p:txBody>
      </p:sp>
      <p:sp>
        <p:nvSpPr>
          <p:cNvPr id="6" name="TextBox 5">
            <a:extLst>
              <a:ext uri="{FF2B5EF4-FFF2-40B4-BE49-F238E27FC236}">
                <a16:creationId xmlns:a16="http://schemas.microsoft.com/office/drawing/2014/main" id="{E9DBB0A4-8824-443E-A20F-0DEFCA0E3993}"/>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21367665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Compilation challenges &amp; data</a:t>
            </a:r>
          </a:p>
        </p:txBody>
      </p:sp>
      <p:sp>
        <p:nvSpPr>
          <p:cNvPr id="3" name="Content Placeholder 2"/>
          <p:cNvSpPr>
            <a:spLocks noGrp="1"/>
          </p:cNvSpPr>
          <p:nvPr>
            <p:ph idx="1"/>
          </p:nvPr>
        </p:nvSpPr>
        <p:spPr>
          <a:xfrm>
            <a:off x="609600" y="1600200"/>
            <a:ext cx="8077200" cy="4953000"/>
          </a:xfrm>
        </p:spPr>
        <p:txBody>
          <a:bodyPr>
            <a:normAutofit/>
          </a:bodyPr>
          <a:lstStyle/>
          <a:p>
            <a:pPr marL="0" indent="0">
              <a:buNone/>
            </a:pPr>
            <a:r>
              <a:rPr lang="en-GB" u="sng" dirty="0"/>
              <a:t>Energy residuals:</a:t>
            </a:r>
          </a:p>
          <a:p>
            <a:r>
              <a:rPr lang="en-GB" dirty="0"/>
              <a:t>Supply &amp; use:</a:t>
            </a:r>
          </a:p>
          <a:p>
            <a:pPr lvl="1"/>
            <a:r>
              <a:rPr lang="en-GB" dirty="0"/>
              <a:t>Estimating losses from extraction, distribution &amp; storage, transformation, end use (heat)</a:t>
            </a:r>
          </a:p>
          <a:p>
            <a:pPr lvl="1"/>
            <a:r>
              <a:rPr lang="en-GB" dirty="0"/>
              <a:t>Losses in renewable?</a:t>
            </a:r>
          </a:p>
          <a:p>
            <a:pPr lvl="1"/>
            <a:r>
              <a:rPr lang="en-GB" dirty="0"/>
              <a:t>Policy: efficiency, pollution (losses), relate to GHGs</a:t>
            </a:r>
          </a:p>
          <a:p>
            <a:pPr lvl="1"/>
            <a:endParaRPr lang="en-GB" sz="900" dirty="0"/>
          </a:p>
          <a:p>
            <a:r>
              <a:rPr lang="en-GB" dirty="0"/>
              <a:t>Data:</a:t>
            </a:r>
          </a:p>
          <a:p>
            <a:pPr lvl="1"/>
            <a:r>
              <a:rPr lang="en-GB" dirty="0"/>
              <a:t>Supply and end use of energy products, transformation</a:t>
            </a:r>
          </a:p>
          <a:p>
            <a:pPr lvl="1"/>
            <a:r>
              <a:rPr lang="en-GB" dirty="0"/>
              <a:t>Admin (annual reports, emission reports, GHG inventories)</a:t>
            </a:r>
          </a:p>
          <a:p>
            <a:pPr lvl="1"/>
            <a:r>
              <a:rPr lang="en-GB" dirty="0"/>
              <a:t>Academic (life cycle analysis, storage losses, efficiencies of facilities)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46</a:t>
            </a:fld>
            <a:endParaRPr lang="en-US" dirty="0"/>
          </a:p>
        </p:txBody>
      </p:sp>
      <p:sp>
        <p:nvSpPr>
          <p:cNvPr id="6" name="TextBox 5">
            <a:extLst>
              <a:ext uri="{FF2B5EF4-FFF2-40B4-BE49-F238E27FC236}">
                <a16:creationId xmlns:a16="http://schemas.microsoft.com/office/drawing/2014/main" id="{8FCC1B96-A392-4824-9F38-1A9669D0CB79}"/>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41238017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10600"/>
            <a:ext cx="7886700" cy="816069"/>
          </a:xfrm>
        </p:spPr>
        <p:txBody>
          <a:bodyPr anchor="ctr">
            <a:normAutofit/>
          </a:bodyPr>
          <a:lstStyle/>
          <a:p>
            <a:r>
              <a:rPr lang="en-GB" dirty="0"/>
              <a:t>Simplifications &amp; Extensions</a:t>
            </a:r>
          </a:p>
        </p:txBody>
      </p:sp>
      <p:sp>
        <p:nvSpPr>
          <p:cNvPr id="3" name="Content Placeholder 2"/>
          <p:cNvSpPr>
            <a:spLocks noGrp="1"/>
          </p:cNvSpPr>
          <p:nvPr>
            <p:ph idx="1"/>
          </p:nvPr>
        </p:nvSpPr>
        <p:spPr>
          <a:xfrm>
            <a:off x="457200" y="1600200"/>
            <a:ext cx="8534400" cy="4724400"/>
          </a:xfrm>
        </p:spPr>
        <p:txBody>
          <a:bodyPr/>
          <a:lstStyle/>
          <a:p>
            <a:pPr>
              <a:lnSpc>
                <a:spcPts val="3000"/>
              </a:lnSpc>
            </a:pPr>
            <a:r>
              <a:rPr lang="en-GB" dirty="0"/>
              <a:t>Simplifications</a:t>
            </a:r>
          </a:p>
          <a:p>
            <a:pPr lvl="1">
              <a:lnSpc>
                <a:spcPts val="3000"/>
              </a:lnSpc>
            </a:pPr>
            <a:r>
              <a:rPr lang="en-GB" dirty="0"/>
              <a:t>Supply &amp; use of electricity, renewables or fossil fuels</a:t>
            </a:r>
          </a:p>
          <a:p>
            <a:pPr lvl="1">
              <a:lnSpc>
                <a:spcPts val="3000"/>
              </a:lnSpc>
            </a:pPr>
            <a:r>
              <a:rPr lang="en-GB" dirty="0"/>
              <a:t>Focus depending on policies, interest and data</a:t>
            </a:r>
          </a:p>
          <a:p>
            <a:pPr lvl="1">
              <a:lnSpc>
                <a:spcPts val="3000"/>
              </a:lnSpc>
            </a:pPr>
            <a:endParaRPr lang="en-GB" sz="800" dirty="0"/>
          </a:p>
          <a:p>
            <a:pPr>
              <a:lnSpc>
                <a:spcPts val="3000"/>
              </a:lnSpc>
            </a:pPr>
            <a:r>
              <a:rPr lang="en-GB" dirty="0"/>
              <a:t>Extensions</a:t>
            </a:r>
          </a:p>
          <a:p>
            <a:pPr lvl="1">
              <a:lnSpc>
                <a:spcPts val="3000"/>
              </a:lnSpc>
            </a:pPr>
            <a:r>
              <a:rPr lang="en-GB" dirty="0"/>
              <a:t>Monetary supply and use for energy (currency units)</a:t>
            </a:r>
          </a:p>
          <a:p>
            <a:pPr lvl="1">
              <a:lnSpc>
                <a:spcPts val="3000"/>
              </a:lnSpc>
            </a:pPr>
            <a:r>
              <a:rPr lang="en-GB" dirty="0"/>
              <a:t>Calculating air emissions from fossil fuel consumption</a:t>
            </a:r>
          </a:p>
          <a:p>
            <a:pPr lvl="2">
              <a:lnSpc>
                <a:spcPts val="3000"/>
              </a:lnSpc>
            </a:pPr>
            <a:r>
              <a:rPr lang="en-GB" dirty="0"/>
              <a:t>Apply “factors” to consumption </a:t>
            </a:r>
            <a:r>
              <a:rPr lang="en-GB" dirty="0">
                <a:sym typeface="Wingdings" panose="05000000000000000000" pitchFamily="2" charset="2"/>
              </a:rPr>
              <a:t> CO</a:t>
            </a:r>
            <a:r>
              <a:rPr lang="en-GB" baseline="-25000" dirty="0">
                <a:sym typeface="Wingdings" panose="05000000000000000000" pitchFamily="2" charset="2"/>
              </a:rPr>
              <a:t>2</a:t>
            </a:r>
            <a:r>
              <a:rPr lang="en-GB" dirty="0">
                <a:sym typeface="Wingdings" panose="05000000000000000000" pitchFamily="2" charset="2"/>
              </a:rPr>
              <a:t>, </a:t>
            </a:r>
            <a:r>
              <a:rPr lang="en-GB" dirty="0" err="1">
                <a:sym typeface="Wingdings" panose="05000000000000000000" pitchFamily="2" charset="2"/>
              </a:rPr>
              <a:t>SO</a:t>
            </a:r>
            <a:r>
              <a:rPr lang="en-GB" baseline="-25000" dirty="0" err="1">
                <a:sym typeface="Wingdings" panose="05000000000000000000" pitchFamily="2" charset="2"/>
              </a:rPr>
              <a:t>x</a:t>
            </a:r>
            <a:r>
              <a:rPr lang="en-GB" dirty="0">
                <a:sym typeface="Wingdings" panose="05000000000000000000" pitchFamily="2" charset="2"/>
              </a:rPr>
              <a:t>, solids, …</a:t>
            </a:r>
            <a:endParaRPr lang="en-GB" dirty="0"/>
          </a:p>
          <a:p>
            <a:pPr lvl="1">
              <a:lnSpc>
                <a:spcPts val="3000"/>
              </a:lnSpc>
            </a:pPr>
            <a:r>
              <a:rPr lang="en-GB" dirty="0"/>
              <a:t>Allocation to “types” of households (volunteers?)</a:t>
            </a:r>
          </a:p>
          <a:p>
            <a:pPr lvl="2">
              <a:lnSpc>
                <a:spcPts val="3000"/>
              </a:lnSpc>
            </a:pPr>
            <a:r>
              <a:rPr lang="en-GB" dirty="0"/>
              <a:t>Energy for all? Could disaggregate with survey.</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47</a:t>
            </a:fld>
            <a:endParaRPr lang="en-US" dirty="0"/>
          </a:p>
        </p:txBody>
      </p:sp>
      <p:sp>
        <p:nvSpPr>
          <p:cNvPr id="6" name="TextBox 5">
            <a:extLst>
              <a:ext uri="{FF2B5EF4-FFF2-40B4-BE49-F238E27FC236}">
                <a16:creationId xmlns:a16="http://schemas.microsoft.com/office/drawing/2014/main" id="{277FDEF5-6D54-47B6-B006-26098143682A}"/>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2528071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BA4BE30-7454-4118-8E22-0531BAEFB8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511" y="2705173"/>
            <a:ext cx="2548043" cy="2548043"/>
          </a:xfrm>
          <a:prstGeom prst="rect">
            <a:avLst/>
          </a:prstGeom>
        </p:spPr>
      </p:pic>
      <p:sp>
        <p:nvSpPr>
          <p:cNvPr id="2" name="Title 1"/>
          <p:cNvSpPr>
            <a:spLocks noGrp="1"/>
          </p:cNvSpPr>
          <p:nvPr>
            <p:ph type="title"/>
          </p:nvPr>
        </p:nvSpPr>
        <p:spPr>
          <a:xfrm>
            <a:off x="628650" y="810600"/>
            <a:ext cx="8623870" cy="816069"/>
          </a:xfrm>
        </p:spPr>
        <p:txBody>
          <a:bodyPr anchor="ctr">
            <a:noAutofit/>
          </a:bodyPr>
          <a:lstStyle/>
          <a:p>
            <a:r>
              <a:rPr lang="en-US" dirty="0"/>
              <a:t>SDG indicators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48</a:t>
            </a:fld>
            <a:endParaRPr lang="en-GB"/>
          </a:p>
        </p:txBody>
      </p:sp>
      <p:sp>
        <p:nvSpPr>
          <p:cNvPr id="8" name="TextBox 7">
            <a:extLst>
              <a:ext uri="{FF2B5EF4-FFF2-40B4-BE49-F238E27FC236}">
                <a16:creationId xmlns:a16="http://schemas.microsoft.com/office/drawing/2014/main" id="{141B8D90-ED26-441A-8D75-655C30493EF8}"/>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a:t>
            </a:r>
            <a:r>
              <a:rPr lang="en-US" sz="1600">
                <a:solidFill>
                  <a:schemeClr val="bg1"/>
                </a:solidFill>
                <a:latin typeface="Segoe UI Semibold" panose="020B0702040204020203" pitchFamily="34" charset="0"/>
              </a:rPr>
              <a:t>Level 2</a:t>
            </a:r>
            <a:endParaRPr lang="en-US" sz="1600" dirty="0">
              <a:solidFill>
                <a:schemeClr val="bg1"/>
              </a:solidFill>
              <a:latin typeface="Segoe UI Semibold" panose="020B0702040204020203" pitchFamily="34" charset="0"/>
            </a:endParaRPr>
          </a:p>
        </p:txBody>
      </p:sp>
      <p:pic>
        <p:nvPicPr>
          <p:cNvPr id="9" name="Picture 8">
            <a:extLst>
              <a:ext uri="{FF2B5EF4-FFF2-40B4-BE49-F238E27FC236}">
                <a16:creationId xmlns:a16="http://schemas.microsoft.com/office/drawing/2014/main" id="{BB9289F1-3E53-49EF-8981-CFD4215149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7604" y="2716349"/>
            <a:ext cx="1646444" cy="2403181"/>
          </a:xfrm>
          <a:prstGeom prst="rect">
            <a:avLst/>
          </a:prstGeom>
        </p:spPr>
      </p:pic>
      <p:pic>
        <p:nvPicPr>
          <p:cNvPr id="11" name="Picture 10">
            <a:extLst>
              <a:ext uri="{FF2B5EF4-FFF2-40B4-BE49-F238E27FC236}">
                <a16:creationId xmlns:a16="http://schemas.microsoft.com/office/drawing/2014/main" id="{1ED63D03-D338-4FBD-B7D0-F661F8CD967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44773" y="2725900"/>
            <a:ext cx="1587467" cy="2457811"/>
          </a:xfrm>
          <a:prstGeom prst="rect">
            <a:avLst/>
          </a:prstGeom>
        </p:spPr>
      </p:pic>
      <p:pic>
        <p:nvPicPr>
          <p:cNvPr id="13" name="Picture 12">
            <a:extLst>
              <a:ext uri="{FF2B5EF4-FFF2-40B4-BE49-F238E27FC236}">
                <a16:creationId xmlns:a16="http://schemas.microsoft.com/office/drawing/2014/main" id="{0EEFF9DC-4B4D-4D2A-A8D4-4DEE505AD2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85996" y="2730742"/>
            <a:ext cx="1646444" cy="2546370"/>
          </a:xfrm>
          <a:prstGeom prst="rect">
            <a:avLst/>
          </a:prstGeom>
        </p:spPr>
      </p:pic>
      <p:pic>
        <p:nvPicPr>
          <p:cNvPr id="16" name="Picture 15">
            <a:extLst>
              <a:ext uri="{FF2B5EF4-FFF2-40B4-BE49-F238E27FC236}">
                <a16:creationId xmlns:a16="http://schemas.microsoft.com/office/drawing/2014/main" id="{5EEA24CA-08A2-41CF-9555-A861582A819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3755" y="3497520"/>
            <a:ext cx="914570" cy="914570"/>
          </a:xfrm>
          <a:prstGeom prst="rect">
            <a:avLst/>
          </a:prstGeom>
        </p:spPr>
      </p:pic>
      <p:pic>
        <p:nvPicPr>
          <p:cNvPr id="18" name="Picture 17">
            <a:extLst>
              <a:ext uri="{FF2B5EF4-FFF2-40B4-BE49-F238E27FC236}">
                <a16:creationId xmlns:a16="http://schemas.microsoft.com/office/drawing/2014/main" id="{95C027AE-435E-4107-A75D-8D1C1BB35D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2746" y="1669584"/>
            <a:ext cx="975478" cy="1423826"/>
          </a:xfrm>
          <a:prstGeom prst="rect">
            <a:avLst/>
          </a:prstGeom>
        </p:spPr>
      </p:pic>
      <p:pic>
        <p:nvPicPr>
          <p:cNvPr id="19" name="Picture 18">
            <a:extLst>
              <a:ext uri="{FF2B5EF4-FFF2-40B4-BE49-F238E27FC236}">
                <a16:creationId xmlns:a16="http://schemas.microsoft.com/office/drawing/2014/main" id="{D61B556C-FE14-42B3-935F-69811C6700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72746" y="3299780"/>
            <a:ext cx="940535" cy="1456192"/>
          </a:xfrm>
          <a:prstGeom prst="rect">
            <a:avLst/>
          </a:prstGeom>
        </p:spPr>
      </p:pic>
      <p:pic>
        <p:nvPicPr>
          <p:cNvPr id="20" name="Picture 19">
            <a:extLst>
              <a:ext uri="{FF2B5EF4-FFF2-40B4-BE49-F238E27FC236}">
                <a16:creationId xmlns:a16="http://schemas.microsoft.com/office/drawing/2014/main" id="{0D1CF891-DC5A-4614-880A-B9AEC637958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72746" y="4972633"/>
            <a:ext cx="975478" cy="1508662"/>
          </a:xfrm>
          <a:prstGeom prst="rect">
            <a:avLst/>
          </a:prstGeom>
        </p:spPr>
      </p:pic>
      <p:grpSp>
        <p:nvGrpSpPr>
          <p:cNvPr id="31" name="Group 30">
            <a:extLst>
              <a:ext uri="{FF2B5EF4-FFF2-40B4-BE49-F238E27FC236}">
                <a16:creationId xmlns:a16="http://schemas.microsoft.com/office/drawing/2014/main" id="{63AB3070-14F2-4EBF-A0F8-D1C458558EBA}"/>
              </a:ext>
            </a:extLst>
          </p:cNvPr>
          <p:cNvGrpSpPr/>
          <p:nvPr/>
        </p:nvGrpSpPr>
        <p:grpSpPr>
          <a:xfrm>
            <a:off x="2695331" y="1666039"/>
            <a:ext cx="5845653" cy="1376772"/>
            <a:chOff x="2695331" y="1666039"/>
            <a:chExt cx="5845653" cy="1376772"/>
          </a:xfrm>
        </p:grpSpPr>
        <p:sp>
          <p:nvSpPr>
            <p:cNvPr id="25" name="Rectangle 24">
              <a:extLst>
                <a:ext uri="{FF2B5EF4-FFF2-40B4-BE49-F238E27FC236}">
                  <a16:creationId xmlns:a16="http://schemas.microsoft.com/office/drawing/2014/main" id="{31FCDFB2-758D-4074-B32C-F1DE928E762B}"/>
                </a:ext>
              </a:extLst>
            </p:cNvPr>
            <p:cNvSpPr/>
            <p:nvPr/>
          </p:nvSpPr>
          <p:spPr>
            <a:xfrm>
              <a:off x="2695331" y="1666039"/>
              <a:ext cx="5820019" cy="1376772"/>
            </a:xfrm>
            <a:prstGeom prst="rect">
              <a:avLst/>
            </a:prstGeom>
            <a:solidFill>
              <a:srgbClr val="FFC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4DEB596D-2E55-4A9E-89DF-5CACE085348C}"/>
                </a:ext>
              </a:extLst>
            </p:cNvPr>
            <p:cNvSpPr txBox="1"/>
            <p:nvPr/>
          </p:nvSpPr>
          <p:spPr>
            <a:xfrm>
              <a:off x="2703875" y="1727084"/>
              <a:ext cx="5837109" cy="1204432"/>
            </a:xfrm>
            <a:prstGeom prst="rect">
              <a:avLst/>
            </a:prstGeom>
            <a:noFill/>
          </p:spPr>
          <p:txBody>
            <a:bodyPr wrap="square" rtlCol="0" anchor="ctr">
              <a:spAutoFit/>
            </a:bodyPr>
            <a:lstStyle/>
            <a:p>
              <a:pPr>
                <a:lnSpc>
                  <a:spcPts val="3000"/>
                </a:lnSpc>
              </a:pPr>
              <a:r>
                <a:rPr lang="en-US" sz="1600" b="0" dirty="0">
                  <a:latin typeface="+mn-lt"/>
                </a:rPr>
                <a:t>Universal access</a:t>
              </a:r>
            </a:p>
            <a:p>
              <a:pPr>
                <a:lnSpc>
                  <a:spcPts val="3000"/>
                </a:lnSpc>
              </a:pPr>
              <a:r>
                <a:rPr lang="en-US" sz="1600" b="0" dirty="0">
                  <a:latin typeface="+mn-lt"/>
                </a:rPr>
                <a:t>7.1.1. …population with access to electricity</a:t>
              </a:r>
            </a:p>
            <a:p>
              <a:pPr>
                <a:lnSpc>
                  <a:spcPts val="3000"/>
                </a:lnSpc>
              </a:pPr>
              <a:r>
                <a:rPr lang="en-US" sz="1600" dirty="0"/>
                <a:t>7.1.2 …population with…reliance on clean fuels &amp; technology</a:t>
              </a:r>
              <a:endParaRPr lang="en-US" sz="1600" b="0" dirty="0">
                <a:latin typeface="+mn-lt"/>
              </a:endParaRPr>
            </a:p>
          </p:txBody>
        </p:sp>
      </p:grpSp>
      <p:grpSp>
        <p:nvGrpSpPr>
          <p:cNvPr id="30" name="Group 29">
            <a:extLst>
              <a:ext uri="{FF2B5EF4-FFF2-40B4-BE49-F238E27FC236}">
                <a16:creationId xmlns:a16="http://schemas.microsoft.com/office/drawing/2014/main" id="{395AEB4F-EA34-418B-9928-E6DB883BCB2F}"/>
              </a:ext>
            </a:extLst>
          </p:cNvPr>
          <p:cNvGrpSpPr/>
          <p:nvPr/>
        </p:nvGrpSpPr>
        <p:grpSpPr>
          <a:xfrm>
            <a:off x="2703875" y="3315062"/>
            <a:ext cx="5837109" cy="1376772"/>
            <a:chOff x="2703875" y="3315062"/>
            <a:chExt cx="5837109" cy="1376772"/>
          </a:xfrm>
        </p:grpSpPr>
        <p:sp>
          <p:nvSpPr>
            <p:cNvPr id="27" name="Rectangle 26">
              <a:extLst>
                <a:ext uri="{FF2B5EF4-FFF2-40B4-BE49-F238E27FC236}">
                  <a16:creationId xmlns:a16="http://schemas.microsoft.com/office/drawing/2014/main" id="{CACFB895-E3CB-44BC-97F5-05B7E44AE922}"/>
                </a:ext>
              </a:extLst>
            </p:cNvPr>
            <p:cNvSpPr/>
            <p:nvPr/>
          </p:nvSpPr>
          <p:spPr>
            <a:xfrm>
              <a:off x="2703875" y="3315062"/>
              <a:ext cx="5820019" cy="1376772"/>
            </a:xfrm>
            <a:prstGeom prst="rect">
              <a:avLst/>
            </a:prstGeom>
            <a:solidFill>
              <a:srgbClr val="FFC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C90E8502-0B10-4A83-9AE9-67CB7558D14A}"/>
                </a:ext>
              </a:extLst>
            </p:cNvPr>
            <p:cNvSpPr txBox="1"/>
            <p:nvPr/>
          </p:nvSpPr>
          <p:spPr>
            <a:xfrm>
              <a:off x="2703875" y="3534522"/>
              <a:ext cx="5837109" cy="819712"/>
            </a:xfrm>
            <a:prstGeom prst="rect">
              <a:avLst/>
            </a:prstGeom>
            <a:noFill/>
          </p:spPr>
          <p:txBody>
            <a:bodyPr wrap="square" rtlCol="0" anchor="ctr">
              <a:spAutoFit/>
            </a:bodyPr>
            <a:lstStyle/>
            <a:p>
              <a:pPr>
                <a:lnSpc>
                  <a:spcPts val="3000"/>
                </a:lnSpc>
              </a:pPr>
              <a:r>
                <a:rPr lang="en-US" sz="1600" b="0" dirty="0">
                  <a:latin typeface="+mn-lt"/>
                </a:rPr>
                <a:t>Share of renewable</a:t>
              </a:r>
            </a:p>
            <a:p>
              <a:pPr>
                <a:lnSpc>
                  <a:spcPts val="3000"/>
                </a:lnSpc>
              </a:pPr>
              <a:r>
                <a:rPr lang="en-US" sz="1600" b="0" dirty="0">
                  <a:latin typeface="+mn-lt"/>
                </a:rPr>
                <a:t>7.2.1. Renewable energy share…</a:t>
              </a:r>
            </a:p>
          </p:txBody>
        </p:sp>
      </p:grpSp>
      <p:grpSp>
        <p:nvGrpSpPr>
          <p:cNvPr id="29" name="Group 28">
            <a:extLst>
              <a:ext uri="{FF2B5EF4-FFF2-40B4-BE49-F238E27FC236}">
                <a16:creationId xmlns:a16="http://schemas.microsoft.com/office/drawing/2014/main" id="{FF341586-D80D-48B4-A940-56440A4AE342}"/>
              </a:ext>
            </a:extLst>
          </p:cNvPr>
          <p:cNvGrpSpPr/>
          <p:nvPr/>
        </p:nvGrpSpPr>
        <p:grpSpPr>
          <a:xfrm>
            <a:off x="2695330" y="5038578"/>
            <a:ext cx="5854198" cy="1376772"/>
            <a:chOff x="2695330" y="5038578"/>
            <a:chExt cx="5854198" cy="1376772"/>
          </a:xfrm>
        </p:grpSpPr>
        <p:sp>
          <p:nvSpPr>
            <p:cNvPr id="28" name="Rectangle 27">
              <a:extLst>
                <a:ext uri="{FF2B5EF4-FFF2-40B4-BE49-F238E27FC236}">
                  <a16:creationId xmlns:a16="http://schemas.microsoft.com/office/drawing/2014/main" id="{8F032E3E-F24C-4917-8C81-25CAA0F89043}"/>
                </a:ext>
              </a:extLst>
            </p:cNvPr>
            <p:cNvSpPr/>
            <p:nvPr/>
          </p:nvSpPr>
          <p:spPr>
            <a:xfrm>
              <a:off x="2695330" y="5038578"/>
              <a:ext cx="5820019" cy="1376772"/>
            </a:xfrm>
            <a:prstGeom prst="rect">
              <a:avLst/>
            </a:prstGeom>
            <a:solidFill>
              <a:srgbClr val="FFC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69234C51-2CF1-4D06-BFE2-D6B4E7967C20}"/>
                </a:ext>
              </a:extLst>
            </p:cNvPr>
            <p:cNvSpPr txBox="1"/>
            <p:nvPr/>
          </p:nvSpPr>
          <p:spPr>
            <a:xfrm>
              <a:off x="2712419" y="5300417"/>
              <a:ext cx="5837109" cy="819712"/>
            </a:xfrm>
            <a:prstGeom prst="rect">
              <a:avLst/>
            </a:prstGeom>
            <a:noFill/>
          </p:spPr>
          <p:txBody>
            <a:bodyPr wrap="square" rtlCol="0" anchor="ctr">
              <a:spAutoFit/>
            </a:bodyPr>
            <a:lstStyle/>
            <a:p>
              <a:pPr>
                <a:lnSpc>
                  <a:spcPts val="3000"/>
                </a:lnSpc>
              </a:pPr>
              <a:r>
                <a:rPr lang="en-US" sz="1600" b="0" dirty="0">
                  <a:latin typeface="+mn-lt"/>
                </a:rPr>
                <a:t>Energy efficiency</a:t>
              </a:r>
            </a:p>
            <a:p>
              <a:pPr>
                <a:lnSpc>
                  <a:spcPts val="3000"/>
                </a:lnSpc>
              </a:pPr>
              <a:r>
                <a:rPr lang="en-US" sz="1600" b="0" dirty="0">
                  <a:latin typeface="+mn-lt"/>
                </a:rPr>
                <a:t>7.3.1 Energy intensity…in terms of primary energy and…GDP…</a:t>
              </a:r>
            </a:p>
          </p:txBody>
        </p:sp>
      </p:grpSp>
    </p:spTree>
    <p:extLst>
      <p:ext uri="{BB962C8B-B14F-4D97-AF65-F5344CB8AC3E}">
        <p14:creationId xmlns:p14="http://schemas.microsoft.com/office/powerpoint/2010/main" val="1246887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15"/>
                                        </p:tgtEl>
                                        <p:attrNameLst>
                                          <p:attrName>ppt_w</p:attrName>
                                        </p:attrNameLst>
                                      </p:cBhvr>
                                      <p:tavLst>
                                        <p:tav tm="0">
                                          <p:val>
                                            <p:strVal val="ppt_w"/>
                                          </p:val>
                                        </p:tav>
                                        <p:tav tm="100000">
                                          <p:val>
                                            <p:fltVal val="0"/>
                                          </p:val>
                                        </p:tav>
                                      </p:tavLst>
                                    </p:anim>
                                    <p:anim calcmode="lin" valueType="num">
                                      <p:cBhvr>
                                        <p:cTn id="7" dur="500"/>
                                        <p:tgtEl>
                                          <p:spTgt spid="15"/>
                                        </p:tgtEl>
                                        <p:attrNameLst>
                                          <p:attrName>ppt_h</p:attrName>
                                        </p:attrNameLst>
                                      </p:cBhvr>
                                      <p:tavLst>
                                        <p:tav tm="0">
                                          <p:val>
                                            <p:strVal val="ppt_h"/>
                                          </p:val>
                                        </p:tav>
                                        <p:tav tm="100000">
                                          <p:val>
                                            <p:fltVal val="0"/>
                                          </p:val>
                                        </p:tav>
                                      </p:tavLst>
                                    </p:anim>
                                    <p:animEffect transition="out" filter="fade">
                                      <p:cBhvr>
                                        <p:cTn id="8" dur="500"/>
                                        <p:tgtEl>
                                          <p:spTgt spid="15"/>
                                        </p:tgtEl>
                                      </p:cBhvr>
                                    </p:animEffect>
                                    <p:set>
                                      <p:cBhvr>
                                        <p:cTn id="9" dur="1" fill="hold">
                                          <p:stCondLst>
                                            <p:cond delay="499"/>
                                          </p:stCondLst>
                                        </p:cTn>
                                        <p:tgtEl>
                                          <p:spTgt spid="15"/>
                                        </p:tgtEl>
                                        <p:attrNameLst>
                                          <p:attrName>style.visibility</p:attrName>
                                        </p:attrNameLst>
                                      </p:cBhvr>
                                      <p:to>
                                        <p:strVal val="hidden"/>
                                      </p:to>
                                    </p:se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xit" presetSubtype="32" fill="hold" nodeType="withEffect">
                                  <p:stCondLst>
                                    <p:cond delay="0"/>
                                  </p:stCondLst>
                                  <p:childTnLst>
                                    <p:anim calcmode="lin" valueType="num">
                                      <p:cBhvr>
                                        <p:cTn id="16" dur="500"/>
                                        <p:tgtEl>
                                          <p:spTgt spid="9"/>
                                        </p:tgtEl>
                                        <p:attrNameLst>
                                          <p:attrName>ppt_w</p:attrName>
                                        </p:attrNameLst>
                                      </p:cBhvr>
                                      <p:tavLst>
                                        <p:tav tm="0">
                                          <p:val>
                                            <p:strVal val="ppt_w"/>
                                          </p:val>
                                        </p:tav>
                                        <p:tav tm="100000">
                                          <p:val>
                                            <p:fltVal val="0"/>
                                          </p:val>
                                        </p:tav>
                                      </p:tavLst>
                                    </p:anim>
                                    <p:anim calcmode="lin" valueType="num">
                                      <p:cBhvr>
                                        <p:cTn id="17" dur="500"/>
                                        <p:tgtEl>
                                          <p:spTgt spid="9"/>
                                        </p:tgtEl>
                                        <p:attrNameLst>
                                          <p:attrName>ppt_h</p:attrName>
                                        </p:attrNameLst>
                                      </p:cBhvr>
                                      <p:tavLst>
                                        <p:tav tm="0">
                                          <p:val>
                                            <p:strVal val="ppt_h"/>
                                          </p:val>
                                        </p:tav>
                                        <p:tav tm="100000">
                                          <p:val>
                                            <p:fltVal val="0"/>
                                          </p:val>
                                        </p:tav>
                                      </p:tavLst>
                                    </p:anim>
                                    <p:animEffect transition="out" filter="fade">
                                      <p:cBhvr>
                                        <p:cTn id="18" dur="500"/>
                                        <p:tgtEl>
                                          <p:spTgt spid="9"/>
                                        </p:tgtEl>
                                      </p:cBhvr>
                                    </p:animEffect>
                                    <p:set>
                                      <p:cBhvr>
                                        <p:cTn id="19" dur="1" fill="hold">
                                          <p:stCondLst>
                                            <p:cond delay="499"/>
                                          </p:stCondLst>
                                        </p:cTn>
                                        <p:tgtEl>
                                          <p:spTgt spid="9"/>
                                        </p:tgtEl>
                                        <p:attrNameLst>
                                          <p:attrName>style.visibility</p:attrName>
                                        </p:attrNameLst>
                                      </p:cBhvr>
                                      <p:to>
                                        <p:strVal val="hidden"/>
                                      </p:to>
                                    </p:set>
                                  </p:childTnLst>
                                </p:cTn>
                              </p:par>
                              <p:par>
                                <p:cTn id="20" presetID="53" presetClass="exit" presetSubtype="32" fill="hold" nodeType="withEffect">
                                  <p:stCondLst>
                                    <p:cond delay="0"/>
                                  </p:stCondLst>
                                  <p:childTnLst>
                                    <p:anim calcmode="lin" valueType="num">
                                      <p:cBhvr>
                                        <p:cTn id="21" dur="500"/>
                                        <p:tgtEl>
                                          <p:spTgt spid="11"/>
                                        </p:tgtEl>
                                        <p:attrNameLst>
                                          <p:attrName>ppt_w</p:attrName>
                                        </p:attrNameLst>
                                      </p:cBhvr>
                                      <p:tavLst>
                                        <p:tav tm="0">
                                          <p:val>
                                            <p:strVal val="ppt_w"/>
                                          </p:val>
                                        </p:tav>
                                        <p:tav tm="100000">
                                          <p:val>
                                            <p:fltVal val="0"/>
                                          </p:val>
                                        </p:tav>
                                      </p:tavLst>
                                    </p:anim>
                                    <p:anim calcmode="lin" valueType="num">
                                      <p:cBhvr>
                                        <p:cTn id="22" dur="500"/>
                                        <p:tgtEl>
                                          <p:spTgt spid="11"/>
                                        </p:tgtEl>
                                        <p:attrNameLst>
                                          <p:attrName>ppt_h</p:attrName>
                                        </p:attrNameLst>
                                      </p:cBhvr>
                                      <p:tavLst>
                                        <p:tav tm="0">
                                          <p:val>
                                            <p:strVal val="ppt_h"/>
                                          </p:val>
                                        </p:tav>
                                        <p:tav tm="100000">
                                          <p:val>
                                            <p:fltVal val="0"/>
                                          </p:val>
                                        </p:tav>
                                      </p:tavLst>
                                    </p:anim>
                                    <p:animEffect transition="out" filter="fade">
                                      <p:cBhvr>
                                        <p:cTn id="23" dur="500"/>
                                        <p:tgtEl>
                                          <p:spTgt spid="11"/>
                                        </p:tgtEl>
                                      </p:cBhvr>
                                    </p:animEffect>
                                    <p:set>
                                      <p:cBhvr>
                                        <p:cTn id="24" dur="1" fill="hold">
                                          <p:stCondLst>
                                            <p:cond delay="499"/>
                                          </p:stCondLst>
                                        </p:cTn>
                                        <p:tgtEl>
                                          <p:spTgt spid="11"/>
                                        </p:tgtEl>
                                        <p:attrNameLst>
                                          <p:attrName>style.visibility</p:attrName>
                                        </p:attrNameLst>
                                      </p:cBhvr>
                                      <p:to>
                                        <p:strVal val="hidden"/>
                                      </p:to>
                                    </p:set>
                                  </p:childTnLst>
                                </p:cTn>
                              </p:par>
                              <p:par>
                                <p:cTn id="25" presetID="53" presetClass="exit" presetSubtype="32" fill="hold" nodeType="withEffect">
                                  <p:stCondLst>
                                    <p:cond delay="0"/>
                                  </p:stCondLst>
                                  <p:childTnLst>
                                    <p:anim calcmode="lin" valueType="num">
                                      <p:cBhvr>
                                        <p:cTn id="26" dur="500"/>
                                        <p:tgtEl>
                                          <p:spTgt spid="13"/>
                                        </p:tgtEl>
                                        <p:attrNameLst>
                                          <p:attrName>ppt_w</p:attrName>
                                        </p:attrNameLst>
                                      </p:cBhvr>
                                      <p:tavLst>
                                        <p:tav tm="0">
                                          <p:val>
                                            <p:strVal val="ppt_w"/>
                                          </p:val>
                                        </p:tav>
                                        <p:tav tm="100000">
                                          <p:val>
                                            <p:fltVal val="0"/>
                                          </p:val>
                                        </p:tav>
                                      </p:tavLst>
                                    </p:anim>
                                    <p:anim calcmode="lin" valueType="num">
                                      <p:cBhvr>
                                        <p:cTn id="27" dur="500"/>
                                        <p:tgtEl>
                                          <p:spTgt spid="13"/>
                                        </p:tgtEl>
                                        <p:attrNameLst>
                                          <p:attrName>ppt_h</p:attrName>
                                        </p:attrNameLst>
                                      </p:cBhvr>
                                      <p:tavLst>
                                        <p:tav tm="0">
                                          <p:val>
                                            <p:strVal val="ppt_h"/>
                                          </p:val>
                                        </p:tav>
                                        <p:tav tm="100000">
                                          <p:val>
                                            <p:fltVal val="0"/>
                                          </p:val>
                                        </p:tav>
                                      </p:tavLst>
                                    </p:anim>
                                    <p:animEffect transition="out" filter="fade">
                                      <p:cBhvr>
                                        <p:cTn id="28" dur="500"/>
                                        <p:tgtEl>
                                          <p:spTgt spid="13"/>
                                        </p:tgtEl>
                                      </p:cBhvr>
                                    </p:animEffect>
                                    <p:set>
                                      <p:cBhvr>
                                        <p:cTn id="29" dur="1" fill="hold">
                                          <p:stCondLst>
                                            <p:cond delay="499"/>
                                          </p:stCondLst>
                                        </p:cTn>
                                        <p:tgtEl>
                                          <p:spTgt spid="13"/>
                                        </p:tgtEl>
                                        <p:attrNameLst>
                                          <p:attrName>style.visibility</p:attrName>
                                        </p:attrNameLst>
                                      </p:cBhvr>
                                      <p:to>
                                        <p:strVal val="hidden"/>
                                      </p:to>
                                    </p:set>
                                  </p:childTnLst>
                                </p:cTn>
                              </p:par>
                              <p:par>
                                <p:cTn id="30" presetID="53" presetClass="entr" presetSubtype="16"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10"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SDG indicators</a:t>
            </a:r>
          </a:p>
        </p:txBody>
      </p:sp>
      <p:sp>
        <p:nvSpPr>
          <p:cNvPr id="3" name="Content Placeholder 2"/>
          <p:cNvSpPr>
            <a:spLocks noGrp="1"/>
          </p:cNvSpPr>
          <p:nvPr>
            <p:ph idx="1"/>
          </p:nvPr>
        </p:nvSpPr>
        <p:spPr>
          <a:xfrm>
            <a:off x="457200" y="1600200"/>
            <a:ext cx="8229600" cy="5181600"/>
          </a:xfrm>
        </p:spPr>
        <p:txBody>
          <a:bodyPr>
            <a:noAutofit/>
          </a:bodyPr>
          <a:lstStyle/>
          <a:p>
            <a:pPr marL="0" indent="0">
              <a:buNone/>
            </a:pPr>
            <a:r>
              <a:rPr lang="en-US" dirty="0"/>
              <a:t>Universal access</a:t>
            </a:r>
          </a:p>
          <a:p>
            <a:r>
              <a:rPr lang="en-US" sz="2000" dirty="0"/>
              <a:t>7.1.1 …population with access to electricity</a:t>
            </a:r>
          </a:p>
          <a:p>
            <a:pPr lvl="1"/>
            <a:r>
              <a:rPr lang="en-US" sz="1800" dirty="0"/>
              <a:t>Sample survey to allocate household consumption</a:t>
            </a:r>
          </a:p>
          <a:p>
            <a:pPr lvl="1"/>
            <a:r>
              <a:rPr lang="en-US" sz="1800" dirty="0"/>
              <a:t>How much is enough?</a:t>
            </a:r>
          </a:p>
          <a:p>
            <a:r>
              <a:rPr lang="en-US" sz="2000" dirty="0"/>
              <a:t>7.1.2 …population with…reliance on clean fuels &amp; technology … for cooking</a:t>
            </a:r>
          </a:p>
          <a:p>
            <a:pPr lvl="1"/>
            <a:r>
              <a:rPr lang="en-US" sz="1800" dirty="0"/>
              <a:t>Define “clean”</a:t>
            </a:r>
            <a:endParaRPr lang="en-US" sz="700" dirty="0"/>
          </a:p>
          <a:p>
            <a:pPr marL="0" indent="0">
              <a:buNone/>
            </a:pPr>
            <a:r>
              <a:rPr lang="en-US" dirty="0"/>
              <a:t>Share of renewable</a:t>
            </a:r>
          </a:p>
          <a:p>
            <a:r>
              <a:rPr lang="en-US" sz="2000" dirty="0"/>
              <a:t>7.2.1 Renewable energy share …</a:t>
            </a:r>
          </a:p>
          <a:p>
            <a:pPr lvl="1"/>
            <a:r>
              <a:rPr lang="en-US" sz="1800" dirty="0"/>
              <a:t>From energy account</a:t>
            </a:r>
            <a:endParaRPr lang="en-US" sz="800" dirty="0"/>
          </a:p>
          <a:p>
            <a:pPr marL="0" indent="0">
              <a:buNone/>
            </a:pPr>
            <a:r>
              <a:rPr lang="en-US" dirty="0"/>
              <a:t>Energy efficiency</a:t>
            </a:r>
          </a:p>
          <a:p>
            <a:r>
              <a:rPr lang="en-US" sz="2000" dirty="0"/>
              <a:t>7.3.1 Energy intensity…in terms of primary energy and …GDP…</a:t>
            </a:r>
          </a:p>
          <a:p>
            <a:pPr lvl="1"/>
            <a:r>
              <a:rPr lang="en-US" sz="1800" dirty="0"/>
              <a:t>Compare use from energy account with value added from SNA</a:t>
            </a:r>
          </a:p>
          <a:p>
            <a:endParaRPr lang="en-GB" sz="2000" dirty="0"/>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49</a:t>
            </a:fld>
            <a:endParaRPr lang="en-US" dirty="0"/>
          </a:p>
        </p:txBody>
      </p:sp>
      <p:pic>
        <p:nvPicPr>
          <p:cNvPr id="7" name="Picture 2" descr="H:\Templates\UN_logo\SDG Icons\JPGs_High Res\E_SDG_Icons-0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3675" y="990600"/>
            <a:ext cx="1893125" cy="189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501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GB" dirty="0"/>
              <a:t>Environment accounts and statistics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64020398"/>
              </p:ext>
            </p:extLst>
          </p:nvPr>
        </p:nvGraphicFramePr>
        <p:xfrm>
          <a:off x="457200" y="1676400"/>
          <a:ext cx="8229601" cy="426720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3810001">
                  <a:extLst>
                    <a:ext uri="{9D8B030D-6E8A-4147-A177-3AD203B41FA5}">
                      <a16:colId xmlns:a16="http://schemas.microsoft.com/office/drawing/2014/main" val="2742681153"/>
                    </a:ext>
                  </a:extLst>
                </a:gridCol>
              </a:tblGrid>
              <a:tr h="13406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tx1"/>
                          </a:solidFill>
                        </a:rPr>
                        <a:t>SEEA-CF</a:t>
                      </a:r>
                      <a:r>
                        <a:rPr lang="en-GB" sz="1600" dirty="0">
                          <a:solidFill>
                            <a:schemeClr val="tx1"/>
                          </a:solidFill>
                        </a:rPr>
                        <a:t> </a:t>
                      </a:r>
                      <a:br>
                        <a:rPr lang="en-GB" sz="1600" dirty="0">
                          <a:solidFill>
                            <a:schemeClr val="tx1"/>
                          </a:solidFill>
                        </a:rPr>
                      </a:br>
                      <a:r>
                        <a:rPr lang="en-GB" sz="1600" b="0" dirty="0">
                          <a:solidFill>
                            <a:schemeClr val="tx1"/>
                          </a:solidFill>
                        </a:rPr>
                        <a:t>(Central Framework)</a:t>
                      </a:r>
                    </a:p>
                  </a:txBody>
                  <a:tcPr>
                    <a:solidFill>
                      <a:srgbClr val="92D050">
                        <a:alpha val="50000"/>
                      </a:srgbClr>
                    </a:solidFill>
                  </a:tcPr>
                </a:tc>
                <a:tc>
                  <a:txBody>
                    <a:bodyPr/>
                    <a:lstStyle/>
                    <a:p>
                      <a:pPr marL="108000" lvl="0" indent="-108000">
                        <a:buFont typeface="Arial" panose="020B0604020202020204" pitchFamily="34" charset="0"/>
                        <a:buChar char="•"/>
                      </a:pPr>
                      <a:r>
                        <a:rPr lang="en-GB" sz="1600" dirty="0">
                          <a:solidFill>
                            <a:schemeClr val="tx1"/>
                          </a:solidFill>
                        </a:rPr>
                        <a:t>Assets</a:t>
                      </a:r>
                    </a:p>
                    <a:p>
                      <a:pPr marL="108000" lvl="0" indent="-108000">
                        <a:buFont typeface="Arial" panose="020B0604020202020204" pitchFamily="34" charset="0"/>
                        <a:buChar char="•"/>
                      </a:pPr>
                      <a:endParaRPr lang="en-GB" sz="1600" dirty="0">
                        <a:solidFill>
                          <a:schemeClr val="tx1"/>
                        </a:solidFill>
                      </a:endParaRPr>
                    </a:p>
                    <a:p>
                      <a:pPr marL="108000" lvl="0" indent="-108000">
                        <a:buFont typeface="Arial" panose="020B0604020202020204" pitchFamily="34" charset="0"/>
                        <a:buChar char="•"/>
                      </a:pPr>
                      <a:r>
                        <a:rPr lang="en-GB" sz="1600" dirty="0">
                          <a:solidFill>
                            <a:schemeClr val="tx1"/>
                          </a:solidFill>
                        </a:rPr>
                        <a:t>Physical flows</a:t>
                      </a:r>
                    </a:p>
                    <a:p>
                      <a:pPr marL="108000" lvl="0" indent="-108000">
                        <a:buFont typeface="Arial" panose="020B0604020202020204" pitchFamily="34" charset="0"/>
                        <a:buChar char="•"/>
                      </a:pPr>
                      <a:endParaRPr lang="en-GB" sz="1600" b="0" dirty="0">
                        <a:solidFill>
                          <a:schemeClr val="tx1"/>
                        </a:solidFill>
                      </a:endParaRPr>
                    </a:p>
                    <a:p>
                      <a:pPr marL="108000" lvl="0" indent="-108000">
                        <a:buFont typeface="Arial" panose="020B0604020202020204" pitchFamily="34" charset="0"/>
                        <a:buChar char="•"/>
                      </a:pPr>
                      <a:r>
                        <a:rPr lang="en-GB" sz="1600" dirty="0">
                          <a:solidFill>
                            <a:schemeClr val="tx1"/>
                          </a:solidFill>
                        </a:rPr>
                        <a:t>Monetary flows</a:t>
                      </a:r>
                      <a:endParaRPr lang="en-GB" sz="1600" b="0" dirty="0">
                        <a:solidFill>
                          <a:schemeClr val="tx1"/>
                        </a:solidFill>
                      </a:endParaRPr>
                    </a:p>
                  </a:txBody>
                  <a:tcPr>
                    <a:solidFill>
                      <a:srgbClr val="92D050">
                        <a:alpha val="50000"/>
                      </a:srgbClr>
                    </a:solidFill>
                  </a:tcPr>
                </a:tc>
                <a:tc>
                  <a:txBody>
                    <a:bodyPr/>
                    <a:lstStyle/>
                    <a:p>
                      <a:pPr marL="108000" indent="-108000">
                        <a:buFont typeface="Arial" panose="020B0604020202020204" pitchFamily="34" charset="0"/>
                        <a:buChar char="•"/>
                      </a:pPr>
                      <a:r>
                        <a:rPr lang="en-CA" sz="1600" b="0" dirty="0">
                          <a:solidFill>
                            <a:schemeClr val="tx1"/>
                          </a:solidFill>
                        </a:rPr>
                        <a:t>Minerals &amp; Energy, Land, Timber, Soil,</a:t>
                      </a:r>
                      <a:r>
                        <a:rPr lang="en-CA" sz="1600" b="0" baseline="0" dirty="0">
                          <a:solidFill>
                            <a:schemeClr val="tx1"/>
                          </a:solidFill>
                        </a:rPr>
                        <a:t> Water, </a:t>
                      </a:r>
                      <a:r>
                        <a:rPr lang="en-CA" sz="1600" b="0" dirty="0">
                          <a:solidFill>
                            <a:schemeClr val="tx1"/>
                          </a:solidFill>
                        </a:rPr>
                        <a:t>Aquatic, Other Biological</a:t>
                      </a:r>
                      <a:endParaRPr lang="en-CA" sz="1600" b="0" baseline="0" dirty="0">
                        <a:solidFill>
                          <a:schemeClr val="tx1"/>
                        </a:solidFill>
                      </a:endParaRPr>
                    </a:p>
                    <a:p>
                      <a:pPr marL="108000" indent="-108000">
                        <a:buFont typeface="Arial" panose="020B0604020202020204" pitchFamily="34" charset="0"/>
                        <a:buChar char="•"/>
                      </a:pPr>
                      <a:r>
                        <a:rPr lang="en-CA" sz="1600" b="0" baseline="0" dirty="0">
                          <a:solidFill>
                            <a:schemeClr val="tx1"/>
                          </a:solidFill>
                        </a:rPr>
                        <a:t>Materials, Energy, Water, Emissions, Effluents, Wastes</a:t>
                      </a:r>
                      <a:endParaRPr lang="en-CA" sz="1600" b="0" dirty="0">
                        <a:solidFill>
                          <a:schemeClr val="tx1"/>
                        </a:solidFill>
                      </a:endParaRPr>
                    </a:p>
                    <a:p>
                      <a:pPr marL="108000" indent="-108000">
                        <a:buFont typeface="Arial" panose="020B0604020202020204" pitchFamily="34" charset="0"/>
                        <a:buChar char="•"/>
                      </a:pPr>
                      <a:r>
                        <a:rPr lang="en-CA" sz="1600" b="0" dirty="0">
                          <a:solidFill>
                            <a:schemeClr val="tx1"/>
                          </a:solidFill>
                        </a:rPr>
                        <a:t>Protection expenditures, taxes &amp; subsidies</a:t>
                      </a:r>
                    </a:p>
                  </a:txBody>
                  <a:tcPr>
                    <a:solidFill>
                      <a:srgbClr val="92D050">
                        <a:alpha val="50000"/>
                      </a:srgbClr>
                    </a:solidFill>
                  </a:tcPr>
                </a:tc>
                <a:extLst>
                  <a:ext uri="{0D108BD9-81ED-4DB2-BD59-A6C34878D82A}">
                    <a16:rowId xmlns:a16="http://schemas.microsoft.com/office/drawing/2014/main" val="10000"/>
                  </a:ext>
                </a:extLst>
              </a:tr>
              <a:tr h="9958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a:t>SEEA Water;</a:t>
                      </a:r>
                      <a:br>
                        <a:rPr lang="en-GB" sz="1600" b="1" dirty="0"/>
                      </a:br>
                      <a:r>
                        <a:rPr lang="en-GB" sz="1600" b="1" dirty="0"/>
                        <a:t>SEEA Energy;</a:t>
                      </a:r>
                      <a:br>
                        <a:rPr lang="en-GB" sz="1600" b="1" dirty="0"/>
                      </a:br>
                      <a:r>
                        <a:rPr lang="en-GB" sz="1600" b="1" dirty="0"/>
                        <a:t>SEEA Agriculture, Forestry and Fisheries</a:t>
                      </a:r>
                      <a:endParaRPr lang="en-GB"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t>Add sector detail</a:t>
                      </a:r>
                    </a:p>
                    <a:p>
                      <a:pPr marL="0" indent="0">
                        <a:buFont typeface="Arial" panose="020B0604020202020204" pitchFamily="34" charset="0"/>
                        <a:buChar char="•"/>
                      </a:pPr>
                      <a:endParaRPr lang="en-GB" sz="1600" dirty="0"/>
                    </a:p>
                  </a:txBody>
                  <a:tcPr/>
                </a:tc>
                <a:tc>
                  <a:txBody>
                    <a:bodyPr/>
                    <a:lstStyle/>
                    <a:p>
                      <a:pPr marL="0" indent="0"/>
                      <a:r>
                        <a:rPr lang="en-CA" sz="1600" dirty="0"/>
                        <a:t>As above for </a:t>
                      </a:r>
                    </a:p>
                    <a:p>
                      <a:pPr marL="285750" indent="-285750">
                        <a:buFont typeface="Arial" panose="020B0604020202020204" pitchFamily="34" charset="0"/>
                        <a:buChar char="•"/>
                      </a:pPr>
                      <a:r>
                        <a:rPr lang="en-CA" sz="1600" dirty="0"/>
                        <a:t>Water</a:t>
                      </a:r>
                    </a:p>
                    <a:p>
                      <a:pPr marL="285750" indent="-285750">
                        <a:buFont typeface="Arial" panose="020B0604020202020204" pitchFamily="34" charset="0"/>
                        <a:buChar char="•"/>
                      </a:pPr>
                      <a:r>
                        <a:rPr lang="en-CA" sz="1600" dirty="0"/>
                        <a:t>Energy</a:t>
                      </a:r>
                    </a:p>
                    <a:p>
                      <a:pPr marL="285750" indent="-285750">
                        <a:buFont typeface="Arial" panose="020B0604020202020204" pitchFamily="34" charset="0"/>
                        <a:buChar char="•"/>
                      </a:pPr>
                      <a:r>
                        <a:rPr lang="en-CA" sz="1600" dirty="0"/>
                        <a:t>Agricultural, Forestry and Fisheries</a:t>
                      </a:r>
                    </a:p>
                  </a:txBody>
                  <a:tcPr/>
                </a:tc>
                <a:extLst>
                  <a:ext uri="{0D108BD9-81ED-4DB2-BD59-A6C34878D82A}">
                    <a16:rowId xmlns:a16="http://schemas.microsoft.com/office/drawing/2014/main" val="10001"/>
                  </a:ext>
                </a:extLst>
              </a:tr>
              <a:tr h="812939">
                <a:tc>
                  <a:txBody>
                    <a:bodyPr/>
                    <a:lstStyle/>
                    <a:p>
                      <a:r>
                        <a:rPr lang="en-GB" sz="1600" b="1" dirty="0"/>
                        <a:t>SEEA-EEA</a:t>
                      </a:r>
                      <a:r>
                        <a:rPr lang="en-GB" sz="1600" dirty="0"/>
                        <a:t> (Experimental Ecosystem Accounting)</a:t>
                      </a:r>
                    </a:p>
                  </a:txBody>
                  <a:tcPr>
                    <a:solidFill>
                      <a:srgbClr val="92D050">
                        <a:alpha val="50000"/>
                      </a:srgbClr>
                    </a:solidFill>
                  </a:tcPr>
                </a:tc>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t>Adds spatial detail and ecosystem perspective</a:t>
                      </a:r>
                    </a:p>
                  </a:txBody>
                  <a:tcPr>
                    <a:solidFill>
                      <a:srgbClr val="92D050">
                        <a:alpha val="50000"/>
                      </a:srgbClr>
                    </a:solidFill>
                  </a:tcPr>
                </a:tc>
                <a:tc>
                  <a:txBody>
                    <a:bodyPr/>
                    <a:lstStyle/>
                    <a:p>
                      <a:pPr marL="0" indent="0"/>
                      <a:r>
                        <a:rPr lang="en-GB" sz="1600" dirty="0"/>
                        <a:t>Extent, Condition, Ecosystem</a:t>
                      </a:r>
                      <a:r>
                        <a:rPr lang="en-GB" sz="1600" baseline="0" dirty="0"/>
                        <a:t> </a:t>
                      </a:r>
                      <a:r>
                        <a:rPr lang="en-GB" sz="1600" dirty="0"/>
                        <a:t>Services, Carbon,</a:t>
                      </a:r>
                      <a:r>
                        <a:rPr lang="en-GB" sz="1600" baseline="0" dirty="0"/>
                        <a:t> </a:t>
                      </a:r>
                      <a:r>
                        <a:rPr lang="en-GB" sz="1600" dirty="0"/>
                        <a:t>Water, Biodiversity</a:t>
                      </a:r>
                      <a:endParaRPr lang="en-CA" sz="1600" dirty="0"/>
                    </a:p>
                  </a:txBody>
                  <a:tcPr>
                    <a:solidFill>
                      <a:srgbClr val="92D050">
                        <a:alpha val="50000"/>
                      </a:srgbClr>
                    </a:solidFill>
                  </a:tcPr>
                </a:tc>
                <a:extLst>
                  <a:ext uri="{0D108BD9-81ED-4DB2-BD59-A6C34878D82A}">
                    <a16:rowId xmlns:a16="http://schemas.microsoft.com/office/drawing/2014/main" val="10002"/>
                  </a:ext>
                </a:extLst>
              </a:tr>
              <a:tr h="812939">
                <a:tc>
                  <a:txBody>
                    <a:bodyPr/>
                    <a:lstStyle/>
                    <a:p>
                      <a:r>
                        <a:rPr lang="en-GB" sz="1600" b="1" dirty="0"/>
                        <a:t>FDES</a:t>
                      </a:r>
                      <a:r>
                        <a:rPr lang="en-GB" sz="1600" baseline="0" dirty="0"/>
                        <a:t> (Framework for the Development of Environment Statistics)</a:t>
                      </a:r>
                      <a:endParaRPr lang="en-GB"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t>Basic</a:t>
                      </a:r>
                      <a:r>
                        <a:rPr lang="en-GB" sz="1600" baseline="0" dirty="0"/>
                        <a:t> statistics for above plus…</a:t>
                      </a:r>
                      <a:endParaRPr lang="en-GB" sz="1600" dirty="0"/>
                    </a:p>
                  </a:txBody>
                  <a:tcPr/>
                </a:tc>
                <a:tc>
                  <a:txBody>
                    <a:bodyPr/>
                    <a:lstStyle/>
                    <a:p>
                      <a:pPr marL="108000" indent="-108000">
                        <a:buFont typeface="Arial" panose="020B0604020202020204" pitchFamily="34" charset="0"/>
                        <a:buChar char="•"/>
                      </a:pPr>
                      <a:r>
                        <a:rPr lang="en-CA" sz="1600" dirty="0"/>
                        <a:t>Extreme events and disasters</a:t>
                      </a:r>
                    </a:p>
                    <a:p>
                      <a:pPr marL="108000" indent="-108000">
                        <a:buFont typeface="Arial" panose="020B0604020202020204" pitchFamily="34" charset="0"/>
                        <a:buChar char="•"/>
                      </a:pPr>
                      <a:r>
                        <a:rPr lang="en-CA" sz="1600" dirty="0"/>
                        <a:t>Human settlements and health</a:t>
                      </a:r>
                    </a:p>
                    <a:p>
                      <a:pPr marL="108000" indent="-108000">
                        <a:buFont typeface="Arial" panose="020B0604020202020204" pitchFamily="34" charset="0"/>
                        <a:buChar char="•"/>
                      </a:pPr>
                      <a:r>
                        <a:rPr lang="en-CA" sz="1600" dirty="0"/>
                        <a:t>Protection, management &amp; engagement</a:t>
                      </a:r>
                    </a:p>
                  </a:txBody>
                  <a:tcPr/>
                </a:tc>
                <a:extLst>
                  <a:ext uri="{0D108BD9-81ED-4DB2-BD59-A6C34878D82A}">
                    <a16:rowId xmlns:a16="http://schemas.microsoft.com/office/drawing/2014/main" val="10003"/>
                  </a:ext>
                </a:extLst>
              </a:tr>
            </a:tbl>
          </a:graphicData>
        </a:graphic>
      </p:graphicFrame>
      <p:sp>
        <p:nvSpPr>
          <p:cNvPr id="19" name="Footer Placeholder 18"/>
          <p:cNvSpPr>
            <a:spLocks noGrp="1"/>
          </p:cNvSpPr>
          <p:nvPr>
            <p:ph type="ftr" sz="quarter" idx="11"/>
          </p:nvPr>
        </p:nvSpPr>
        <p:spPr/>
        <p:txBody>
          <a:bodyPr/>
          <a:lstStyle/>
          <a:p>
            <a:r>
              <a:rPr lang="en-US"/>
              <a:t>SEEA-CF - Energy Flow Accounts</a:t>
            </a:r>
            <a:endParaRPr lang="en-US" dirty="0"/>
          </a:p>
        </p:txBody>
      </p:sp>
      <p:sp>
        <p:nvSpPr>
          <p:cNvPr id="18" name="Slide Number Placeholder 17"/>
          <p:cNvSpPr>
            <a:spLocks noGrp="1"/>
          </p:cNvSpPr>
          <p:nvPr>
            <p:ph type="sldNum" sz="quarter" idx="12"/>
          </p:nvPr>
        </p:nvSpPr>
        <p:spPr/>
        <p:txBody>
          <a:bodyPr/>
          <a:lstStyle/>
          <a:p>
            <a:fld id="{7F77BAF3-E4BC-4C2C-9A89-0B94AC2F4359}" type="slidenum">
              <a:rPr lang="en-US" smtClean="0"/>
              <a:t>5</a:t>
            </a:fld>
            <a:endParaRPr lang="en-US" dirty="0"/>
          </a:p>
        </p:txBody>
      </p:sp>
      <p:sp>
        <p:nvSpPr>
          <p:cNvPr id="4" name="Rectangle 3"/>
          <p:cNvSpPr/>
          <p:nvPr/>
        </p:nvSpPr>
        <p:spPr>
          <a:xfrm>
            <a:off x="6044115" y="1747596"/>
            <a:ext cx="699585" cy="23360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5943600" y="2209800"/>
            <a:ext cx="699585" cy="23360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33400" y="3557346"/>
            <a:ext cx="1239358" cy="23360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643656" y="4343400"/>
            <a:ext cx="1814544" cy="23360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5078659" y="2708476"/>
            <a:ext cx="2922341" cy="455227"/>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7301415" y="1747596"/>
            <a:ext cx="699585" cy="23360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p:cNvSpPr/>
          <p:nvPr/>
        </p:nvSpPr>
        <p:spPr>
          <a:xfrm>
            <a:off x="2819400" y="2181225"/>
            <a:ext cx="3124200" cy="335280"/>
          </a:xfrm>
          <a:prstGeom prst="right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p:nvSpPr>
        <p:spPr>
          <a:xfrm>
            <a:off x="7315200" y="2209800"/>
            <a:ext cx="931148" cy="233604"/>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DDBB0086-EEEB-45F1-A3C4-9930C0B32CFF}"/>
              </a:ext>
            </a:extLst>
          </p:cNvPr>
          <p:cNvSpPr/>
          <p:nvPr/>
        </p:nvSpPr>
        <p:spPr>
          <a:xfrm>
            <a:off x="530430" y="3773272"/>
            <a:ext cx="2288969" cy="493928"/>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CBD9C645-90FD-4A90-AA19-83A80E87C9F8}"/>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Outline</a:t>
            </a:r>
          </a:p>
        </p:txBody>
      </p:sp>
    </p:spTree>
    <p:extLst>
      <p:ext uri="{BB962C8B-B14F-4D97-AF65-F5344CB8AC3E}">
        <p14:creationId xmlns:p14="http://schemas.microsoft.com/office/powerpoint/2010/main" val="409574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3" grpId="0" animBg="1"/>
      <p:bldP spid="14" grpId="0" animBg="1"/>
      <p:bldP spid="15" grpId="0" animBg="1"/>
      <p:bldP spid="16" grpId="0" animBg="1"/>
      <p:bldP spid="20" grpId="0" animBg="1"/>
      <p:bldP spid="17" grpId="0" animBg="1"/>
      <p:bldP spid="2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GB" dirty="0">
                <a:solidFill>
                  <a:srgbClr val="808080"/>
                </a:solidFill>
              </a:rPr>
              <a:t>Country examples: Netherlands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552450" y="1648193"/>
                <a:ext cx="3790950" cy="4905007"/>
              </a:xfrm>
            </p:spPr>
            <p:txBody>
              <a:bodyPr/>
              <a:lstStyle/>
              <a:p>
                <a:pPr>
                  <a:lnSpc>
                    <a:spcPct val="100000"/>
                  </a:lnSpc>
                  <a:buClr>
                    <a:schemeClr val="accent5">
                      <a:lumMod val="75000"/>
                    </a:schemeClr>
                  </a:buClr>
                </a:pPr>
                <a:r>
                  <a:rPr lang="en-GB" dirty="0">
                    <a:latin typeface="Constantia" panose="02030602050306030303" pitchFamily="18" charset="0"/>
                  </a:rPr>
                  <a:t>High policy demand to the use side</a:t>
                </a:r>
                <a:br>
                  <a:rPr lang="en-GB" dirty="0">
                    <a:latin typeface="Constantia" panose="02030602050306030303" pitchFamily="18" charset="0"/>
                  </a:rPr>
                </a:br>
                <a:r>
                  <a:rPr lang="en-GB" dirty="0">
                    <a:latin typeface="Constantia" panose="02030602050306030303" pitchFamily="18" charset="0"/>
                    <a:sym typeface="Wingdings" panose="05000000000000000000" pitchFamily="2" charset="2"/>
                  </a:rPr>
                  <a:t> improve SNA ($)</a:t>
                </a:r>
                <a:endParaRPr lang="en-GB" dirty="0">
                  <a:latin typeface="Constantia" panose="02030602050306030303" pitchFamily="18" charset="0"/>
                </a:endParaRPr>
              </a:p>
              <a:p>
                <a:pPr>
                  <a:lnSpc>
                    <a:spcPct val="100000"/>
                  </a:lnSpc>
                  <a:buClr>
                    <a:schemeClr val="accent5">
                      <a:lumMod val="75000"/>
                    </a:schemeClr>
                  </a:buClr>
                </a:pPr>
                <a:r>
                  <a:rPr lang="en-GB" dirty="0">
                    <a:latin typeface="Constantia" panose="02030602050306030303" pitchFamily="18" charset="0"/>
                  </a:rPr>
                  <a:t>Energy accounts process require decreased </a:t>
                </a:r>
                <a14:m>
                  <m:oMath xmlns:m="http://schemas.openxmlformats.org/officeDocument/2006/math">
                    <m:f>
                      <m:fPr>
                        <m:type m:val="skw"/>
                        <m:ctrlPr>
                          <a:rPr lang="en-US" i="1">
                            <a:latin typeface="Cambria Math" panose="02040503050406030204" pitchFamily="18" charset="0"/>
                          </a:rPr>
                        </m:ctrlPr>
                      </m:fPr>
                      <m:num>
                        <m:r>
                          <a:rPr lang="en-US" i="1">
                            <a:latin typeface="Cambria Math" panose="02040503050406030204" pitchFamily="18" charset="0"/>
                          </a:rPr>
                          <m:t>6</m:t>
                        </m:r>
                        <m:r>
                          <a:rPr lang="en-US" i="1">
                            <a:latin typeface="Cambria Math" panose="02040503050406030204" pitchFamily="18" charset="0"/>
                          </a:rPr>
                          <m:t>𝑝𝑒𝑟𝑠𝑜𝑛</m:t>
                        </m:r>
                      </m:num>
                      <m:den>
                        <m:r>
                          <a:rPr lang="en-US" i="1">
                            <a:latin typeface="Cambria Math" panose="02040503050406030204" pitchFamily="18" charset="0"/>
                          </a:rPr>
                          <m:t>𝑦𝑒𝑎𝑟</m:t>
                        </m:r>
                      </m:den>
                    </m:f>
                  </m:oMath>
                </a14:m>
                <a:r>
                  <a:rPr lang="en-GB" dirty="0">
                    <a:latin typeface="Constantia" panose="02030602050306030303" pitchFamily="18" charset="0"/>
                    <a:sym typeface="Wingdings" panose="05000000000000000000" pitchFamily="2" charset="2"/>
                  </a:rPr>
                  <a:t>  </a:t>
                </a:r>
                <a14:m>
                  <m:oMath xmlns:m="http://schemas.openxmlformats.org/officeDocument/2006/math">
                    <m:f>
                      <m:fPr>
                        <m:type m:val="skw"/>
                        <m:ctrlPr>
                          <a:rPr lang="en-US" i="1">
                            <a:latin typeface="Cambria Math" panose="02040503050406030204" pitchFamily="18" charset="0"/>
                          </a:rPr>
                        </m:ctrlPr>
                      </m:fPr>
                      <m:num>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3</m:t>
                            </m:r>
                          </m:den>
                        </m:f>
                        <m:r>
                          <a:rPr lang="en-US" i="1">
                            <a:latin typeface="Cambria Math" panose="02040503050406030204" pitchFamily="18" charset="0"/>
                          </a:rPr>
                          <m:t>𝑝𝑒𝑟𝑠𝑜𝑛</m:t>
                        </m:r>
                      </m:num>
                      <m:den>
                        <m:r>
                          <a:rPr lang="en-US" i="1">
                            <a:latin typeface="Cambria Math" panose="02040503050406030204" pitchFamily="18" charset="0"/>
                          </a:rPr>
                          <m:t>𝑦𝑒𝑎𝑟</m:t>
                        </m:r>
                      </m:den>
                    </m:f>
                  </m:oMath>
                </a14:m>
                <a:endParaRPr lang="en-US" dirty="0">
                  <a:latin typeface="Constantia" panose="02030602050306030303" pitchFamily="18" charset="0"/>
                </a:endParaRPr>
              </a:p>
              <a:p>
                <a:pPr>
                  <a:lnSpc>
                    <a:spcPct val="100000"/>
                  </a:lnSpc>
                  <a:buClr>
                    <a:schemeClr val="accent5">
                      <a:lumMod val="75000"/>
                    </a:schemeClr>
                  </a:buClr>
                </a:pPr>
                <a:r>
                  <a:rPr lang="en-GB" dirty="0">
                    <a:latin typeface="Constantia" panose="02030602050306030303" pitchFamily="18" charset="0"/>
                  </a:rPr>
                  <a:t>Bridge table (2006) linking energy balances</a:t>
                </a:r>
              </a:p>
              <a:p>
                <a:pPr marL="0" indent="0">
                  <a:buClr>
                    <a:schemeClr val="accent5">
                      <a:lumMod val="75000"/>
                    </a:schemeClr>
                  </a:buClr>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552450" y="1648193"/>
                <a:ext cx="3790950" cy="4905007"/>
              </a:xfrm>
              <a:blipFill>
                <a:blip r:embed="rId3"/>
                <a:stretch>
                  <a:fillRect l="-2251" t="-994"/>
                </a:stretch>
              </a:blipFill>
            </p:spPr>
            <p:txBody>
              <a:bodyPr/>
              <a:lstStyle/>
              <a:p>
                <a:r>
                  <a:rPr lang="en-US">
                    <a:noFill/>
                  </a:rPr>
                  <a:t> </a:t>
                </a:r>
              </a:p>
            </p:txBody>
          </p:sp>
        </mc:Fallback>
      </mc:AlternateContent>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50</a:t>
            </a:fld>
            <a:endParaRPr lang="en-US" dirty="0"/>
          </a:p>
        </p:txBody>
      </p:sp>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4284" y="3553284"/>
            <a:ext cx="4293031" cy="2665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821437" y="6296484"/>
            <a:ext cx="3170163" cy="307777"/>
          </a:xfrm>
          <a:prstGeom prst="rect">
            <a:avLst/>
          </a:prstGeom>
          <a:noFill/>
        </p:spPr>
        <p:txBody>
          <a:bodyPr wrap="none" rtlCol="0">
            <a:spAutoFit/>
          </a:bodyPr>
          <a:lstStyle/>
          <a:p>
            <a:r>
              <a:rPr lang="nl-NL" altLang="en-US" sz="1400" dirty="0">
                <a:solidFill>
                  <a:schemeClr val="tx2"/>
                </a:solidFill>
                <a:latin typeface="Constantia" panose="02030602050306030303" pitchFamily="18" charset="0"/>
              </a:rPr>
              <a:t>Sjoerd Schenau, Statistics Netherlands</a:t>
            </a:r>
            <a:endParaRPr lang="en-GB" sz="1400" dirty="0">
              <a:solidFill>
                <a:schemeClr val="tx2"/>
              </a:solidFill>
              <a:latin typeface="Constantia" panose="02030602050306030303" pitchFamily="18" charset="0"/>
            </a:endParaRPr>
          </a:p>
        </p:txBody>
      </p:sp>
      <p:pic>
        <p:nvPicPr>
          <p:cNvPr id="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04285" y="1655753"/>
            <a:ext cx="1286915" cy="1824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2691" y="1600200"/>
            <a:ext cx="2714625" cy="1879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BB7E334A-70B9-4554-B0CB-E95F41BFDABC}"/>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3883414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Discussion</a:t>
            </a:r>
          </a:p>
        </p:txBody>
      </p:sp>
      <p:sp>
        <p:nvSpPr>
          <p:cNvPr id="3" name="Content Placeholder 2"/>
          <p:cNvSpPr>
            <a:spLocks noGrp="1"/>
          </p:cNvSpPr>
          <p:nvPr>
            <p:ph idx="1"/>
          </p:nvPr>
        </p:nvSpPr>
        <p:spPr/>
        <p:txBody>
          <a:bodyPr/>
          <a:lstStyle/>
          <a:p>
            <a:r>
              <a:rPr lang="en-GB" dirty="0"/>
              <a:t>Which aspects are most relevant to begin with in your country (electricity, fossil fuels, efficiency, access)?</a:t>
            </a:r>
          </a:p>
          <a:p>
            <a:endParaRPr lang="en-GB" dirty="0"/>
          </a:p>
          <a:p>
            <a:r>
              <a:rPr lang="en-GB" dirty="0"/>
              <a:t>What are the main institutional challenges (data sharing, data access, expertise…)?</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51</a:t>
            </a:fld>
            <a:endParaRPr lang="en-US" dirty="0"/>
          </a:p>
        </p:txBody>
      </p:sp>
      <p:sp>
        <p:nvSpPr>
          <p:cNvPr id="6" name="TextBox 5">
            <a:extLst>
              <a:ext uri="{FF2B5EF4-FFF2-40B4-BE49-F238E27FC236}">
                <a16:creationId xmlns:a16="http://schemas.microsoft.com/office/drawing/2014/main" id="{E02DFE93-82C9-4741-A483-20FD505D8114}"/>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045662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References</a:t>
            </a:r>
          </a:p>
        </p:txBody>
      </p:sp>
      <p:sp>
        <p:nvSpPr>
          <p:cNvPr id="3" name="Content Placeholder 2"/>
          <p:cNvSpPr>
            <a:spLocks noGrp="1"/>
          </p:cNvSpPr>
          <p:nvPr>
            <p:ph idx="1"/>
          </p:nvPr>
        </p:nvSpPr>
        <p:spPr>
          <a:xfrm>
            <a:off x="609600" y="1600200"/>
            <a:ext cx="8077200" cy="5029200"/>
          </a:xfrm>
        </p:spPr>
        <p:txBody>
          <a:bodyPr>
            <a:normAutofit/>
          </a:bodyPr>
          <a:lstStyle/>
          <a:p>
            <a:pPr>
              <a:lnSpc>
                <a:spcPct val="100000"/>
              </a:lnSpc>
              <a:spcBef>
                <a:spcPts val="600"/>
              </a:spcBef>
            </a:pPr>
            <a:r>
              <a:rPr lang="en-GB" sz="1600" dirty="0"/>
              <a:t>International Recommendations on Energy Statistics (2016) </a:t>
            </a:r>
            <a:r>
              <a:rPr lang="en-GB" sz="1600" dirty="0">
                <a:hlinkClick r:id="rId3"/>
              </a:rPr>
              <a:t>http://unstats.un.org/unsd/energy/ires/</a:t>
            </a:r>
            <a:r>
              <a:rPr lang="en-GB" sz="1600" dirty="0"/>
              <a:t> </a:t>
            </a:r>
          </a:p>
          <a:p>
            <a:pPr>
              <a:lnSpc>
                <a:spcPct val="100000"/>
              </a:lnSpc>
              <a:spcBef>
                <a:spcPts val="600"/>
              </a:spcBef>
            </a:pPr>
            <a:r>
              <a:rPr lang="en-GB" sz="1600" dirty="0"/>
              <a:t>SEEA-Central Framework (2014) </a:t>
            </a:r>
            <a:r>
              <a:rPr lang="en-GB" sz="1600" dirty="0">
                <a:hlinkClick r:id="rId4"/>
              </a:rPr>
              <a:t>http://unstats.un.org/unsd/envaccounting/seeaRev/SEEA_CF_Final_en.pdf</a:t>
            </a:r>
            <a:endParaRPr lang="en-GB" sz="1600" dirty="0"/>
          </a:p>
          <a:p>
            <a:pPr>
              <a:lnSpc>
                <a:spcPct val="100000"/>
              </a:lnSpc>
              <a:spcBef>
                <a:spcPts val="600"/>
              </a:spcBef>
            </a:pPr>
            <a:r>
              <a:rPr lang="en-GB" sz="1600" dirty="0"/>
              <a:t>SEEA-Energy (Draft) </a:t>
            </a:r>
            <a:r>
              <a:rPr lang="en-GB" sz="1600" dirty="0">
                <a:hlinkClick r:id="rId5"/>
              </a:rPr>
              <a:t>http://unstats.un.org/unsd/envaccounting/seeaE/GC_Draft.pdf</a:t>
            </a:r>
            <a:endParaRPr lang="en-GB" sz="1600" dirty="0"/>
          </a:p>
          <a:p>
            <a:pPr>
              <a:lnSpc>
                <a:spcPct val="100000"/>
              </a:lnSpc>
              <a:spcBef>
                <a:spcPts val="600"/>
              </a:spcBef>
            </a:pPr>
            <a:r>
              <a:rPr lang="da-DK" sz="1600" dirty="0"/>
              <a:t>Energy Statistics Compilers Manual </a:t>
            </a:r>
            <a:r>
              <a:rPr lang="da-DK" sz="1600" dirty="0">
                <a:hlinkClick r:id="rId6"/>
              </a:rPr>
              <a:t>http://unstats.un.org/unsd/energy/ESCM.htm</a:t>
            </a:r>
            <a:endParaRPr lang="da-DK" sz="1600" dirty="0"/>
          </a:p>
          <a:p>
            <a:pPr>
              <a:lnSpc>
                <a:spcPct val="100000"/>
              </a:lnSpc>
              <a:spcBef>
                <a:spcPts val="600"/>
              </a:spcBef>
            </a:pPr>
            <a:r>
              <a:rPr lang="da-DK" sz="1600" dirty="0"/>
              <a:t>IEA/Eurostat: Energy Statistics Manual </a:t>
            </a:r>
            <a:r>
              <a:rPr lang="da-DK" sz="1600" dirty="0">
                <a:hlinkClick r:id="rId7"/>
              </a:rPr>
              <a:t>http://www.iea.org/publications/freepublications/publication/energy-statistics-manual.html</a:t>
            </a:r>
            <a:endParaRPr lang="da-DK" sz="1600" dirty="0"/>
          </a:p>
          <a:p>
            <a:pPr>
              <a:lnSpc>
                <a:spcPct val="100000"/>
              </a:lnSpc>
              <a:spcBef>
                <a:spcPts val="600"/>
              </a:spcBef>
            </a:pPr>
            <a:r>
              <a:rPr lang="da-DK" sz="1600" dirty="0"/>
              <a:t>Eurostat:  Physical Energy Flow Accounts </a:t>
            </a:r>
            <a:r>
              <a:rPr lang="da-DK" sz="1600" dirty="0">
                <a:hlinkClick r:id="rId8"/>
              </a:rPr>
              <a:t>http://ec.europa.eu/eurostat/web/environment/methodology</a:t>
            </a:r>
            <a:endParaRPr lang="da-DK" sz="1600" dirty="0"/>
          </a:p>
          <a:p>
            <a:pPr>
              <a:lnSpc>
                <a:spcPct val="100000"/>
              </a:lnSpc>
              <a:spcBef>
                <a:spcPts val="600"/>
              </a:spcBef>
              <a:buClr>
                <a:schemeClr val="accent3"/>
              </a:buClr>
              <a:buSzPct val="95000"/>
            </a:pPr>
            <a:r>
              <a:rPr lang="en-GB" sz="1600" dirty="0"/>
              <a:t>EuroStat. Physical Energy Flow Accounts Builder. </a:t>
            </a:r>
            <a:r>
              <a:rPr lang="en-GB" sz="1600" dirty="0">
                <a:hlinkClick r:id="rId9"/>
              </a:rPr>
              <a:t>http://ec.europa.eu/eurostat/web/environment/physical-energy-flow-accounts</a:t>
            </a:r>
            <a:r>
              <a:rPr lang="en-GB" sz="1600" dirty="0"/>
              <a:t>. </a:t>
            </a:r>
          </a:p>
          <a:p>
            <a:pPr marL="285750" lvl="1" indent="-285750">
              <a:lnSpc>
                <a:spcPct val="100000"/>
              </a:lnSpc>
              <a:spcBef>
                <a:spcPts val="600"/>
              </a:spcBef>
              <a:buClr>
                <a:schemeClr val="accent3"/>
              </a:buClr>
              <a:buSzPct val="95000"/>
            </a:pPr>
            <a:r>
              <a:rPr lang="en-GB" sz="1600" dirty="0"/>
              <a:t>Standard International Energy Product Classification (SIEC) (2011) </a:t>
            </a:r>
            <a:r>
              <a:rPr lang="en-GB" sz="1600" dirty="0">
                <a:hlinkClick r:id="rId10"/>
              </a:rPr>
              <a:t>http://unstats.un.org/unsd/class/intercop/expertgroup/2011/AC234-14.PDF</a:t>
            </a:r>
            <a:r>
              <a:rPr lang="en-GB" sz="1600" dirty="0"/>
              <a:t> </a:t>
            </a:r>
          </a:p>
          <a:p>
            <a:pPr marL="552450" lvl="1" indent="-285750">
              <a:lnSpc>
                <a:spcPct val="100000"/>
              </a:lnSpc>
              <a:spcBef>
                <a:spcPts val="0"/>
              </a:spcBef>
              <a:buClr>
                <a:schemeClr val="accent3"/>
              </a:buClr>
              <a:buSzPct val="95000"/>
            </a:pPr>
            <a:endParaRPr lang="da-DK" sz="1600" dirty="0"/>
          </a:p>
          <a:p>
            <a:pPr lvl="1">
              <a:lnSpc>
                <a:spcPct val="100000"/>
              </a:lnSpc>
              <a:spcBef>
                <a:spcPts val="0"/>
              </a:spcBef>
            </a:pPr>
            <a:endParaRPr lang="da-DK" sz="1600" dirty="0"/>
          </a:p>
          <a:p>
            <a:pPr>
              <a:lnSpc>
                <a:spcPct val="100000"/>
              </a:lnSpc>
              <a:spcBef>
                <a:spcPts val="0"/>
              </a:spcBef>
            </a:pPr>
            <a:endParaRPr lang="en-GB" sz="1600" dirty="0"/>
          </a:p>
          <a:p>
            <a:pPr>
              <a:lnSpc>
                <a:spcPct val="100000"/>
              </a:lnSpc>
              <a:spcBef>
                <a:spcPts val="0"/>
              </a:spcBef>
            </a:pPr>
            <a:endParaRPr lang="en-GB" sz="1600" dirty="0"/>
          </a:p>
          <a:p>
            <a:pPr>
              <a:lnSpc>
                <a:spcPct val="100000"/>
              </a:lnSpc>
              <a:spcBef>
                <a:spcPts val="0"/>
              </a:spcBef>
            </a:pPr>
            <a:endParaRPr lang="en-GB" sz="1600" dirty="0"/>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52</a:t>
            </a:fld>
            <a:endParaRPr lang="en-US" dirty="0"/>
          </a:p>
        </p:txBody>
      </p:sp>
      <p:sp>
        <p:nvSpPr>
          <p:cNvPr id="6" name="TextBox 5">
            <a:extLst>
              <a:ext uri="{FF2B5EF4-FFF2-40B4-BE49-F238E27FC236}">
                <a16:creationId xmlns:a16="http://schemas.microsoft.com/office/drawing/2014/main" id="{224AB70A-8EBA-4D9E-8579-466442268162}"/>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References</a:t>
            </a:r>
          </a:p>
        </p:txBody>
      </p:sp>
    </p:spTree>
    <p:extLst>
      <p:ext uri="{BB962C8B-B14F-4D97-AF65-F5344CB8AC3E}">
        <p14:creationId xmlns:p14="http://schemas.microsoft.com/office/powerpoint/2010/main" val="37663760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Acknowledgements</a:t>
            </a:r>
          </a:p>
        </p:txBody>
      </p:sp>
      <p:sp>
        <p:nvSpPr>
          <p:cNvPr id="3" name="Content Placeholder 2"/>
          <p:cNvSpPr>
            <a:spLocks noGrp="1"/>
          </p:cNvSpPr>
          <p:nvPr>
            <p:ph idx="1"/>
          </p:nvPr>
        </p:nvSpPr>
        <p:spPr>
          <a:xfrm>
            <a:off x="628650" y="1600200"/>
            <a:ext cx="7886700" cy="4895219"/>
          </a:xfrm>
        </p:spPr>
        <p:txBody>
          <a:bodyPr>
            <a:normAutofit fontScale="70000" lnSpcReduction="20000"/>
          </a:bodyPr>
          <a:lstStyle/>
          <a:p>
            <a:r>
              <a:rPr lang="en-GB" dirty="0"/>
              <a:t>Materials prepared by:</a:t>
            </a:r>
          </a:p>
          <a:p>
            <a:pPr lvl="1"/>
            <a:r>
              <a:rPr lang="en-GB" dirty="0"/>
              <a:t>Michael </a:t>
            </a:r>
            <a:r>
              <a:rPr lang="en-GB" dirty="0" err="1"/>
              <a:t>Bordt</a:t>
            </a:r>
            <a:endParaRPr lang="en-GB" dirty="0"/>
          </a:p>
          <a:p>
            <a:pPr lvl="2"/>
            <a:r>
              <a:rPr lang="en-GB" dirty="0"/>
              <a:t>Regional Adviser on Environment Statistics</a:t>
            </a:r>
          </a:p>
          <a:p>
            <a:pPr lvl="2">
              <a:buNone/>
            </a:pPr>
            <a:r>
              <a:rPr lang="en-GB" dirty="0"/>
              <a:t>	ESCAP Statistics Division</a:t>
            </a:r>
          </a:p>
          <a:p>
            <a:pPr lvl="2">
              <a:buNone/>
            </a:pPr>
            <a:r>
              <a:rPr lang="en-GB" dirty="0"/>
              <a:t>	</a:t>
            </a:r>
            <a:r>
              <a:rPr lang="en-GB" dirty="0">
                <a:hlinkClick r:id="rId3"/>
              </a:rPr>
              <a:t>bordt@un.org</a:t>
            </a:r>
            <a:endParaRPr lang="en-GB" dirty="0"/>
          </a:p>
          <a:p>
            <a:pPr lvl="1"/>
            <a:r>
              <a:rPr lang="en-US" dirty="0" err="1"/>
              <a:t>Rikke</a:t>
            </a:r>
            <a:r>
              <a:rPr lang="en-US" dirty="0"/>
              <a:t> </a:t>
            </a:r>
            <a:r>
              <a:rPr lang="en-US" dirty="0" err="1"/>
              <a:t>Munk</a:t>
            </a:r>
            <a:r>
              <a:rPr lang="en-US" dirty="0"/>
              <a:t> Hansen</a:t>
            </a:r>
          </a:p>
          <a:p>
            <a:pPr lvl="2"/>
            <a:r>
              <a:rPr lang="en-US" dirty="0"/>
              <a:t>Chief, Economic and Environment Statistics Section</a:t>
            </a:r>
          </a:p>
          <a:p>
            <a:pPr lvl="2">
              <a:buNone/>
            </a:pPr>
            <a:r>
              <a:rPr lang="en-GB" dirty="0"/>
              <a:t>	ESCAP Statistics Division</a:t>
            </a:r>
          </a:p>
          <a:p>
            <a:pPr lvl="2">
              <a:buNone/>
            </a:pPr>
            <a:r>
              <a:rPr lang="en-GB" dirty="0"/>
              <a:t>	</a:t>
            </a:r>
            <a:r>
              <a:rPr lang="en-GB" dirty="0">
                <a:hlinkClick r:id="rId4"/>
              </a:rPr>
              <a:t>hansenrm@un.org</a:t>
            </a:r>
            <a:endParaRPr lang="en-GB" dirty="0"/>
          </a:p>
          <a:p>
            <a:pPr lvl="1"/>
            <a:r>
              <a:rPr lang="en-GB" dirty="0"/>
              <a:t>Hye Kyeong Choi </a:t>
            </a:r>
          </a:p>
          <a:p>
            <a:pPr lvl="2"/>
            <a:r>
              <a:rPr lang="en-GB" dirty="0"/>
              <a:t>Consultant on Environment Statistics</a:t>
            </a:r>
          </a:p>
          <a:p>
            <a:pPr lvl="2">
              <a:buNone/>
            </a:pPr>
            <a:r>
              <a:rPr lang="en-GB"/>
              <a:t>	ESCAP Statistics Division</a:t>
            </a:r>
            <a:br>
              <a:rPr lang="en-GB"/>
            </a:br>
            <a:r>
              <a:rPr lang="en-GB">
                <a:hlinkClick r:id="rId5"/>
              </a:rPr>
              <a:t>gracechoi0102@gmail.com</a:t>
            </a:r>
            <a:endParaRPr lang="en-GB" dirty="0"/>
          </a:p>
          <a:p>
            <a:r>
              <a:rPr lang="en-GB" dirty="0"/>
              <a:t>Materials adapted from:</a:t>
            </a:r>
          </a:p>
          <a:p>
            <a:pPr lvl="1"/>
            <a:r>
              <a:rPr lang="en-GB" sz="2000" dirty="0"/>
              <a:t>Joe St. Lawrence (Statistics Canada; </a:t>
            </a:r>
            <a:r>
              <a:rPr lang="en-US" sz="2000" dirty="0"/>
              <a:t>UNSD SEEA Training of Trainers Seminar; 7-10 July 2015, Santiago)</a:t>
            </a:r>
            <a:endParaRPr lang="en-GB" sz="2000" dirty="0"/>
          </a:p>
          <a:p>
            <a:pPr lvl="1"/>
            <a:r>
              <a:rPr lang="en-US" sz="2000" dirty="0"/>
              <a:t>Laura </a:t>
            </a:r>
            <a:r>
              <a:rPr lang="en-US" sz="2000" dirty="0" err="1"/>
              <a:t>Binns</a:t>
            </a:r>
            <a:r>
              <a:rPr lang="en-US" sz="2000" dirty="0"/>
              <a:t> (ABS; Regional Training Workshop on the SEEA; 26-30 Sept. 2016; Putrajaya, Malaysia)</a:t>
            </a:r>
          </a:p>
          <a:p>
            <a:pPr lvl="1"/>
            <a:r>
              <a:rPr lang="en-US" sz="2000" dirty="0"/>
              <a:t>Ole </a:t>
            </a:r>
            <a:r>
              <a:rPr lang="en-US" sz="2000" dirty="0" err="1"/>
              <a:t>Gravgård</a:t>
            </a:r>
            <a:r>
              <a:rPr lang="en-US" sz="2000" dirty="0"/>
              <a:t> (Statistics Denmark; SEEA Training Seminar for the ECA; Addis Ababa 2-5 Feb. 2015)</a:t>
            </a:r>
          </a:p>
          <a:p>
            <a:pPr lvl="1"/>
            <a:r>
              <a:rPr lang="en-GB" sz="2000" dirty="0" err="1"/>
              <a:t>Sjoerd</a:t>
            </a:r>
            <a:r>
              <a:rPr lang="en-GB" sz="2000" dirty="0"/>
              <a:t> </a:t>
            </a:r>
            <a:r>
              <a:rPr lang="en-GB" sz="2000" dirty="0" err="1"/>
              <a:t>Schenau</a:t>
            </a:r>
            <a:r>
              <a:rPr lang="en-GB" sz="2000" dirty="0"/>
              <a:t> (Statistics Netherlands and Eurostat course on Environmental Taxes)</a:t>
            </a:r>
          </a:p>
          <a:p>
            <a:pPr lvl="1"/>
            <a:r>
              <a:rPr lang="en-GB" sz="2000" dirty="0"/>
              <a:t>Sokol Vako (UNSD; Nov. 17, 2015; </a:t>
            </a:r>
            <a:r>
              <a:rPr lang="en-US" sz="2000" dirty="0"/>
              <a:t>Regional Training Workshop on the SEEA; </a:t>
            </a:r>
            <a:r>
              <a:rPr lang="en-GB" sz="2000" dirty="0"/>
              <a:t>Shanghai)</a:t>
            </a:r>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53</a:t>
            </a:fld>
            <a:endParaRPr lang="en-US" dirty="0"/>
          </a:p>
        </p:txBody>
      </p:sp>
      <p:sp>
        <p:nvSpPr>
          <p:cNvPr id="6" name="TextBox 5">
            <a:extLst>
              <a:ext uri="{FF2B5EF4-FFF2-40B4-BE49-F238E27FC236}">
                <a16:creationId xmlns:a16="http://schemas.microsoft.com/office/drawing/2014/main" id="{EE4FEA60-07F0-494B-9BBF-A20C2F969A27}"/>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Acknowledgements</a:t>
            </a:r>
          </a:p>
        </p:txBody>
      </p:sp>
    </p:spTree>
    <p:extLst>
      <p:ext uri="{BB962C8B-B14F-4D97-AF65-F5344CB8AC3E}">
        <p14:creationId xmlns:p14="http://schemas.microsoft.com/office/powerpoint/2010/main" val="15539263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143000" y="2611438"/>
            <a:ext cx="6858000" cy="1655762"/>
          </a:xfrm>
        </p:spPr>
        <p:txBody>
          <a:bodyPr anchor="ctr"/>
          <a:lstStyle/>
          <a:p>
            <a:pPr marL="0" indent="0" algn="ctr">
              <a:buNone/>
            </a:pPr>
            <a:r>
              <a:rPr lang="en-GB" sz="4800" dirty="0"/>
              <a:t>Thank you!</a:t>
            </a:r>
          </a:p>
          <a:p>
            <a:pPr marL="0" indent="0">
              <a:buNone/>
            </a:pPr>
            <a:endParaRPr lang="en-GB" dirty="0"/>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54</a:t>
            </a:fld>
            <a:endParaRPr lang="en-US" dirty="0"/>
          </a:p>
        </p:txBody>
      </p:sp>
    </p:spTree>
    <p:extLst>
      <p:ext uri="{BB962C8B-B14F-4D97-AF65-F5344CB8AC3E}">
        <p14:creationId xmlns:p14="http://schemas.microsoft.com/office/powerpoint/2010/main" val="24751316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838200"/>
            <a:ext cx="8305800" cy="849624"/>
          </a:xfrm>
        </p:spPr>
        <p:txBody>
          <a:bodyPr vert="horz" lIns="0" rIns="0" bIns="0" anchor="t">
            <a:normAutofit/>
          </a:bodyPr>
          <a:lstStyle/>
          <a:p>
            <a:r>
              <a:rPr lang="en-US" dirty="0"/>
              <a:t>Energy statistics, balances and accounts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02688"/>
            <a:ext cx="8274571" cy="4974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55</a:t>
            </a:fld>
            <a:endParaRPr lang="en-US" dirty="0"/>
          </a:p>
        </p:txBody>
      </p:sp>
      <p:sp>
        <p:nvSpPr>
          <p:cNvPr id="6" name="TextBox 5">
            <a:extLst>
              <a:ext uri="{FF2B5EF4-FFF2-40B4-BE49-F238E27FC236}">
                <a16:creationId xmlns:a16="http://schemas.microsoft.com/office/drawing/2014/main" id="{A146F974-6F47-458E-AA26-B8F93AC9D8DC}"/>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Annex</a:t>
            </a:r>
          </a:p>
        </p:txBody>
      </p:sp>
    </p:spTree>
    <p:extLst>
      <p:ext uri="{BB962C8B-B14F-4D97-AF65-F5344CB8AC3E}">
        <p14:creationId xmlns:p14="http://schemas.microsoft.com/office/powerpoint/2010/main" val="1043972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Scope of energy flow accounts</a:t>
            </a:r>
          </a:p>
        </p:txBody>
      </p:sp>
      <p:sp>
        <p:nvSpPr>
          <p:cNvPr id="3" name="Content Placeholder 2"/>
          <p:cNvSpPr>
            <a:spLocks noGrp="1"/>
          </p:cNvSpPr>
          <p:nvPr>
            <p:ph idx="1"/>
          </p:nvPr>
        </p:nvSpPr>
        <p:spPr/>
        <p:txBody>
          <a:bodyPr>
            <a:normAutofit/>
          </a:bodyPr>
          <a:lstStyle/>
          <a:p>
            <a:pPr>
              <a:spcBef>
                <a:spcPts val="0"/>
              </a:spcBef>
            </a:pPr>
            <a:r>
              <a:rPr lang="en-US" dirty="0"/>
              <a:t>SEEA-CF 3.140</a:t>
            </a:r>
            <a:r>
              <a:rPr lang="en-US" i="1" dirty="0"/>
              <a:t>…record flows of energy, in physical units,</a:t>
            </a:r>
          </a:p>
          <a:p>
            <a:pPr>
              <a:spcBef>
                <a:spcPts val="0"/>
              </a:spcBef>
            </a:pPr>
            <a:endParaRPr lang="en-US" i="1" dirty="0"/>
          </a:p>
          <a:p>
            <a:pPr lvl="1">
              <a:spcBef>
                <a:spcPts val="0"/>
              </a:spcBef>
            </a:pPr>
            <a:r>
              <a:rPr lang="en-US" i="1" dirty="0"/>
              <a:t>from the initial </a:t>
            </a:r>
            <a:r>
              <a:rPr lang="en-US" b="1" i="1" dirty="0"/>
              <a:t>extraction or capture </a:t>
            </a:r>
            <a:r>
              <a:rPr lang="en-US" i="1" dirty="0"/>
              <a:t>of energy resources from the environment into the economy; </a:t>
            </a:r>
          </a:p>
          <a:p>
            <a:pPr lvl="1">
              <a:spcBef>
                <a:spcPts val="0"/>
              </a:spcBef>
            </a:pPr>
            <a:endParaRPr lang="en-US" i="1" dirty="0"/>
          </a:p>
          <a:p>
            <a:pPr lvl="1">
              <a:spcBef>
                <a:spcPts val="0"/>
              </a:spcBef>
            </a:pPr>
            <a:r>
              <a:rPr lang="en-US" i="1" dirty="0"/>
              <a:t>the flows of energy </a:t>
            </a:r>
            <a:r>
              <a:rPr lang="en-US" b="1" i="1" dirty="0"/>
              <a:t>within the economy </a:t>
            </a:r>
            <a:r>
              <a:rPr lang="en-US" i="1" dirty="0"/>
              <a:t>in the form of the supply and use of energy by industries and households; and, finally, </a:t>
            </a:r>
          </a:p>
          <a:p>
            <a:pPr lvl="1">
              <a:spcBef>
                <a:spcPts val="0"/>
              </a:spcBef>
            </a:pPr>
            <a:endParaRPr lang="en-US" i="1" dirty="0"/>
          </a:p>
          <a:p>
            <a:pPr lvl="1">
              <a:spcBef>
                <a:spcPts val="0"/>
              </a:spcBef>
            </a:pPr>
            <a:r>
              <a:rPr lang="en-US" i="1" dirty="0"/>
              <a:t>the flows of energy </a:t>
            </a:r>
            <a:r>
              <a:rPr lang="en-US" b="1" i="1" dirty="0"/>
              <a:t>back to the environment</a:t>
            </a:r>
            <a:r>
              <a:rPr lang="en-US" i="1" dirty="0"/>
              <a:t>.</a:t>
            </a:r>
          </a:p>
          <a:p>
            <a:pPr lvl="1">
              <a:spcBef>
                <a:spcPts val="0"/>
              </a:spcBef>
            </a:pPr>
            <a:endParaRPr lang="en-US" i="1" dirty="0"/>
          </a:p>
          <a:p>
            <a:pPr lvl="1">
              <a:spcBef>
                <a:spcPts val="0"/>
              </a:spcBef>
            </a:pPr>
            <a:r>
              <a:rPr lang="en-US" i="1" dirty="0"/>
              <a:t>Follows the general </a:t>
            </a:r>
            <a:r>
              <a:rPr lang="en-US" b="1" i="1" dirty="0"/>
              <a:t>physical flow </a:t>
            </a:r>
            <a:r>
              <a:rPr lang="en-US" i="1" dirty="0"/>
              <a:t>framework</a:t>
            </a:r>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4" name="Slide Number Placeholder 3"/>
          <p:cNvSpPr>
            <a:spLocks noGrp="1"/>
          </p:cNvSpPr>
          <p:nvPr>
            <p:ph type="sldNum" sz="quarter" idx="12"/>
          </p:nvPr>
        </p:nvSpPr>
        <p:spPr/>
        <p:txBody>
          <a:bodyPr/>
          <a:lstStyle/>
          <a:p>
            <a:fld id="{7F77BAF3-E4BC-4C2C-9A89-0B94AC2F4359}" type="slidenum">
              <a:rPr lang="en-US" smtClean="0"/>
              <a:t>6</a:t>
            </a:fld>
            <a:endParaRPr lang="en-US" dirty="0"/>
          </a:p>
        </p:txBody>
      </p:sp>
      <p:sp>
        <p:nvSpPr>
          <p:cNvPr id="7" name="TextBox 6">
            <a:extLst>
              <a:ext uri="{FF2B5EF4-FFF2-40B4-BE49-F238E27FC236}">
                <a16:creationId xmlns:a16="http://schemas.microsoft.com/office/drawing/2014/main" id="{D741D71B-1B03-4F26-8537-C97D1E7C7443}"/>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1833648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4256" y="1219200"/>
            <a:ext cx="6088144" cy="490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chor="ctr">
            <a:normAutofit/>
          </a:bodyPr>
          <a:lstStyle/>
          <a:p>
            <a:r>
              <a:rPr lang="en-GB" dirty="0"/>
              <a:t>Energy flows</a:t>
            </a:r>
          </a:p>
        </p:txBody>
      </p:sp>
      <p:sp>
        <p:nvSpPr>
          <p:cNvPr id="4" name="Footer Placeholder 3"/>
          <p:cNvSpPr>
            <a:spLocks noGrp="1"/>
          </p:cNvSpPr>
          <p:nvPr>
            <p:ph type="ftr" sz="quarter" idx="11"/>
          </p:nvPr>
        </p:nvSpPr>
        <p:spPr/>
        <p:txBody>
          <a:bodyPr/>
          <a:lstStyle/>
          <a:p>
            <a:r>
              <a:rPr lang="en-US"/>
              <a:t>SEEA-CF - Energy Flow Accounts</a:t>
            </a:r>
            <a:endParaRPr lang="en-US" dirty="0"/>
          </a:p>
        </p:txBody>
      </p:sp>
      <p:sp>
        <p:nvSpPr>
          <p:cNvPr id="5" name="Slide Number Placeholder 4"/>
          <p:cNvSpPr>
            <a:spLocks noGrp="1"/>
          </p:cNvSpPr>
          <p:nvPr>
            <p:ph type="sldNum" sz="quarter" idx="12"/>
          </p:nvPr>
        </p:nvSpPr>
        <p:spPr/>
        <p:txBody>
          <a:bodyPr/>
          <a:lstStyle/>
          <a:p>
            <a:fld id="{7F77BAF3-E4BC-4C2C-9A89-0B94AC2F4359}" type="slidenum">
              <a:rPr lang="en-US" smtClean="0"/>
              <a:t>7</a:t>
            </a:fld>
            <a:endParaRPr lang="en-US" dirty="0"/>
          </a:p>
        </p:txBody>
      </p:sp>
      <p:sp>
        <p:nvSpPr>
          <p:cNvPr id="6" name="TextBox 5"/>
          <p:cNvSpPr txBox="1"/>
          <p:nvPr/>
        </p:nvSpPr>
        <p:spPr>
          <a:xfrm>
            <a:off x="1295400" y="6019800"/>
            <a:ext cx="7518405" cy="261610"/>
          </a:xfrm>
          <a:prstGeom prst="rect">
            <a:avLst/>
          </a:prstGeom>
          <a:noFill/>
        </p:spPr>
        <p:txBody>
          <a:bodyPr wrap="none" rtlCol="0">
            <a:spAutoFit/>
          </a:bodyPr>
          <a:lstStyle/>
          <a:p>
            <a:r>
              <a:rPr lang="en-GB" sz="1100" dirty="0"/>
              <a:t>Statistics Canada. (2016). </a:t>
            </a:r>
            <a:r>
              <a:rPr lang="en-GB" sz="1100" b="1" dirty="0"/>
              <a:t>Report on Energy Supply and Demand in Canada </a:t>
            </a:r>
            <a:r>
              <a:rPr lang="en-GB" sz="1100" dirty="0"/>
              <a:t>2014 Preliminary. Catalogue no. 57-003-X.</a:t>
            </a:r>
          </a:p>
        </p:txBody>
      </p:sp>
      <p:sp>
        <p:nvSpPr>
          <p:cNvPr id="7" name="TextBox 6">
            <a:extLst>
              <a:ext uri="{FF2B5EF4-FFF2-40B4-BE49-F238E27FC236}">
                <a16:creationId xmlns:a16="http://schemas.microsoft.com/office/drawing/2014/main" id="{E3AD0060-DE08-4DDD-93E1-F0E09F92A341}"/>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1777621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dirty="0"/>
              <a:t>Which are </a:t>
            </a:r>
            <a:r>
              <a:rPr lang="en-GB" dirty="0"/>
              <a:t>energy </a:t>
            </a:r>
            <a:r>
              <a:rPr lang="en-GB" b="1" dirty="0"/>
              <a:t>flows</a:t>
            </a:r>
            <a:r>
              <a:rPr lang="en-GB" dirty="0"/>
              <a:t>?</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dirty="0"/>
              <a:t> Carbon emissions from fossil fuel combustion</a:t>
            </a:r>
            <a:endParaRPr lang="en-GB" dirty="0"/>
          </a:p>
          <a:p>
            <a:pPr>
              <a:buFont typeface="Wingdings" panose="05000000000000000000" pitchFamily="2" charset="2"/>
              <a:buChar char="q"/>
            </a:pPr>
            <a:r>
              <a:rPr lang="en-US" dirty="0"/>
              <a:t> Cutting trees for fuel wood</a:t>
            </a:r>
          </a:p>
          <a:p>
            <a:pPr>
              <a:buFont typeface="Wingdings" panose="05000000000000000000" pitchFamily="2" charset="2"/>
              <a:buChar char="q"/>
            </a:pPr>
            <a:r>
              <a:rPr lang="en-US" dirty="0"/>
              <a:t> Heating/cooling a home</a:t>
            </a:r>
          </a:p>
          <a:p>
            <a:pPr>
              <a:buFont typeface="Wingdings" panose="05000000000000000000" pitchFamily="2" charset="2"/>
              <a:buChar char="q"/>
            </a:pPr>
            <a:r>
              <a:rPr lang="en-US" dirty="0"/>
              <a:t> Installing solar panels</a:t>
            </a:r>
          </a:p>
          <a:p>
            <a:pPr>
              <a:buFont typeface="Wingdings" panose="05000000000000000000" pitchFamily="2" charset="2"/>
              <a:buChar char="q"/>
            </a:pPr>
            <a:r>
              <a:rPr lang="en-US" dirty="0"/>
              <a:t> Driving a car</a:t>
            </a:r>
          </a:p>
          <a:p>
            <a:pPr>
              <a:buFont typeface="Wingdings" panose="05000000000000000000" pitchFamily="2" charset="2"/>
              <a:buChar char="q"/>
            </a:pPr>
            <a:r>
              <a:rPr lang="en-US" dirty="0"/>
              <a:t> Buying mercury-free batteries</a:t>
            </a:r>
          </a:p>
          <a:p>
            <a:pPr>
              <a:buFont typeface="Wingdings" panose="05000000000000000000" pitchFamily="2" charset="2"/>
              <a:buChar char="q"/>
            </a:pPr>
            <a:r>
              <a:rPr lang="en-US" dirty="0"/>
              <a:t> Generating electricity from wind turbine</a:t>
            </a:r>
          </a:p>
          <a:p>
            <a:pPr>
              <a:buFont typeface="Wingdings" panose="05000000000000000000" pitchFamily="2" charset="2"/>
              <a:buChar char="q"/>
            </a:pPr>
            <a:r>
              <a:rPr lang="en-US" dirty="0"/>
              <a:t> Oil and gas reserves</a:t>
            </a:r>
          </a:p>
          <a:p>
            <a:pPr>
              <a:buFont typeface="Wingdings" panose="05000000000000000000" pitchFamily="2" charset="2"/>
              <a:buChar char="q"/>
            </a:pPr>
            <a:r>
              <a:rPr lang="en-US" dirty="0"/>
              <a:t> Fuel tax</a:t>
            </a:r>
          </a:p>
        </p:txBody>
      </p:sp>
      <p:sp>
        <p:nvSpPr>
          <p:cNvPr id="4" name="Slide Number Placeholder 3"/>
          <p:cNvSpPr>
            <a:spLocks noGrp="1"/>
          </p:cNvSpPr>
          <p:nvPr>
            <p:ph type="sldNum" sz="quarter" idx="12"/>
          </p:nvPr>
        </p:nvSpPr>
        <p:spPr/>
        <p:txBody>
          <a:bodyPr/>
          <a:lstStyle/>
          <a:p>
            <a:fld id="{7F77BAF3-E4BC-4C2C-9A89-0B94AC2F4359}" type="slidenum">
              <a:rPr lang="en-US" smtClean="0"/>
              <a:t>8</a:t>
            </a:fld>
            <a:endParaRPr lang="en-US" dirty="0"/>
          </a:p>
        </p:txBody>
      </p:sp>
      <p:sp>
        <p:nvSpPr>
          <p:cNvPr id="5" name="Footer Placeholder 4"/>
          <p:cNvSpPr>
            <a:spLocks noGrp="1"/>
          </p:cNvSpPr>
          <p:nvPr>
            <p:ph type="ftr" sz="quarter" idx="11"/>
          </p:nvPr>
        </p:nvSpPr>
        <p:spPr/>
        <p:txBody>
          <a:bodyPr/>
          <a:lstStyle/>
          <a:p>
            <a:r>
              <a:rPr lang="en-US"/>
              <a:t>Energy Flow Accounts</a:t>
            </a:r>
            <a:endParaRPr lang="en-US" dirty="0"/>
          </a:p>
        </p:txBody>
      </p:sp>
      <p:sp>
        <p:nvSpPr>
          <p:cNvPr id="10" name="TextBox 9"/>
          <p:cNvSpPr txBox="1"/>
          <p:nvPr/>
        </p:nvSpPr>
        <p:spPr>
          <a:xfrm>
            <a:off x="673336" y="3921477"/>
            <a:ext cx="301686" cy="400110"/>
          </a:xfrm>
          <a:prstGeom prst="rect">
            <a:avLst/>
          </a:prstGeom>
          <a:noFill/>
        </p:spPr>
        <p:txBody>
          <a:bodyPr wrap="none" rtlCol="0">
            <a:spAutoFit/>
          </a:bodyPr>
          <a:lstStyle/>
          <a:p>
            <a:r>
              <a:rPr lang="en-GB" sz="2000" b="1" dirty="0">
                <a:solidFill>
                  <a:srgbClr val="FF0000"/>
                </a:solidFill>
              </a:rPr>
              <a:t>?</a:t>
            </a:r>
          </a:p>
        </p:txBody>
      </p:sp>
      <p:sp>
        <p:nvSpPr>
          <p:cNvPr id="11" name="TextBox 10"/>
          <p:cNvSpPr txBox="1"/>
          <p:nvPr/>
        </p:nvSpPr>
        <p:spPr>
          <a:xfrm>
            <a:off x="588284" y="2079172"/>
            <a:ext cx="458780" cy="461665"/>
          </a:xfrm>
          <a:prstGeom prst="rect">
            <a:avLst/>
          </a:prstGeom>
          <a:noFill/>
        </p:spPr>
        <p:txBody>
          <a:bodyPr wrap="none" rtlCol="0">
            <a:spAutoFit/>
          </a:bodyPr>
          <a:lstStyle/>
          <a:p>
            <a:r>
              <a:rPr lang="en-GB" sz="2400" dirty="0">
                <a:solidFill>
                  <a:srgbClr val="FF0000"/>
                </a:solidFill>
                <a:sym typeface="Wingdings"/>
              </a:rPr>
              <a:t></a:t>
            </a:r>
            <a:endParaRPr lang="en-GB" sz="2400" dirty="0">
              <a:solidFill>
                <a:srgbClr val="FF0000"/>
              </a:solidFill>
            </a:endParaRPr>
          </a:p>
        </p:txBody>
      </p:sp>
      <p:sp>
        <p:nvSpPr>
          <p:cNvPr id="13" name="TextBox 12"/>
          <p:cNvSpPr txBox="1"/>
          <p:nvPr/>
        </p:nvSpPr>
        <p:spPr>
          <a:xfrm>
            <a:off x="597136" y="1611086"/>
            <a:ext cx="458780" cy="461665"/>
          </a:xfrm>
          <a:prstGeom prst="rect">
            <a:avLst/>
          </a:prstGeom>
          <a:noFill/>
        </p:spPr>
        <p:txBody>
          <a:bodyPr wrap="none" rtlCol="0">
            <a:spAutoFit/>
          </a:bodyPr>
          <a:lstStyle/>
          <a:p>
            <a:r>
              <a:rPr lang="en-GB" sz="2400" dirty="0">
                <a:solidFill>
                  <a:srgbClr val="FF0000"/>
                </a:solidFill>
                <a:sym typeface="Wingdings"/>
              </a:rPr>
              <a:t></a:t>
            </a:r>
            <a:endParaRPr lang="en-GB" dirty="0">
              <a:solidFill>
                <a:srgbClr val="FF0000"/>
              </a:solidFill>
            </a:endParaRPr>
          </a:p>
        </p:txBody>
      </p:sp>
      <p:sp>
        <p:nvSpPr>
          <p:cNvPr id="15" name="TextBox 14"/>
          <p:cNvSpPr txBox="1"/>
          <p:nvPr/>
        </p:nvSpPr>
        <p:spPr>
          <a:xfrm>
            <a:off x="588280" y="2536380"/>
            <a:ext cx="458780" cy="461665"/>
          </a:xfrm>
          <a:prstGeom prst="rect">
            <a:avLst/>
          </a:prstGeom>
          <a:noFill/>
        </p:spPr>
        <p:txBody>
          <a:bodyPr wrap="none" rtlCol="0">
            <a:spAutoFit/>
          </a:bodyPr>
          <a:lstStyle/>
          <a:p>
            <a:r>
              <a:rPr lang="en-GB" sz="2400" dirty="0">
                <a:solidFill>
                  <a:srgbClr val="FF0000"/>
                </a:solidFill>
                <a:sym typeface="Wingdings"/>
              </a:rPr>
              <a:t></a:t>
            </a:r>
            <a:endParaRPr lang="en-GB" sz="2400" dirty="0">
              <a:solidFill>
                <a:srgbClr val="FF0000"/>
              </a:solidFill>
            </a:endParaRPr>
          </a:p>
        </p:txBody>
      </p:sp>
      <p:sp>
        <p:nvSpPr>
          <p:cNvPr id="16" name="TextBox 15"/>
          <p:cNvSpPr txBox="1"/>
          <p:nvPr/>
        </p:nvSpPr>
        <p:spPr>
          <a:xfrm>
            <a:off x="597136" y="3429000"/>
            <a:ext cx="458780" cy="461665"/>
          </a:xfrm>
          <a:prstGeom prst="rect">
            <a:avLst/>
          </a:prstGeom>
          <a:noFill/>
        </p:spPr>
        <p:txBody>
          <a:bodyPr wrap="none" rtlCol="0">
            <a:spAutoFit/>
          </a:bodyPr>
          <a:lstStyle/>
          <a:p>
            <a:r>
              <a:rPr lang="en-GB" sz="2400" dirty="0">
                <a:solidFill>
                  <a:srgbClr val="FF0000"/>
                </a:solidFill>
                <a:sym typeface="Wingdings"/>
              </a:rPr>
              <a:t></a:t>
            </a:r>
            <a:endParaRPr lang="en-GB" sz="2400" dirty="0">
              <a:solidFill>
                <a:srgbClr val="FF0000"/>
              </a:solidFill>
            </a:endParaRPr>
          </a:p>
        </p:txBody>
      </p:sp>
      <p:sp>
        <p:nvSpPr>
          <p:cNvPr id="17" name="TextBox 16"/>
          <p:cNvSpPr txBox="1"/>
          <p:nvPr/>
        </p:nvSpPr>
        <p:spPr>
          <a:xfrm>
            <a:off x="597136" y="4343400"/>
            <a:ext cx="458780" cy="461665"/>
          </a:xfrm>
          <a:prstGeom prst="rect">
            <a:avLst/>
          </a:prstGeom>
          <a:noFill/>
        </p:spPr>
        <p:txBody>
          <a:bodyPr wrap="none" rtlCol="0">
            <a:spAutoFit/>
          </a:bodyPr>
          <a:lstStyle/>
          <a:p>
            <a:r>
              <a:rPr lang="en-GB" sz="2400" dirty="0">
                <a:solidFill>
                  <a:srgbClr val="FF0000"/>
                </a:solidFill>
                <a:sym typeface="Wingdings"/>
              </a:rPr>
              <a:t></a:t>
            </a:r>
            <a:endParaRPr lang="en-GB" sz="2400" dirty="0">
              <a:solidFill>
                <a:srgbClr val="FF0000"/>
              </a:solidFill>
            </a:endParaRPr>
          </a:p>
        </p:txBody>
      </p:sp>
      <p:sp>
        <p:nvSpPr>
          <p:cNvPr id="18" name="TextBox 17"/>
          <p:cNvSpPr txBox="1"/>
          <p:nvPr/>
        </p:nvSpPr>
        <p:spPr>
          <a:xfrm>
            <a:off x="608020" y="3004458"/>
            <a:ext cx="458780" cy="461665"/>
          </a:xfrm>
          <a:prstGeom prst="rect">
            <a:avLst/>
          </a:prstGeom>
          <a:noFill/>
        </p:spPr>
        <p:txBody>
          <a:bodyPr wrap="none" rtlCol="0">
            <a:spAutoFit/>
          </a:bodyPr>
          <a:lstStyle/>
          <a:p>
            <a:r>
              <a:rPr lang="en-GB" sz="2400" dirty="0">
                <a:solidFill>
                  <a:srgbClr val="FF0000"/>
                </a:solidFill>
                <a:sym typeface="Wingdings"/>
              </a:rPr>
              <a:t></a:t>
            </a:r>
            <a:endParaRPr lang="en-GB" dirty="0">
              <a:solidFill>
                <a:srgbClr val="FF0000"/>
              </a:solidFill>
            </a:endParaRPr>
          </a:p>
        </p:txBody>
      </p:sp>
      <p:sp>
        <p:nvSpPr>
          <p:cNvPr id="19" name="TextBox 18"/>
          <p:cNvSpPr txBox="1"/>
          <p:nvPr/>
        </p:nvSpPr>
        <p:spPr>
          <a:xfrm>
            <a:off x="597136" y="4800600"/>
            <a:ext cx="458780" cy="461665"/>
          </a:xfrm>
          <a:prstGeom prst="rect">
            <a:avLst/>
          </a:prstGeom>
          <a:noFill/>
        </p:spPr>
        <p:txBody>
          <a:bodyPr wrap="none" rtlCol="0">
            <a:spAutoFit/>
          </a:bodyPr>
          <a:lstStyle/>
          <a:p>
            <a:r>
              <a:rPr lang="en-GB" sz="2400" dirty="0">
                <a:solidFill>
                  <a:srgbClr val="FF0000"/>
                </a:solidFill>
                <a:sym typeface="Wingdings"/>
              </a:rPr>
              <a:t></a:t>
            </a:r>
            <a:endParaRPr lang="en-GB" dirty="0">
              <a:solidFill>
                <a:srgbClr val="FF0000"/>
              </a:solidFill>
            </a:endParaRPr>
          </a:p>
        </p:txBody>
      </p:sp>
      <p:sp>
        <p:nvSpPr>
          <p:cNvPr id="20" name="TextBox 19"/>
          <p:cNvSpPr txBox="1"/>
          <p:nvPr/>
        </p:nvSpPr>
        <p:spPr>
          <a:xfrm>
            <a:off x="608020" y="5257800"/>
            <a:ext cx="458780" cy="461665"/>
          </a:xfrm>
          <a:prstGeom prst="rect">
            <a:avLst/>
          </a:prstGeom>
          <a:noFill/>
        </p:spPr>
        <p:txBody>
          <a:bodyPr wrap="none" rtlCol="0">
            <a:spAutoFit/>
          </a:bodyPr>
          <a:lstStyle/>
          <a:p>
            <a:r>
              <a:rPr lang="en-GB" sz="2400" dirty="0">
                <a:solidFill>
                  <a:srgbClr val="FF0000"/>
                </a:solidFill>
                <a:sym typeface="Wingdings"/>
              </a:rPr>
              <a:t></a:t>
            </a:r>
            <a:endParaRPr lang="en-GB" dirty="0">
              <a:solidFill>
                <a:srgbClr val="FF0000"/>
              </a:solidFill>
            </a:endParaRPr>
          </a:p>
        </p:txBody>
      </p:sp>
      <p:sp>
        <p:nvSpPr>
          <p:cNvPr id="21" name="TextBox 20">
            <a:extLst>
              <a:ext uri="{FF2B5EF4-FFF2-40B4-BE49-F238E27FC236}">
                <a16:creationId xmlns:a16="http://schemas.microsoft.com/office/drawing/2014/main" id="{E70D7836-9A1C-45CC-BB67-92C43998F984}"/>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Tree>
    <p:extLst>
      <p:ext uri="{BB962C8B-B14F-4D97-AF65-F5344CB8AC3E}">
        <p14:creationId xmlns:p14="http://schemas.microsoft.com/office/powerpoint/2010/main" val="221903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5" grpId="0"/>
      <p:bldP spid="16" grpId="0"/>
      <p:bldP spid="17" grpId="0"/>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dirty="0"/>
              <a:t>Uses of energy flows</a:t>
            </a:r>
            <a:endParaRPr lang="en-GB" dirty="0"/>
          </a:p>
        </p:txBody>
      </p:sp>
      <p:sp>
        <p:nvSpPr>
          <p:cNvPr id="17" name="Content Placeholder 2"/>
          <p:cNvSpPr>
            <a:spLocks noGrp="1"/>
          </p:cNvSpPr>
          <p:nvPr>
            <p:ph idx="1"/>
          </p:nvPr>
        </p:nvSpPr>
        <p:spPr>
          <a:xfrm>
            <a:off x="685800" y="1894800"/>
            <a:ext cx="4244552" cy="4506000"/>
          </a:xfrm>
        </p:spPr>
        <p:txBody>
          <a:bodyPr>
            <a:normAutofit/>
          </a:bodyPr>
          <a:lstStyle/>
          <a:p>
            <a:r>
              <a:rPr lang="en-GB" dirty="0"/>
              <a:t>Implied in a number of SDGs</a:t>
            </a:r>
          </a:p>
          <a:p>
            <a:pPr lvl="1"/>
            <a:r>
              <a:rPr lang="en-GB" dirty="0"/>
              <a:t>Accessible? Clean?</a:t>
            </a:r>
          </a:p>
          <a:p>
            <a:pPr lvl="1"/>
            <a:r>
              <a:rPr lang="en-GB" dirty="0"/>
              <a:t>Sustainable?</a:t>
            </a:r>
          </a:p>
          <a:p>
            <a:pPr lvl="1"/>
            <a:r>
              <a:rPr lang="en-GB" dirty="0"/>
              <a:t>Efficient?</a:t>
            </a:r>
          </a:p>
          <a:p>
            <a:pPr lvl="1"/>
            <a:endParaRPr lang="en-GB" sz="900" dirty="0"/>
          </a:p>
          <a:p>
            <a:r>
              <a:rPr lang="en-GB" dirty="0"/>
              <a:t>Trade-offs between goals?</a:t>
            </a:r>
          </a:p>
          <a:p>
            <a:endParaRPr lang="en-GB" sz="900" dirty="0"/>
          </a:p>
          <a:p>
            <a:r>
              <a:rPr lang="en-GB" dirty="0"/>
              <a:t>Integrated view of energy policy</a:t>
            </a:r>
          </a:p>
          <a:p>
            <a:endParaRPr lang="en-GB" sz="900" dirty="0"/>
          </a:p>
          <a:p>
            <a:r>
              <a:rPr lang="en-GB" dirty="0"/>
              <a:t>A critical look at energy statistics</a:t>
            </a:r>
          </a:p>
          <a:p>
            <a:endParaRPr lang="en-GB" dirty="0"/>
          </a:p>
        </p:txBody>
      </p:sp>
      <p:sp>
        <p:nvSpPr>
          <p:cNvPr id="5" name="Footer Placeholder 4"/>
          <p:cNvSpPr>
            <a:spLocks noGrp="1"/>
          </p:cNvSpPr>
          <p:nvPr>
            <p:ph type="ftr" sz="quarter" idx="11"/>
          </p:nvPr>
        </p:nvSpPr>
        <p:spPr/>
        <p:txBody>
          <a:bodyPr/>
          <a:lstStyle/>
          <a:p>
            <a:r>
              <a:rPr lang="en-US"/>
              <a:t>SEEA-CF - Energy Flow Accounts</a:t>
            </a:r>
            <a:endParaRPr lang="en-US" dirty="0"/>
          </a:p>
        </p:txBody>
      </p:sp>
      <p:sp>
        <p:nvSpPr>
          <p:cNvPr id="3" name="Slide Number Placeholder 2"/>
          <p:cNvSpPr>
            <a:spLocks noGrp="1"/>
          </p:cNvSpPr>
          <p:nvPr>
            <p:ph type="sldNum" sz="quarter" idx="12"/>
          </p:nvPr>
        </p:nvSpPr>
        <p:spPr/>
        <p:txBody>
          <a:bodyPr/>
          <a:lstStyle/>
          <a:p>
            <a:fld id="{7F77BAF3-E4BC-4C2C-9A89-0B94AC2F4359}" type="slidenum">
              <a:rPr lang="en-US" smtClean="0"/>
              <a:t>9</a:t>
            </a:fld>
            <a:endParaRPr lang="en-US" dirty="0"/>
          </a:p>
        </p:txBody>
      </p:sp>
      <p:pic>
        <p:nvPicPr>
          <p:cNvPr id="4098" name="Picture 2" descr="https://upload.wikimedia.org/wikipedia/en/f/fc/Chart_of_UN_Sustainable_Development_Goal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4173" y="904200"/>
            <a:ext cx="1796254" cy="9144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631F727-9B05-407E-881E-42BBD0CC531E}"/>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2. Level 1</a:t>
            </a:r>
          </a:p>
        </p:txBody>
      </p:sp>
      <p:sp>
        <p:nvSpPr>
          <p:cNvPr id="19" name="Oval 18">
            <a:extLst>
              <a:ext uri="{FF2B5EF4-FFF2-40B4-BE49-F238E27FC236}">
                <a16:creationId xmlns:a16="http://schemas.microsoft.com/office/drawing/2014/main" id="{D5E5DC44-1250-4888-8C94-875B6E1D4272}"/>
              </a:ext>
            </a:extLst>
          </p:cNvPr>
          <p:cNvSpPr/>
          <p:nvPr/>
        </p:nvSpPr>
        <p:spPr>
          <a:xfrm>
            <a:off x="5316684" y="2596132"/>
            <a:ext cx="3146848" cy="3124200"/>
          </a:xfrm>
          <a:prstGeom prst="ellipse">
            <a:avLst/>
          </a:prstGeom>
          <a:solidFill>
            <a:srgbClr val="FFCC66">
              <a:alpha val="20000"/>
            </a:srgbClr>
          </a:solidFill>
          <a:ln w="57150">
            <a:solidFill>
              <a:srgbClr val="FFCC66">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588F2FB-D051-4F73-A80B-BC8E1331BD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18608" y="2087368"/>
            <a:ext cx="1143000" cy="1143000"/>
          </a:xfrm>
          <a:prstGeom prst="rect">
            <a:avLst/>
          </a:prstGeom>
        </p:spPr>
      </p:pic>
      <p:pic>
        <p:nvPicPr>
          <p:cNvPr id="8" name="Picture 7">
            <a:extLst>
              <a:ext uri="{FF2B5EF4-FFF2-40B4-BE49-F238E27FC236}">
                <a16:creationId xmlns:a16="http://schemas.microsoft.com/office/drawing/2014/main" id="{A95400CA-575D-4017-9206-802087DA2DD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12020" y="3265936"/>
            <a:ext cx="1143000" cy="1143000"/>
          </a:xfrm>
          <a:prstGeom prst="rect">
            <a:avLst/>
          </a:prstGeom>
        </p:spPr>
      </p:pic>
      <p:pic>
        <p:nvPicPr>
          <p:cNvPr id="10" name="Picture 9">
            <a:extLst>
              <a:ext uri="{FF2B5EF4-FFF2-40B4-BE49-F238E27FC236}">
                <a16:creationId xmlns:a16="http://schemas.microsoft.com/office/drawing/2014/main" id="{BD34CD08-6576-4B7F-AF6F-35C870B2327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16684" y="5001764"/>
            <a:ext cx="1143000" cy="1143000"/>
          </a:xfrm>
          <a:prstGeom prst="rect">
            <a:avLst/>
          </a:prstGeom>
        </p:spPr>
      </p:pic>
      <p:pic>
        <p:nvPicPr>
          <p:cNvPr id="12" name="Picture 11">
            <a:extLst>
              <a:ext uri="{FF2B5EF4-FFF2-40B4-BE49-F238E27FC236}">
                <a16:creationId xmlns:a16="http://schemas.microsoft.com/office/drawing/2014/main" id="{6F1F8665-07F5-44F9-91C5-8491445C3EA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71849" y="5001764"/>
            <a:ext cx="1143000" cy="1143000"/>
          </a:xfrm>
          <a:prstGeom prst="rect">
            <a:avLst/>
          </a:prstGeom>
        </p:spPr>
      </p:pic>
      <p:pic>
        <p:nvPicPr>
          <p:cNvPr id="15" name="Picture 14">
            <a:extLst>
              <a:ext uri="{FF2B5EF4-FFF2-40B4-BE49-F238E27FC236}">
                <a16:creationId xmlns:a16="http://schemas.microsoft.com/office/drawing/2014/main" id="{144211A9-3C88-4011-A814-AE7F486EFFC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825196" y="3265936"/>
            <a:ext cx="1143000" cy="1143000"/>
          </a:xfrm>
          <a:prstGeom prst="rect">
            <a:avLst/>
          </a:prstGeom>
        </p:spPr>
      </p:pic>
      <p:pic>
        <p:nvPicPr>
          <p:cNvPr id="18" name="Picture 17">
            <a:extLst>
              <a:ext uri="{FF2B5EF4-FFF2-40B4-BE49-F238E27FC236}">
                <a16:creationId xmlns:a16="http://schemas.microsoft.com/office/drawing/2014/main" id="{9A8505C7-3911-4F81-BD69-130D0D55DB5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29673" y="3497797"/>
            <a:ext cx="1320870" cy="1320870"/>
          </a:xfrm>
          <a:prstGeom prst="rect">
            <a:avLst/>
          </a:prstGeom>
        </p:spPr>
      </p:pic>
    </p:spTree>
    <p:extLst>
      <p:ext uri="{BB962C8B-B14F-4D97-AF65-F5344CB8AC3E}">
        <p14:creationId xmlns:p14="http://schemas.microsoft.com/office/powerpoint/2010/main" val="1806699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par>
                                <p:cTn id="11" presetID="3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 calcmode="lin" valueType="num">
                                      <p:cBhvr>
                                        <p:cTn id="15" dur="1000" fill="hold"/>
                                        <p:tgtEl>
                                          <p:spTgt spid="18"/>
                                        </p:tgtEl>
                                        <p:attrNameLst>
                                          <p:attrName>style.rotation</p:attrName>
                                        </p:attrNameLst>
                                      </p:cBhvr>
                                      <p:tavLst>
                                        <p:tav tm="0">
                                          <p:val>
                                            <p:fltVal val="90"/>
                                          </p:val>
                                        </p:tav>
                                        <p:tav tm="100000">
                                          <p:val>
                                            <p:fltVal val="0"/>
                                          </p:val>
                                        </p:tav>
                                      </p:tavLst>
                                    </p:anim>
                                    <p:animEffect transition="in" filter="fade">
                                      <p:cBhvr>
                                        <p:cTn id="16" dur="1000"/>
                                        <p:tgtEl>
                                          <p:spTgt spid="18"/>
                                        </p:tgtEl>
                                      </p:cBhvr>
                                    </p:animEffect>
                                  </p:childTnLst>
                                </p:cTn>
                              </p:par>
                            </p:childTnLst>
                          </p:cTn>
                        </p:par>
                        <p:par>
                          <p:cTn id="17" fill="hold">
                            <p:stCondLst>
                              <p:cond delay="1000"/>
                            </p:stCondLst>
                            <p:childTnLst>
                              <p:par>
                                <p:cTn id="18" presetID="31"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ppt_w</p:attrName>
                                        </p:attrNameLst>
                                      </p:cBhvr>
                                      <p:tavLst>
                                        <p:tav tm="0">
                                          <p:val>
                                            <p:fltVal val="0"/>
                                          </p:val>
                                        </p:tav>
                                        <p:tav tm="100000">
                                          <p:val>
                                            <p:strVal val="#ppt_w"/>
                                          </p:val>
                                        </p:tav>
                                      </p:tavLst>
                                    </p:anim>
                                    <p:anim calcmode="lin" valueType="num">
                                      <p:cBhvr>
                                        <p:cTn id="21" dur="1000" fill="hold"/>
                                        <p:tgtEl>
                                          <p:spTgt spid="6"/>
                                        </p:tgtEl>
                                        <p:attrNameLst>
                                          <p:attrName>ppt_h</p:attrName>
                                        </p:attrNameLst>
                                      </p:cBhvr>
                                      <p:tavLst>
                                        <p:tav tm="0">
                                          <p:val>
                                            <p:fltVal val="0"/>
                                          </p:val>
                                        </p:tav>
                                        <p:tav tm="100000">
                                          <p:val>
                                            <p:strVal val="#ppt_h"/>
                                          </p:val>
                                        </p:tav>
                                      </p:tavLst>
                                    </p:anim>
                                    <p:anim calcmode="lin" valueType="num">
                                      <p:cBhvr>
                                        <p:cTn id="22" dur="1000" fill="hold"/>
                                        <p:tgtEl>
                                          <p:spTgt spid="6"/>
                                        </p:tgtEl>
                                        <p:attrNameLst>
                                          <p:attrName>style.rotation</p:attrName>
                                        </p:attrNameLst>
                                      </p:cBhvr>
                                      <p:tavLst>
                                        <p:tav tm="0">
                                          <p:val>
                                            <p:fltVal val="90"/>
                                          </p:val>
                                        </p:tav>
                                        <p:tav tm="100000">
                                          <p:val>
                                            <p:fltVal val="0"/>
                                          </p:val>
                                        </p:tav>
                                      </p:tavLst>
                                    </p:anim>
                                    <p:animEffect transition="in" filter="fade">
                                      <p:cBhvr>
                                        <p:cTn id="23" dur="1000"/>
                                        <p:tgtEl>
                                          <p:spTgt spid="6"/>
                                        </p:tgtEl>
                                      </p:cBhvr>
                                    </p:animEffect>
                                  </p:childTnLst>
                                </p:cTn>
                              </p:par>
                              <p:par>
                                <p:cTn id="24" presetID="31"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fltVal val="0"/>
                                          </p:val>
                                        </p:tav>
                                        <p:tav tm="100000">
                                          <p:val>
                                            <p:strVal val="#ppt_w"/>
                                          </p:val>
                                        </p:tav>
                                      </p:tavLst>
                                    </p:anim>
                                    <p:anim calcmode="lin" valueType="num">
                                      <p:cBhvr>
                                        <p:cTn id="27" dur="1000" fill="hold"/>
                                        <p:tgtEl>
                                          <p:spTgt spid="15"/>
                                        </p:tgtEl>
                                        <p:attrNameLst>
                                          <p:attrName>ppt_h</p:attrName>
                                        </p:attrNameLst>
                                      </p:cBhvr>
                                      <p:tavLst>
                                        <p:tav tm="0">
                                          <p:val>
                                            <p:fltVal val="0"/>
                                          </p:val>
                                        </p:tav>
                                        <p:tav tm="100000">
                                          <p:val>
                                            <p:strVal val="#ppt_h"/>
                                          </p:val>
                                        </p:tav>
                                      </p:tavLst>
                                    </p:anim>
                                    <p:anim calcmode="lin" valueType="num">
                                      <p:cBhvr>
                                        <p:cTn id="28" dur="1000" fill="hold"/>
                                        <p:tgtEl>
                                          <p:spTgt spid="15"/>
                                        </p:tgtEl>
                                        <p:attrNameLst>
                                          <p:attrName>style.rotation</p:attrName>
                                        </p:attrNameLst>
                                      </p:cBhvr>
                                      <p:tavLst>
                                        <p:tav tm="0">
                                          <p:val>
                                            <p:fltVal val="90"/>
                                          </p:val>
                                        </p:tav>
                                        <p:tav tm="100000">
                                          <p:val>
                                            <p:fltVal val="0"/>
                                          </p:val>
                                        </p:tav>
                                      </p:tavLst>
                                    </p:anim>
                                    <p:animEffect transition="in" filter="fade">
                                      <p:cBhvr>
                                        <p:cTn id="29" dur="1000"/>
                                        <p:tgtEl>
                                          <p:spTgt spid="15"/>
                                        </p:tgtEl>
                                      </p:cBhvr>
                                    </p:animEffect>
                                  </p:childTnLst>
                                </p:cTn>
                              </p:par>
                              <p:par>
                                <p:cTn id="30" presetID="31"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1000" fill="hold"/>
                                        <p:tgtEl>
                                          <p:spTgt spid="8"/>
                                        </p:tgtEl>
                                        <p:attrNameLst>
                                          <p:attrName>ppt_w</p:attrName>
                                        </p:attrNameLst>
                                      </p:cBhvr>
                                      <p:tavLst>
                                        <p:tav tm="0">
                                          <p:val>
                                            <p:fltVal val="0"/>
                                          </p:val>
                                        </p:tav>
                                        <p:tav tm="100000">
                                          <p:val>
                                            <p:strVal val="#ppt_w"/>
                                          </p:val>
                                        </p:tav>
                                      </p:tavLst>
                                    </p:anim>
                                    <p:anim calcmode="lin" valueType="num">
                                      <p:cBhvr>
                                        <p:cTn id="33" dur="1000" fill="hold"/>
                                        <p:tgtEl>
                                          <p:spTgt spid="8"/>
                                        </p:tgtEl>
                                        <p:attrNameLst>
                                          <p:attrName>ppt_h</p:attrName>
                                        </p:attrNameLst>
                                      </p:cBhvr>
                                      <p:tavLst>
                                        <p:tav tm="0">
                                          <p:val>
                                            <p:fltVal val="0"/>
                                          </p:val>
                                        </p:tav>
                                        <p:tav tm="100000">
                                          <p:val>
                                            <p:strVal val="#ppt_h"/>
                                          </p:val>
                                        </p:tav>
                                      </p:tavLst>
                                    </p:anim>
                                    <p:anim calcmode="lin" valueType="num">
                                      <p:cBhvr>
                                        <p:cTn id="34" dur="1000" fill="hold"/>
                                        <p:tgtEl>
                                          <p:spTgt spid="8"/>
                                        </p:tgtEl>
                                        <p:attrNameLst>
                                          <p:attrName>style.rotation</p:attrName>
                                        </p:attrNameLst>
                                      </p:cBhvr>
                                      <p:tavLst>
                                        <p:tav tm="0">
                                          <p:val>
                                            <p:fltVal val="90"/>
                                          </p:val>
                                        </p:tav>
                                        <p:tav tm="100000">
                                          <p:val>
                                            <p:fltVal val="0"/>
                                          </p:val>
                                        </p:tav>
                                      </p:tavLst>
                                    </p:anim>
                                    <p:animEffect transition="in" filter="fade">
                                      <p:cBhvr>
                                        <p:cTn id="35" dur="1000"/>
                                        <p:tgtEl>
                                          <p:spTgt spid="8"/>
                                        </p:tgtEl>
                                      </p:cBhvr>
                                    </p:animEffect>
                                  </p:childTnLst>
                                </p:cTn>
                              </p:par>
                              <p:par>
                                <p:cTn id="36" presetID="31"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1000" fill="hold"/>
                                        <p:tgtEl>
                                          <p:spTgt spid="10"/>
                                        </p:tgtEl>
                                        <p:attrNameLst>
                                          <p:attrName>ppt_w</p:attrName>
                                        </p:attrNameLst>
                                      </p:cBhvr>
                                      <p:tavLst>
                                        <p:tav tm="0">
                                          <p:val>
                                            <p:fltVal val="0"/>
                                          </p:val>
                                        </p:tav>
                                        <p:tav tm="100000">
                                          <p:val>
                                            <p:strVal val="#ppt_w"/>
                                          </p:val>
                                        </p:tav>
                                      </p:tavLst>
                                    </p:anim>
                                    <p:anim calcmode="lin" valueType="num">
                                      <p:cBhvr>
                                        <p:cTn id="39" dur="1000" fill="hold"/>
                                        <p:tgtEl>
                                          <p:spTgt spid="10"/>
                                        </p:tgtEl>
                                        <p:attrNameLst>
                                          <p:attrName>ppt_h</p:attrName>
                                        </p:attrNameLst>
                                      </p:cBhvr>
                                      <p:tavLst>
                                        <p:tav tm="0">
                                          <p:val>
                                            <p:fltVal val="0"/>
                                          </p:val>
                                        </p:tav>
                                        <p:tav tm="100000">
                                          <p:val>
                                            <p:strVal val="#ppt_h"/>
                                          </p:val>
                                        </p:tav>
                                      </p:tavLst>
                                    </p:anim>
                                    <p:anim calcmode="lin" valueType="num">
                                      <p:cBhvr>
                                        <p:cTn id="40" dur="1000" fill="hold"/>
                                        <p:tgtEl>
                                          <p:spTgt spid="10"/>
                                        </p:tgtEl>
                                        <p:attrNameLst>
                                          <p:attrName>style.rotation</p:attrName>
                                        </p:attrNameLst>
                                      </p:cBhvr>
                                      <p:tavLst>
                                        <p:tav tm="0">
                                          <p:val>
                                            <p:fltVal val="90"/>
                                          </p:val>
                                        </p:tav>
                                        <p:tav tm="100000">
                                          <p:val>
                                            <p:fltVal val="0"/>
                                          </p:val>
                                        </p:tav>
                                      </p:tavLst>
                                    </p:anim>
                                    <p:animEffect transition="in" filter="fade">
                                      <p:cBhvr>
                                        <p:cTn id="41" dur="1000"/>
                                        <p:tgtEl>
                                          <p:spTgt spid="10"/>
                                        </p:tgtEl>
                                      </p:cBhvr>
                                    </p:animEffect>
                                  </p:childTnLst>
                                </p:cTn>
                              </p:par>
                              <p:par>
                                <p:cTn id="42" presetID="31"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1000" fill="hold"/>
                                        <p:tgtEl>
                                          <p:spTgt spid="12"/>
                                        </p:tgtEl>
                                        <p:attrNameLst>
                                          <p:attrName>ppt_w</p:attrName>
                                        </p:attrNameLst>
                                      </p:cBhvr>
                                      <p:tavLst>
                                        <p:tav tm="0">
                                          <p:val>
                                            <p:fltVal val="0"/>
                                          </p:val>
                                        </p:tav>
                                        <p:tav tm="100000">
                                          <p:val>
                                            <p:strVal val="#ppt_w"/>
                                          </p:val>
                                        </p:tav>
                                      </p:tavLst>
                                    </p:anim>
                                    <p:anim calcmode="lin" valueType="num">
                                      <p:cBhvr>
                                        <p:cTn id="45" dur="1000" fill="hold"/>
                                        <p:tgtEl>
                                          <p:spTgt spid="12"/>
                                        </p:tgtEl>
                                        <p:attrNameLst>
                                          <p:attrName>ppt_h</p:attrName>
                                        </p:attrNameLst>
                                      </p:cBhvr>
                                      <p:tavLst>
                                        <p:tav tm="0">
                                          <p:val>
                                            <p:fltVal val="0"/>
                                          </p:val>
                                        </p:tav>
                                        <p:tav tm="100000">
                                          <p:val>
                                            <p:strVal val="#ppt_h"/>
                                          </p:val>
                                        </p:tav>
                                      </p:tavLst>
                                    </p:anim>
                                    <p:anim calcmode="lin" valueType="num">
                                      <p:cBhvr>
                                        <p:cTn id="46" dur="1000" fill="hold"/>
                                        <p:tgtEl>
                                          <p:spTgt spid="12"/>
                                        </p:tgtEl>
                                        <p:attrNameLst>
                                          <p:attrName>style.rotation</p:attrName>
                                        </p:attrNameLst>
                                      </p:cBhvr>
                                      <p:tavLst>
                                        <p:tav tm="0">
                                          <p:val>
                                            <p:fltVal val="90"/>
                                          </p:val>
                                        </p:tav>
                                        <p:tav tm="100000">
                                          <p:val>
                                            <p:fltVal val="0"/>
                                          </p:val>
                                        </p:tav>
                                      </p:tavLst>
                                    </p:anim>
                                    <p:animEffect transition="in" filter="fade">
                                      <p:cBhvr>
                                        <p:cTn id="4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theme/theme1.xml><?xml version="1.0" encoding="utf-8"?>
<a:theme xmlns:a="http://schemas.openxmlformats.org/drawingml/2006/main" name="SD PowerPoint Templat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onstantia Custom 1">
      <a:majorFont>
        <a:latin typeface="Constantia"/>
        <a:ea typeface=""/>
        <a:cs typeface=""/>
      </a:majorFont>
      <a:minorFont>
        <a:latin typeface="Constanti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 PowerPoint Template" id="{F0AA63F3-4312-493B-8174-352B2AD520BD}" vid="{DD105971-6F86-4F45-9EF8-20BC841C00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Jakarta_clarke</Template>
  <TotalTime>21997</TotalTime>
  <Words>6633</Words>
  <Application>Microsoft Office PowerPoint</Application>
  <PresentationFormat>On-screen Show (4:3)</PresentationFormat>
  <Paragraphs>985</Paragraphs>
  <Slides>55</Slides>
  <Notes>55</Notes>
  <HiddenSlides>13</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8" baseType="lpstr">
      <vt:lpstr>News Gothic</vt:lpstr>
      <vt:lpstr>Abadi</vt:lpstr>
      <vt:lpstr>Arial</vt:lpstr>
      <vt:lpstr>Calibri</vt:lpstr>
      <vt:lpstr>Cambria Math</vt:lpstr>
      <vt:lpstr>Constantia</vt:lpstr>
      <vt:lpstr>Palatino Linotype</vt:lpstr>
      <vt:lpstr>Segoe UI Semibold</vt:lpstr>
      <vt:lpstr>Verdana</vt:lpstr>
      <vt:lpstr>Wingdings</vt:lpstr>
      <vt:lpstr>Wingdings 2</vt:lpstr>
      <vt:lpstr>SD PowerPoint Template</vt:lpstr>
      <vt:lpstr>Worksheet</vt:lpstr>
      <vt:lpstr>Overview of Energy Flow Accounts  </vt:lpstr>
      <vt:lpstr>Outline</vt:lpstr>
      <vt:lpstr>Learning objectives</vt:lpstr>
      <vt:lpstr>Environment accounts and statistics</vt:lpstr>
      <vt:lpstr>Environment accounts and statistics</vt:lpstr>
      <vt:lpstr>Scope of energy flow accounts</vt:lpstr>
      <vt:lpstr>Energy flows</vt:lpstr>
      <vt:lpstr>Which are energy flows?</vt:lpstr>
      <vt:lpstr>Uses of energy flows</vt:lpstr>
      <vt:lpstr>Some principles</vt:lpstr>
      <vt:lpstr>Some definitions</vt:lpstr>
      <vt:lpstr>Some definitions</vt:lpstr>
      <vt:lpstr>Some definitions</vt:lpstr>
      <vt:lpstr>The supply-use chain</vt:lpstr>
      <vt:lpstr>Classifications</vt:lpstr>
      <vt:lpstr>Group exercise</vt:lpstr>
      <vt:lpstr>Group Exercise</vt:lpstr>
      <vt:lpstr>Group exercise – the answers</vt:lpstr>
      <vt:lpstr>Group exercise – the answers</vt:lpstr>
      <vt:lpstr>Group exercise – the answers</vt:lpstr>
      <vt:lpstr>Group exercise – the answers</vt:lpstr>
      <vt:lpstr>Intermezzo …..</vt:lpstr>
      <vt:lpstr>Territory vs Residence principle</vt:lpstr>
      <vt:lpstr>Territory vs Residence principle</vt:lpstr>
      <vt:lpstr>Residence principle</vt:lpstr>
      <vt:lpstr>An Overview</vt:lpstr>
      <vt:lpstr>An Overview</vt:lpstr>
      <vt:lpstr>Creating balances and accounts</vt:lpstr>
      <vt:lpstr>Terminology: Energy supply</vt:lpstr>
      <vt:lpstr>Terminology: Energy use and storage</vt:lpstr>
      <vt:lpstr>Actual difference  – territory vs. residence principle</vt:lpstr>
      <vt:lpstr>Actual difference  – territory vs. residence principle</vt:lpstr>
      <vt:lpstr>PowerPoint Presentation</vt:lpstr>
      <vt:lpstr>EuroStat  – Physical Energy Flow Accounts (PEFA) Builder</vt:lpstr>
      <vt:lpstr>EuroStat  – Physical Energy Flow Accounts (PEFA) Builder</vt:lpstr>
      <vt:lpstr>Level 2</vt:lpstr>
      <vt:lpstr>Energy supply in the SEEA</vt:lpstr>
      <vt:lpstr>Energy use in the SEEA</vt:lpstr>
      <vt:lpstr>Compilation challenges &amp; data</vt:lpstr>
      <vt:lpstr>Compilation challenges &amp; data</vt:lpstr>
      <vt:lpstr>Compilation challenges &amp; data</vt:lpstr>
      <vt:lpstr>Compilation challenges &amp; data</vt:lpstr>
      <vt:lpstr>Compilation challenges &amp; data</vt:lpstr>
      <vt:lpstr>Compilation challenges &amp; data</vt:lpstr>
      <vt:lpstr>Compilation challenges &amp; data</vt:lpstr>
      <vt:lpstr>Compilation challenges &amp; data</vt:lpstr>
      <vt:lpstr>Simplifications &amp; Extensions</vt:lpstr>
      <vt:lpstr>SDG indicators</vt:lpstr>
      <vt:lpstr>SDG indicators</vt:lpstr>
      <vt:lpstr>Country examples: Netherlands</vt:lpstr>
      <vt:lpstr>Discussion</vt:lpstr>
      <vt:lpstr>References</vt:lpstr>
      <vt:lpstr>Acknowledgements</vt:lpstr>
      <vt:lpstr>PowerPoint Presentation</vt:lpstr>
      <vt:lpstr>Energy statistics, balances and accounts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Statistics: past, present and opportunitis</dc:title>
  <dc:creator>Michael Bordt</dc:creator>
  <cp:lastModifiedBy>Hye Kyeong Choi</cp:lastModifiedBy>
  <cp:revision>629</cp:revision>
  <cp:lastPrinted>2017-02-06T05:17:05Z</cp:lastPrinted>
  <dcterms:created xsi:type="dcterms:W3CDTF">2006-08-16T00:00:00Z</dcterms:created>
  <dcterms:modified xsi:type="dcterms:W3CDTF">2019-05-08T04:10:51Z</dcterms:modified>
</cp:coreProperties>
</file>