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44" r:id="rId1"/>
  </p:sldMasterIdLst>
  <p:notesMasterIdLst>
    <p:notesMasterId r:id="rId52"/>
  </p:notesMasterIdLst>
  <p:handoutMasterIdLst>
    <p:handoutMasterId r:id="rId53"/>
  </p:handoutMasterIdLst>
  <p:sldIdLst>
    <p:sldId id="382" r:id="rId2"/>
    <p:sldId id="312" r:id="rId3"/>
    <p:sldId id="313" r:id="rId4"/>
    <p:sldId id="444" r:id="rId5"/>
    <p:sldId id="420" r:id="rId6"/>
    <p:sldId id="383" r:id="rId7"/>
    <p:sldId id="421" r:id="rId8"/>
    <p:sldId id="422" r:id="rId9"/>
    <p:sldId id="429" r:id="rId10"/>
    <p:sldId id="446" r:id="rId11"/>
    <p:sldId id="424" r:id="rId12"/>
    <p:sldId id="428" r:id="rId13"/>
    <p:sldId id="423" r:id="rId14"/>
    <p:sldId id="448" r:id="rId15"/>
    <p:sldId id="386" r:id="rId16"/>
    <p:sldId id="425" r:id="rId17"/>
    <p:sldId id="447" r:id="rId18"/>
    <p:sldId id="433" r:id="rId19"/>
    <p:sldId id="426" r:id="rId20"/>
    <p:sldId id="427" r:id="rId21"/>
    <p:sldId id="388" r:id="rId22"/>
    <p:sldId id="391" r:id="rId23"/>
    <p:sldId id="430" r:id="rId24"/>
    <p:sldId id="498" r:id="rId25"/>
    <p:sldId id="497" r:id="rId26"/>
    <p:sldId id="393" r:id="rId27"/>
    <p:sldId id="431" r:id="rId28"/>
    <p:sldId id="395" r:id="rId29"/>
    <p:sldId id="397" r:id="rId30"/>
    <p:sldId id="434" r:id="rId31"/>
    <p:sldId id="451" r:id="rId32"/>
    <p:sldId id="407" r:id="rId33"/>
    <p:sldId id="405" r:id="rId34"/>
    <p:sldId id="492" r:id="rId35"/>
    <p:sldId id="436" r:id="rId36"/>
    <p:sldId id="493" r:id="rId37"/>
    <p:sldId id="408" r:id="rId38"/>
    <p:sldId id="494" r:id="rId39"/>
    <p:sldId id="437" r:id="rId40"/>
    <p:sldId id="438" r:id="rId41"/>
    <p:sldId id="439" r:id="rId42"/>
    <p:sldId id="495" r:id="rId43"/>
    <p:sldId id="441" r:id="rId44"/>
    <p:sldId id="442" r:id="rId45"/>
    <p:sldId id="440" r:id="rId46"/>
    <p:sldId id="443" r:id="rId47"/>
    <p:sldId id="435" r:id="rId48"/>
    <p:sldId id="419" r:id="rId49"/>
    <p:sldId id="449" r:id="rId50"/>
    <p:sldId id="450" r:id="rId51"/>
  </p:sldIdLst>
  <p:sldSz cx="9144000" cy="6858000" type="screen4x3"/>
  <p:notesSz cx="9928225" cy="6797675"/>
  <p:defaultTextStyle>
    <a:defPPr>
      <a:defRPr lang="en-US"/>
    </a:defPPr>
    <a:lvl1pPr algn="l" rtl="0" fontAlgn="base">
      <a:spcBef>
        <a:spcPct val="0"/>
      </a:spcBef>
      <a:spcAft>
        <a:spcPct val="0"/>
      </a:spcAft>
      <a:defRPr b="1" kern="1200">
        <a:solidFill>
          <a:schemeClr val="tx1"/>
        </a:solidFill>
        <a:latin typeface="Arial" charset="0"/>
        <a:ea typeface="+mn-ea"/>
        <a:cs typeface="Arial" charset="0"/>
      </a:defRPr>
    </a:lvl1pPr>
    <a:lvl2pPr marL="457200" algn="l" rtl="0" fontAlgn="base">
      <a:spcBef>
        <a:spcPct val="0"/>
      </a:spcBef>
      <a:spcAft>
        <a:spcPct val="0"/>
      </a:spcAft>
      <a:defRPr b="1" kern="1200">
        <a:solidFill>
          <a:schemeClr val="tx1"/>
        </a:solidFill>
        <a:latin typeface="Arial" charset="0"/>
        <a:ea typeface="+mn-ea"/>
        <a:cs typeface="Arial" charset="0"/>
      </a:defRPr>
    </a:lvl2pPr>
    <a:lvl3pPr marL="914400" algn="l" rtl="0" fontAlgn="base">
      <a:spcBef>
        <a:spcPct val="0"/>
      </a:spcBef>
      <a:spcAft>
        <a:spcPct val="0"/>
      </a:spcAft>
      <a:defRPr b="1" kern="1200">
        <a:solidFill>
          <a:schemeClr val="tx1"/>
        </a:solidFill>
        <a:latin typeface="Arial" charset="0"/>
        <a:ea typeface="+mn-ea"/>
        <a:cs typeface="Arial" charset="0"/>
      </a:defRPr>
    </a:lvl3pPr>
    <a:lvl4pPr marL="1371600" algn="l" rtl="0" fontAlgn="base">
      <a:spcBef>
        <a:spcPct val="0"/>
      </a:spcBef>
      <a:spcAft>
        <a:spcPct val="0"/>
      </a:spcAft>
      <a:defRPr b="1" kern="1200">
        <a:solidFill>
          <a:schemeClr val="tx1"/>
        </a:solidFill>
        <a:latin typeface="Arial" charset="0"/>
        <a:ea typeface="+mn-ea"/>
        <a:cs typeface="Arial" charset="0"/>
      </a:defRPr>
    </a:lvl4pPr>
    <a:lvl5pPr marL="1828800" algn="l" rtl="0" fontAlgn="base">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0000"/>
    <a:srgbClr val="FF9900"/>
    <a:srgbClr val="0033CC"/>
    <a:srgbClr val="0066FF"/>
    <a:srgbClr val="00CCFF"/>
    <a:srgbClr val="CC3300"/>
    <a:srgbClr val="CC6600"/>
    <a:srgbClr val="FF9933"/>
    <a:srgbClr val="EE00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624" autoAdjust="0"/>
    <p:restoredTop sz="68050" autoAdjust="0"/>
  </p:normalViewPr>
  <p:slideViewPr>
    <p:cSldViewPr>
      <p:cViewPr varScale="1">
        <p:scale>
          <a:sx n="72" d="100"/>
          <a:sy n="72" d="100"/>
        </p:scale>
        <p:origin x="1374" y="54"/>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3313" cy="34021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622594" y="0"/>
            <a:ext cx="4303313" cy="340210"/>
          </a:xfrm>
          <a:prstGeom prst="rect">
            <a:avLst/>
          </a:prstGeom>
        </p:spPr>
        <p:txBody>
          <a:bodyPr vert="horz" lIns="91440" tIns="45720" rIns="91440" bIns="45720" rtlCol="0"/>
          <a:lstStyle>
            <a:lvl1pPr algn="r">
              <a:defRPr sz="1200"/>
            </a:lvl1pPr>
          </a:lstStyle>
          <a:p>
            <a:fld id="{7AE72B81-0CA3-4549-8D8F-5A3681CEEA62}" type="datetimeFigureOut">
              <a:rPr lang="en-US" smtClean="0"/>
              <a:pPr/>
              <a:t>08/05/2019</a:t>
            </a:fld>
            <a:endParaRPr lang="en-US"/>
          </a:p>
        </p:txBody>
      </p:sp>
      <p:sp>
        <p:nvSpPr>
          <p:cNvPr id="4" name="Footer Placeholder 3"/>
          <p:cNvSpPr>
            <a:spLocks noGrp="1"/>
          </p:cNvSpPr>
          <p:nvPr>
            <p:ph type="ftr" sz="quarter" idx="2"/>
          </p:nvPr>
        </p:nvSpPr>
        <p:spPr>
          <a:xfrm>
            <a:off x="0" y="6456378"/>
            <a:ext cx="4303313" cy="34021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622594" y="6456378"/>
            <a:ext cx="4303313" cy="340210"/>
          </a:xfrm>
          <a:prstGeom prst="rect">
            <a:avLst/>
          </a:prstGeom>
        </p:spPr>
        <p:txBody>
          <a:bodyPr vert="horz" lIns="91440" tIns="45720" rIns="91440" bIns="45720" rtlCol="0" anchor="b"/>
          <a:lstStyle>
            <a:lvl1pPr algn="r">
              <a:defRPr sz="1200"/>
            </a:lvl1pPr>
          </a:lstStyle>
          <a:p>
            <a:fld id="{D2E3B281-60F1-4074-8356-332EC12730D9}" type="slidenum">
              <a:rPr lang="en-US" smtClean="0"/>
              <a:pPr/>
              <a:t>‹#›</a:t>
            </a:fld>
            <a:endParaRPr lang="en-US"/>
          </a:p>
        </p:txBody>
      </p:sp>
    </p:spTree>
    <p:extLst>
      <p:ext uri="{BB962C8B-B14F-4D97-AF65-F5344CB8AC3E}">
        <p14:creationId xmlns:p14="http://schemas.microsoft.com/office/powerpoint/2010/main" val="31617777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2" y="0"/>
            <a:ext cx="4302231" cy="3398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atin typeface="Arial" charset="0"/>
                <a:cs typeface="Arial" charset="0"/>
              </a:defRPr>
            </a:lvl1pPr>
          </a:lstStyle>
          <a:p>
            <a:pPr>
              <a:defRPr/>
            </a:pPr>
            <a:endParaRPr lang="en-US"/>
          </a:p>
        </p:txBody>
      </p:sp>
      <p:sp>
        <p:nvSpPr>
          <p:cNvPr id="6147" name="Rectangle 3"/>
          <p:cNvSpPr>
            <a:spLocks noGrp="1" noChangeArrowheads="1"/>
          </p:cNvSpPr>
          <p:nvPr>
            <p:ph type="dt" idx="1"/>
          </p:nvPr>
        </p:nvSpPr>
        <p:spPr bwMode="auto">
          <a:xfrm>
            <a:off x="5623699" y="0"/>
            <a:ext cx="4302231" cy="33988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atin typeface="Arial" charset="0"/>
                <a:cs typeface="Arial" charset="0"/>
              </a:defRPr>
            </a:lvl1pPr>
          </a:lstStyle>
          <a:p>
            <a:pPr>
              <a:defRPr/>
            </a:pPr>
            <a:endParaRPr lang="en-US"/>
          </a:p>
        </p:txBody>
      </p:sp>
      <p:sp>
        <p:nvSpPr>
          <p:cNvPr id="18436" name="Rectangle 4"/>
          <p:cNvSpPr>
            <a:spLocks noGrp="1" noRot="1" noChangeAspect="1" noChangeArrowheads="1" noTextEdit="1"/>
          </p:cNvSpPr>
          <p:nvPr>
            <p:ph type="sldImg" idx="2"/>
          </p:nvPr>
        </p:nvSpPr>
        <p:spPr bwMode="auto">
          <a:xfrm>
            <a:off x="3263900" y="509588"/>
            <a:ext cx="3400425" cy="254952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92823" y="3228896"/>
            <a:ext cx="7942580" cy="30589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2" y="6456612"/>
            <a:ext cx="4302231" cy="3398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atin typeface="Arial" charset="0"/>
                <a:cs typeface="Arial" charset="0"/>
              </a:defRPr>
            </a:lvl1pPr>
          </a:lstStyle>
          <a:p>
            <a:pPr>
              <a:defRPr/>
            </a:pPr>
            <a:endParaRPr lang="en-US"/>
          </a:p>
        </p:txBody>
      </p:sp>
      <p:sp>
        <p:nvSpPr>
          <p:cNvPr id="6151" name="Rectangle 7"/>
          <p:cNvSpPr>
            <a:spLocks noGrp="1" noChangeArrowheads="1"/>
          </p:cNvSpPr>
          <p:nvPr>
            <p:ph type="sldNum" sz="quarter" idx="5"/>
          </p:nvPr>
        </p:nvSpPr>
        <p:spPr bwMode="auto">
          <a:xfrm>
            <a:off x="5623699" y="6456612"/>
            <a:ext cx="4302231" cy="339884"/>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atin typeface="Arial" charset="0"/>
                <a:cs typeface="Arial" charset="0"/>
              </a:defRPr>
            </a:lvl1pPr>
          </a:lstStyle>
          <a:p>
            <a:pPr>
              <a:defRPr/>
            </a:pPr>
            <a:fld id="{C98F3514-51EA-4621-B0D2-BB3928FFD3DE}" type="slidenum">
              <a:rPr lang="en-US"/>
              <a:pPr>
                <a:defRPr/>
              </a:pPr>
              <a:t>‹#›</a:t>
            </a:fld>
            <a:endParaRPr lang="en-US"/>
          </a:p>
        </p:txBody>
      </p:sp>
    </p:spTree>
    <p:extLst>
      <p:ext uri="{BB962C8B-B14F-4D97-AF65-F5344CB8AC3E}">
        <p14:creationId xmlns:p14="http://schemas.microsoft.com/office/powerpoint/2010/main" val="21210799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c.europa.eu/eurostat/statistics-explained/index.php/SDG_6_-_Clean_water_and_sanitation_(statistical_annex)"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s://unstats.un.org/unsd/envstats/fdes/SDGsInd_BasicSetMatrix.pdf"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GB" dirty="0"/>
          </a:p>
        </p:txBody>
      </p:sp>
      <p:sp>
        <p:nvSpPr>
          <p:cNvPr id="4" name="Slide Number Placeholder 3"/>
          <p:cNvSpPr>
            <a:spLocks noGrp="1"/>
          </p:cNvSpPr>
          <p:nvPr>
            <p:ph type="sldNum" sz="quarter" idx="10"/>
          </p:nvPr>
        </p:nvSpPr>
        <p:spPr/>
        <p:txBody>
          <a:bodyPr/>
          <a:lstStyle/>
          <a:p>
            <a:fld id="{9184F098-84AE-407B-B54D-1F21ED012977}" type="slidenum">
              <a:rPr lang="en-GB" smtClean="0"/>
              <a:t>1</a:t>
            </a:fld>
            <a:endParaRPr lang="en-GB" dirty="0"/>
          </a:p>
        </p:txBody>
      </p:sp>
    </p:spTree>
    <p:extLst>
      <p:ext uri="{BB962C8B-B14F-4D97-AF65-F5344CB8AC3E}">
        <p14:creationId xmlns:p14="http://schemas.microsoft.com/office/powerpoint/2010/main" val="40003228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hlinkClick r:id="rId3"/>
              </a:rPr>
              <a:t>https://ec.europa.eu/eurostat/statistics-explained/index.php/SDG_6_-_Clean_water_and_sanitation_(statistical_annex)</a:t>
            </a:r>
            <a:r>
              <a:rPr lang="en-US" dirty="0"/>
              <a:t> : This one has data by year and country </a:t>
            </a:r>
          </a:p>
          <a:p>
            <a:endParaRPr lang="en-US" dirty="0"/>
          </a:p>
          <a:p>
            <a:r>
              <a:rPr lang="en-US" dirty="0">
                <a:hlinkClick r:id="rId4"/>
              </a:rPr>
              <a:t>https://unstats.un.org/unsd/envstats/fdes/SDGsInd_BasicSetMatrix.pdf</a:t>
            </a:r>
            <a:r>
              <a:rPr lang="en-US" dirty="0"/>
              <a:t> : This one has statistics used in the SDG Indicator corresponding to BSES (SDG indicator can be compiled either fully or partially from BSES statistics)</a:t>
            </a:r>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C98F3514-51EA-4621-B0D2-BB3928FFD3DE}" type="slidenum">
              <a:rPr lang="en-US" smtClean="0"/>
              <a:pPr>
                <a:defRPr/>
              </a:pPr>
              <a:t>21</a:t>
            </a:fld>
            <a:endParaRPr lang="en-US"/>
          </a:p>
        </p:txBody>
      </p:sp>
    </p:spTree>
    <p:extLst>
      <p:ext uri="{BB962C8B-B14F-4D97-AF65-F5344CB8AC3E}">
        <p14:creationId xmlns:p14="http://schemas.microsoft.com/office/powerpoint/2010/main" val="22028740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For the compilation exercise,</a:t>
            </a:r>
            <a:r>
              <a:rPr lang="en-CA" baseline="0" dirty="0"/>
              <a:t> we will </a:t>
            </a:r>
          </a:p>
          <a:p>
            <a:endParaRPr lang="en-CA" dirty="0"/>
          </a:p>
          <a:p>
            <a:pPr marL="228600" indent="-228600">
              <a:buAutoNum type="arabicPeriod"/>
            </a:pPr>
            <a:r>
              <a:rPr lang="en-CA" dirty="0"/>
              <a:t>T</a:t>
            </a:r>
            <a:r>
              <a:rPr lang="en-CA" baseline="0" dirty="0"/>
              <a:t>ake a simple Stock and Flow diagram and create a Water Asset Account.</a:t>
            </a:r>
          </a:p>
          <a:p>
            <a:pPr marL="228600" indent="-228600">
              <a:buAutoNum type="arabicPeriod"/>
            </a:pPr>
            <a:r>
              <a:rPr lang="en-CA" dirty="0"/>
              <a:t>Create a Supply and Use Table from a Supply and Use Diagram</a:t>
            </a:r>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22</a:t>
            </a:fld>
            <a:endParaRPr lang="en-US"/>
          </a:p>
        </p:txBody>
      </p:sp>
    </p:spTree>
    <p:extLst>
      <p:ext uri="{BB962C8B-B14F-4D97-AF65-F5344CB8AC3E}">
        <p14:creationId xmlns:p14="http://schemas.microsoft.com/office/powerpoint/2010/main" val="875342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baseline="0" dirty="0"/>
              <a:t>Discussion? E.g., what are the priorities, opportunities and constraints in your country to compiling Water Accounts?</a:t>
            </a:r>
            <a:endParaRPr lang="en-CA" dirty="0"/>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30</a:t>
            </a:fld>
            <a:endParaRPr lang="en-US"/>
          </a:p>
        </p:txBody>
      </p:sp>
    </p:spTree>
    <p:extLst>
      <p:ext uri="{BB962C8B-B14F-4D97-AF65-F5344CB8AC3E}">
        <p14:creationId xmlns:p14="http://schemas.microsoft.com/office/powerpoint/2010/main" val="11303382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lvl="1"/>
            <a:endParaRPr lang="en-US" altLang="en-US" b="1" dirty="0"/>
          </a:p>
          <a:p>
            <a:pPr marL="742950" lvl="2"/>
            <a:endParaRPr lang="en-US" altLang="en-US" dirty="0"/>
          </a:p>
          <a:p>
            <a:pPr marL="285750" lvl="1"/>
            <a:r>
              <a:rPr lang="en-US" altLang="en-US" b="1" dirty="0"/>
              <a:t>Scale</a:t>
            </a:r>
            <a:r>
              <a:rPr lang="en-US" altLang="en-US" sz="1800" dirty="0"/>
              <a:t> of data (national level data may hide regional variation)</a:t>
            </a:r>
            <a:endParaRPr lang="en-US" altLang="en-US" dirty="0"/>
          </a:p>
          <a:p>
            <a:pPr marL="285750" lvl="1"/>
            <a:r>
              <a:rPr lang="en-US" altLang="en-US" b="1" dirty="0"/>
              <a:t>Seasonality:</a:t>
            </a:r>
            <a:r>
              <a:rPr lang="en-US" altLang="en-US" sz="1800" dirty="0"/>
              <a:t> Annual averages may hide seasonal variation and </a:t>
            </a:r>
            <a:r>
              <a:rPr lang="en-US" altLang="en-US" b="1" dirty="0"/>
              <a:t>extremes</a:t>
            </a:r>
            <a:r>
              <a:rPr lang="en-US" altLang="en-US" sz="1800" dirty="0"/>
              <a:t> (e.g., seasonal operators, rainy/dry seasons)</a:t>
            </a:r>
            <a:endParaRPr lang="en-US" altLang="en-US" dirty="0"/>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31</a:t>
            </a:fld>
            <a:endParaRPr lang="en-US"/>
          </a:p>
        </p:txBody>
      </p:sp>
    </p:spTree>
    <p:extLst>
      <p:ext uri="{BB962C8B-B14F-4D97-AF65-F5344CB8AC3E}">
        <p14:creationId xmlns:p14="http://schemas.microsoft.com/office/powerpoint/2010/main" val="20320703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CA" dirty="0"/>
              <a:t>These are only a few of</a:t>
            </a:r>
            <a:r>
              <a:rPr lang="en-CA" baseline="0" dirty="0"/>
              <a:t> the challenges. Still, it’s not difficult to get started to assemble water accounts.</a:t>
            </a:r>
            <a:endParaRPr lang="en-CA" dirty="0"/>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32</a:t>
            </a:fld>
            <a:endParaRPr lang="en-US"/>
          </a:p>
        </p:txBody>
      </p:sp>
    </p:spTree>
    <p:extLst>
      <p:ext uri="{BB962C8B-B14F-4D97-AF65-F5344CB8AC3E}">
        <p14:creationId xmlns:p14="http://schemas.microsoft.com/office/powerpoint/2010/main" val="151377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 much for the Philippines.</a:t>
            </a:r>
          </a:p>
          <a:p>
            <a:endParaRPr lang="en-US" dirty="0"/>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33</a:t>
            </a:fld>
            <a:endParaRPr lang="en-US"/>
          </a:p>
        </p:txBody>
      </p:sp>
    </p:spTree>
    <p:extLst>
      <p:ext uri="{BB962C8B-B14F-4D97-AF65-F5344CB8AC3E}">
        <p14:creationId xmlns:p14="http://schemas.microsoft.com/office/powerpoint/2010/main" val="42264720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2251393-DB9F-420B-9ED7-40348FAB9894}" type="slidenum">
              <a:rPr lang="en-US" smtClean="0"/>
              <a:t>34</a:t>
            </a:fld>
            <a:endParaRPr lang="en-US" dirty="0"/>
          </a:p>
        </p:txBody>
      </p:sp>
    </p:spTree>
    <p:extLst>
      <p:ext uri="{BB962C8B-B14F-4D97-AF65-F5344CB8AC3E}">
        <p14:creationId xmlns:p14="http://schemas.microsoft.com/office/powerpoint/2010/main" val="8773314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GB" dirty="0"/>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36</a:t>
            </a:fld>
            <a:endParaRPr lang="en-US"/>
          </a:p>
        </p:txBody>
      </p:sp>
    </p:spTree>
    <p:extLst>
      <p:ext uri="{BB962C8B-B14F-4D97-AF65-F5344CB8AC3E}">
        <p14:creationId xmlns:p14="http://schemas.microsoft.com/office/powerpoint/2010/main" val="35725458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 examples from Europe: http://ec.europa.eu/eurostat/statistics-explained/index.php/Environmental_accounts_-_establishing_the_links_between_the_environment_and_the_economy</a:t>
            </a:r>
          </a:p>
          <a:p>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37</a:t>
            </a:fld>
            <a:endParaRPr lang="en-US"/>
          </a:p>
        </p:txBody>
      </p:sp>
    </p:spTree>
    <p:extLst>
      <p:ext uri="{BB962C8B-B14F-4D97-AF65-F5344CB8AC3E}">
        <p14:creationId xmlns:p14="http://schemas.microsoft.com/office/powerpoint/2010/main" val="27481831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The following diagram was published in the 1990s by the Ministry of Environment of France in preparation of the 1992 water law. The diagram shows the point polluting emissions discharged through sewerage. </a:t>
            </a:r>
          </a:p>
          <a:p>
            <a:endParaRPr lang="en-US" dirty="0"/>
          </a:p>
        </p:txBody>
      </p:sp>
      <p:sp>
        <p:nvSpPr>
          <p:cNvPr id="4" name="Slide Number Placeholder 3"/>
          <p:cNvSpPr>
            <a:spLocks noGrp="1"/>
          </p:cNvSpPr>
          <p:nvPr>
            <p:ph type="sldNum" sz="quarter" idx="5"/>
          </p:nvPr>
        </p:nvSpPr>
        <p:spPr/>
        <p:txBody>
          <a:bodyPr/>
          <a:lstStyle/>
          <a:p>
            <a:pPr>
              <a:defRPr/>
            </a:pPr>
            <a:fld id="{C98F3514-51EA-4621-B0D2-BB3928FFD3DE}" type="slidenum">
              <a:rPr lang="en-US" smtClean="0"/>
              <a:pPr>
                <a:defRPr/>
              </a:pPr>
              <a:t>38</a:t>
            </a:fld>
            <a:endParaRPr lang="en-US"/>
          </a:p>
        </p:txBody>
      </p:sp>
    </p:spTree>
    <p:extLst>
      <p:ext uri="{BB962C8B-B14F-4D97-AF65-F5344CB8AC3E}">
        <p14:creationId xmlns:p14="http://schemas.microsoft.com/office/powerpoint/2010/main" val="29013805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This will be a combination presentation,</a:t>
            </a:r>
            <a:r>
              <a:rPr lang="en-CA" baseline="0" dirty="0"/>
              <a:t> group exercise and discussion. The entire process will take about 90 minutes.</a:t>
            </a:r>
          </a:p>
          <a:p>
            <a:pPr eaLnBrk="1" hangingPunct="1"/>
            <a:endParaRPr lang="en-US" altLang="en-US" dirty="0"/>
          </a:p>
          <a:p>
            <a:pPr eaLnBrk="1" hangingPunct="1"/>
            <a:r>
              <a:rPr lang="en-US" altLang="en-US" dirty="0"/>
              <a:t>Before we start, I’d like to emphasize that I recognize</a:t>
            </a:r>
            <a:r>
              <a:rPr lang="en-US" altLang="en-US" baseline="0" dirty="0"/>
              <a:t> that some of you will be more expert than I in some of the topics we will discuss.</a:t>
            </a:r>
          </a:p>
          <a:p>
            <a:pPr eaLnBrk="1" hangingPunct="1"/>
            <a:endParaRPr lang="en-US" altLang="en-US" baseline="0" dirty="0"/>
          </a:p>
          <a:p>
            <a:pPr eaLnBrk="1" hangingPunct="1"/>
            <a:r>
              <a:rPr lang="en-US" altLang="en-US" baseline="0" dirty="0"/>
              <a:t>One objective, is to bring everyone to the same level of understanding of this topic. This requires a simplification of the principles and concepts.</a:t>
            </a:r>
          </a:p>
          <a:p>
            <a:pPr eaLnBrk="1" hangingPunct="1"/>
            <a:endParaRPr lang="en-US" altLang="en-US" baseline="0" dirty="0"/>
          </a:p>
          <a:p>
            <a:pPr eaLnBrk="1" hangingPunct="1"/>
            <a:r>
              <a:rPr lang="en-US" altLang="en-US" baseline="0" dirty="0"/>
              <a:t>The training unit is still being developed and I look forward to your input to improve it.</a:t>
            </a:r>
          </a:p>
        </p:txBody>
      </p:sp>
      <p:sp>
        <p:nvSpPr>
          <p:cNvPr id="4" name="Slide Number Placeholder 3"/>
          <p:cNvSpPr>
            <a:spLocks noGrp="1"/>
          </p:cNvSpPr>
          <p:nvPr>
            <p:ph type="sldNum" sz="quarter" idx="10"/>
          </p:nvPr>
        </p:nvSpPr>
        <p:spPr/>
        <p:txBody>
          <a:bodyPr/>
          <a:lstStyle/>
          <a:p>
            <a:fld id="{45040C50-B555-46ED-9005-45C5F97D1AFC}" type="slidenum">
              <a:rPr lang="en-US" smtClean="0"/>
              <a:pPr/>
              <a:t>2</a:t>
            </a:fld>
            <a:endParaRPr lang="en-US" dirty="0"/>
          </a:p>
        </p:txBody>
      </p:sp>
    </p:spTree>
    <p:extLst>
      <p:ext uri="{BB962C8B-B14F-4D97-AF65-F5344CB8AC3E}">
        <p14:creationId xmlns:p14="http://schemas.microsoft.com/office/powerpoint/2010/main" val="39260113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98F3514-51EA-4621-B0D2-BB3928FFD3DE}" type="slidenum">
              <a:rPr lang="en-US" smtClean="0"/>
              <a:pPr>
                <a:defRPr/>
              </a:pPr>
              <a:t>39</a:t>
            </a:fld>
            <a:endParaRPr lang="en-US"/>
          </a:p>
        </p:txBody>
      </p:sp>
    </p:spTree>
    <p:extLst>
      <p:ext uri="{BB962C8B-B14F-4D97-AF65-F5344CB8AC3E}">
        <p14:creationId xmlns:p14="http://schemas.microsoft.com/office/powerpoint/2010/main" val="4693640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98F3514-51EA-4621-B0D2-BB3928FFD3DE}" type="slidenum">
              <a:rPr lang="en-US" smtClean="0"/>
              <a:pPr>
                <a:defRPr/>
              </a:pPr>
              <a:t>40</a:t>
            </a:fld>
            <a:endParaRPr lang="en-US"/>
          </a:p>
        </p:txBody>
      </p:sp>
    </p:spTree>
    <p:extLst>
      <p:ext uri="{BB962C8B-B14F-4D97-AF65-F5344CB8AC3E}">
        <p14:creationId xmlns:p14="http://schemas.microsoft.com/office/powerpoint/2010/main" val="24443854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Arial" charset="0"/>
                <a:ea typeface="+mn-ea"/>
                <a:cs typeface="Arial" charset="0"/>
              </a:rPr>
              <a:t>The emission intensity is a measure for the environmental efficiency of production processes. It is equal to the total emission divided by value added. </a:t>
            </a:r>
          </a:p>
          <a:p>
            <a:r>
              <a:rPr lang="en-US" sz="1200" b="0" i="0" u="none" strike="noStrike" kern="1200" baseline="0" dirty="0">
                <a:solidFill>
                  <a:schemeClr val="tx1"/>
                </a:solidFill>
                <a:latin typeface="Arial" charset="0"/>
                <a:ea typeface="+mn-ea"/>
                <a:cs typeface="Arial" charset="0"/>
              </a:rPr>
              <a:t>In 2011, the emission intensity of manufacturing as a whole was equal to almost 32 equivalents per euro. In 2012 this decreased slightly to 30 equivalents per euro. Within manufacturing there are significant differences. </a:t>
            </a:r>
          </a:p>
          <a:p>
            <a:r>
              <a:rPr lang="en-US" sz="1200" b="0" i="0" u="none" strike="noStrike" kern="1200" baseline="0" dirty="0">
                <a:solidFill>
                  <a:schemeClr val="tx1"/>
                </a:solidFill>
                <a:latin typeface="Arial" charset="0"/>
                <a:ea typeface="+mn-ea"/>
                <a:cs typeface="Arial" charset="0"/>
              </a:rPr>
              <a:t>The biggest polluter, measured as total emission divided by value added, is manufacturing of food products, with an intensity of more than 136 equivalents per euro in 2011. Here the processing of agricultural products is responsible for the high nutrient emissions. Another big polluter is the sector manufacturing of coke and petroleum (refineries). In 2011 the emission intensity of this sector was 58 equivalents per euro. In 2012 this increased to 60 equivalents per euro. In 2011 manufacturing of food products had a share of more than 80 percent in the total emissions of phosphorus for total manufacturing. In 2012 it came to almost 76 percent. Its share in the total emissions of nitrogen was 58 percent in 2011 and almost 55 percent in 2012. Due to strict standards, the total discharge of nutrients for manufacturing was lower in 2012 than in 2011.</a:t>
            </a:r>
            <a:endParaRPr lang="en-US" dirty="0"/>
          </a:p>
        </p:txBody>
      </p:sp>
      <p:sp>
        <p:nvSpPr>
          <p:cNvPr id="4" name="Slide Number Placeholder 3"/>
          <p:cNvSpPr>
            <a:spLocks noGrp="1"/>
          </p:cNvSpPr>
          <p:nvPr>
            <p:ph type="sldNum" sz="quarter" idx="5"/>
          </p:nvPr>
        </p:nvSpPr>
        <p:spPr/>
        <p:txBody>
          <a:bodyPr/>
          <a:lstStyle/>
          <a:p>
            <a:pPr>
              <a:defRPr/>
            </a:pPr>
            <a:fld id="{C98F3514-51EA-4621-B0D2-BB3928FFD3DE}" type="slidenum">
              <a:rPr lang="en-US" smtClean="0"/>
              <a:pPr>
                <a:defRPr/>
              </a:pPr>
              <a:t>42</a:t>
            </a:fld>
            <a:endParaRPr lang="en-US"/>
          </a:p>
        </p:txBody>
      </p:sp>
    </p:spTree>
    <p:extLst>
      <p:ext uri="{BB962C8B-B14F-4D97-AF65-F5344CB8AC3E}">
        <p14:creationId xmlns:p14="http://schemas.microsoft.com/office/powerpoint/2010/main" val="31682804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C98F3514-51EA-4621-B0D2-BB3928FFD3DE}" type="slidenum">
              <a:rPr lang="en-US" smtClean="0"/>
              <a:pPr>
                <a:defRPr/>
              </a:pPr>
              <a:t>43</a:t>
            </a:fld>
            <a:endParaRPr lang="en-US"/>
          </a:p>
        </p:txBody>
      </p:sp>
    </p:spTree>
    <p:extLst>
      <p:ext uri="{BB962C8B-B14F-4D97-AF65-F5344CB8AC3E}">
        <p14:creationId xmlns:p14="http://schemas.microsoft.com/office/powerpoint/2010/main" val="29416932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European Environmental accounts</a:t>
            </a:r>
          </a:p>
          <a:p>
            <a:r>
              <a:rPr lang="en-US" dirty="0"/>
              <a:t>- The regulation provides a legal framework for a harmonized collection of comparable data from all EU member states and EFTA countries. It is consistent with the SEEA 2012 CF and structured in modules. But only some parts of the CF are presently implemented (6 modules) </a:t>
            </a:r>
          </a:p>
        </p:txBody>
      </p:sp>
      <p:sp>
        <p:nvSpPr>
          <p:cNvPr id="4" name="Slide Number Placeholder 3"/>
          <p:cNvSpPr>
            <a:spLocks noGrp="1"/>
          </p:cNvSpPr>
          <p:nvPr>
            <p:ph type="sldNum" sz="quarter" idx="5"/>
          </p:nvPr>
        </p:nvSpPr>
        <p:spPr/>
        <p:txBody>
          <a:bodyPr/>
          <a:lstStyle/>
          <a:p>
            <a:pPr>
              <a:defRPr/>
            </a:pPr>
            <a:fld id="{C98F3514-51EA-4621-B0D2-BB3928FFD3DE}" type="slidenum">
              <a:rPr lang="en-US" smtClean="0"/>
              <a:pPr>
                <a:defRPr/>
              </a:pPr>
              <a:t>44</a:t>
            </a:fld>
            <a:endParaRPr lang="en-US"/>
          </a:p>
        </p:txBody>
      </p:sp>
    </p:spTree>
    <p:extLst>
      <p:ext uri="{BB962C8B-B14F-4D97-AF65-F5344CB8AC3E}">
        <p14:creationId xmlns:p14="http://schemas.microsoft.com/office/powerpoint/2010/main" val="36252300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a:t>PCB = </a:t>
            </a:r>
            <a:r>
              <a:rPr lang="en-GB" sz="1200" b="0" i="0" kern="1200" dirty="0">
                <a:solidFill>
                  <a:schemeClr val="tx1"/>
                </a:solidFill>
                <a:effectLst/>
                <a:latin typeface="Arial" charset="0"/>
                <a:ea typeface="+mn-ea"/>
                <a:cs typeface="Arial" charset="0"/>
              </a:rPr>
              <a:t>Polychlorinated biphenyl</a:t>
            </a:r>
            <a:endParaRPr lang="en-GB" dirty="0"/>
          </a:p>
          <a:p>
            <a:r>
              <a:rPr lang="en-GB" dirty="0"/>
              <a:t>PBT= </a:t>
            </a:r>
            <a:r>
              <a:rPr lang="en-GB" sz="1200" b="0" i="0" kern="1200" dirty="0">
                <a:solidFill>
                  <a:schemeClr val="tx1"/>
                </a:solidFill>
                <a:effectLst/>
                <a:latin typeface="Arial" charset="0"/>
                <a:ea typeface="+mn-ea"/>
                <a:cs typeface="Arial" charset="0"/>
              </a:rPr>
              <a:t>Persistent, </a:t>
            </a:r>
            <a:r>
              <a:rPr lang="en-GB" sz="1200" b="0" i="0" kern="1200" dirty="0" err="1">
                <a:solidFill>
                  <a:schemeClr val="tx1"/>
                </a:solidFill>
                <a:effectLst/>
                <a:latin typeface="Arial" charset="0"/>
                <a:ea typeface="+mn-ea"/>
                <a:cs typeface="Arial" charset="0"/>
              </a:rPr>
              <a:t>bioaccumulative</a:t>
            </a:r>
            <a:r>
              <a:rPr lang="en-GB" sz="1200" b="0" i="0" kern="1200" dirty="0">
                <a:solidFill>
                  <a:schemeClr val="tx1"/>
                </a:solidFill>
                <a:effectLst/>
                <a:latin typeface="Arial" charset="0"/>
                <a:ea typeface="+mn-ea"/>
                <a:cs typeface="Arial" charset="0"/>
              </a:rPr>
              <a:t> and toxic substances</a:t>
            </a:r>
            <a:endParaRPr lang="en-GB" dirty="0"/>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50</a:t>
            </a:fld>
            <a:endParaRPr lang="en-US"/>
          </a:p>
        </p:txBody>
      </p:sp>
    </p:spTree>
    <p:extLst>
      <p:ext uri="{BB962C8B-B14F-4D97-AF65-F5344CB8AC3E}">
        <p14:creationId xmlns:p14="http://schemas.microsoft.com/office/powerpoint/2010/main" val="60953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Please ask questions and comment</a:t>
            </a:r>
            <a:r>
              <a:rPr lang="en-CA" baseline="0" dirty="0"/>
              <a:t> during the presentation (as long as you keep it high level = clarification, correction)</a:t>
            </a:r>
          </a:p>
        </p:txBody>
      </p:sp>
      <p:sp>
        <p:nvSpPr>
          <p:cNvPr id="4" name="Slide Number Placeholder 3"/>
          <p:cNvSpPr>
            <a:spLocks noGrp="1"/>
          </p:cNvSpPr>
          <p:nvPr>
            <p:ph type="sldNum" sz="quarter" idx="10"/>
          </p:nvPr>
        </p:nvSpPr>
        <p:spPr/>
        <p:txBody>
          <a:bodyPr/>
          <a:lstStyle/>
          <a:p>
            <a:fld id="{45040C50-B555-46ED-9005-45C5F97D1AFC}" type="slidenum">
              <a:rPr lang="en-US" smtClean="0"/>
              <a:pPr/>
              <a:t>3</a:t>
            </a:fld>
            <a:endParaRPr lang="en-US" dirty="0"/>
          </a:p>
        </p:txBody>
      </p:sp>
    </p:spTree>
    <p:extLst>
      <p:ext uri="{BB962C8B-B14F-4D97-AF65-F5344CB8AC3E}">
        <p14:creationId xmlns:p14="http://schemas.microsoft.com/office/powerpoint/2010/main" val="3713482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4</a:t>
            </a:fld>
            <a:endParaRPr lang="en-US" dirty="0"/>
          </a:p>
        </p:txBody>
      </p:sp>
    </p:spTree>
    <p:extLst>
      <p:ext uri="{BB962C8B-B14F-4D97-AF65-F5344CB8AC3E}">
        <p14:creationId xmlns:p14="http://schemas.microsoft.com/office/powerpoint/2010/main" val="3539557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baseline="0" dirty="0"/>
          </a:p>
        </p:txBody>
      </p:sp>
      <p:sp>
        <p:nvSpPr>
          <p:cNvPr id="4" name="Slide Number Placeholder 3"/>
          <p:cNvSpPr>
            <a:spLocks noGrp="1"/>
          </p:cNvSpPr>
          <p:nvPr>
            <p:ph type="sldNum" sz="quarter" idx="10"/>
          </p:nvPr>
        </p:nvSpPr>
        <p:spPr/>
        <p:txBody>
          <a:bodyPr/>
          <a:lstStyle/>
          <a:p>
            <a:fld id="{45040C50-B555-46ED-9005-45C5F97D1AFC}" type="slidenum">
              <a:rPr lang="en-US" smtClean="0"/>
              <a:pPr/>
              <a:t>9</a:t>
            </a:fld>
            <a:endParaRPr lang="en-US" dirty="0"/>
          </a:p>
        </p:txBody>
      </p:sp>
    </p:spTree>
    <p:extLst>
      <p:ext uri="{BB962C8B-B14F-4D97-AF65-F5344CB8AC3E}">
        <p14:creationId xmlns:p14="http://schemas.microsoft.com/office/powerpoint/2010/main" val="1345717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water PSUT don’t say what’s in it.</a:t>
            </a:r>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13</a:t>
            </a:fld>
            <a:endParaRPr lang="en-US"/>
          </a:p>
        </p:txBody>
      </p:sp>
    </p:spTree>
    <p:extLst>
      <p:ext uri="{BB962C8B-B14F-4D97-AF65-F5344CB8AC3E}">
        <p14:creationId xmlns:p14="http://schemas.microsoft.com/office/powerpoint/2010/main" val="3978678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auto">
              <a:spcAft>
                <a:spcPts val="0"/>
              </a:spcAft>
            </a:pPr>
            <a:r>
              <a:rPr lang="en-GB" b="0" dirty="0"/>
              <a:t>BOD: Biological Oxygen Demand (organic substances)</a:t>
            </a:r>
          </a:p>
          <a:p>
            <a:pPr lvl="0" fontAlgn="auto">
              <a:spcAft>
                <a:spcPts val="0"/>
              </a:spcAft>
            </a:pPr>
            <a:r>
              <a:rPr lang="en-GB" b="0" dirty="0"/>
              <a:t>COD: Chemical Oxygen Demand (inorganic substances)</a:t>
            </a:r>
          </a:p>
          <a:p>
            <a:pPr lvl="0" fontAlgn="auto">
              <a:spcAft>
                <a:spcPts val="0"/>
              </a:spcAft>
            </a:pPr>
            <a:r>
              <a:rPr lang="en-GB" b="0" dirty="0"/>
              <a:t>Suspended Solids (things you can see) (a.k.a. TSS)</a:t>
            </a:r>
          </a:p>
          <a:p>
            <a:pPr lvl="0" fontAlgn="auto">
              <a:spcAft>
                <a:spcPts val="0"/>
              </a:spcAft>
            </a:pPr>
            <a:r>
              <a:rPr lang="en-GB" b="0" dirty="0"/>
              <a:t>Phosphorous (nutrient) (a.k.a. TP)</a:t>
            </a:r>
          </a:p>
          <a:p>
            <a:pPr lvl="0" fontAlgn="auto">
              <a:spcAft>
                <a:spcPts val="0"/>
              </a:spcAft>
            </a:pPr>
            <a:r>
              <a:rPr lang="en-GB" b="0" dirty="0"/>
              <a:t>Nitrogen (nutrient) (a.k.a. TN, or TKN)</a:t>
            </a:r>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14</a:t>
            </a:fld>
            <a:endParaRPr lang="en-US"/>
          </a:p>
        </p:txBody>
      </p:sp>
    </p:spTree>
    <p:extLst>
      <p:ext uri="{BB962C8B-B14F-4D97-AF65-F5344CB8AC3E}">
        <p14:creationId xmlns:p14="http://schemas.microsoft.com/office/powerpoint/2010/main" val="20320703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simpler than water, energy and physical supply/use for natural inputs.</a:t>
            </a:r>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19</a:t>
            </a:fld>
            <a:endParaRPr lang="en-US"/>
          </a:p>
        </p:txBody>
      </p:sp>
    </p:spTree>
    <p:extLst>
      <p:ext uri="{BB962C8B-B14F-4D97-AF65-F5344CB8AC3E}">
        <p14:creationId xmlns:p14="http://schemas.microsoft.com/office/powerpoint/2010/main" val="16321507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Answer: Solid waste or sludge pond</a:t>
            </a:r>
          </a:p>
          <a:p>
            <a:r>
              <a:rPr lang="en-GB" dirty="0"/>
              <a:t>???: presume returns to water supply from water PSUT? Emissions removed = solid waste</a:t>
            </a:r>
          </a:p>
        </p:txBody>
      </p:sp>
      <p:sp>
        <p:nvSpPr>
          <p:cNvPr id="4" name="Slide Number Placeholder 3"/>
          <p:cNvSpPr>
            <a:spLocks noGrp="1"/>
          </p:cNvSpPr>
          <p:nvPr>
            <p:ph type="sldNum" sz="quarter" idx="10"/>
          </p:nvPr>
        </p:nvSpPr>
        <p:spPr/>
        <p:txBody>
          <a:bodyPr/>
          <a:lstStyle/>
          <a:p>
            <a:pPr>
              <a:defRPr/>
            </a:pPr>
            <a:fld id="{C98F3514-51EA-4621-B0D2-BB3928FFD3DE}" type="slidenum">
              <a:rPr lang="en-US" smtClean="0"/>
              <a:pPr>
                <a:defRPr/>
              </a:pPr>
              <a:t>20</a:t>
            </a:fld>
            <a:endParaRPr lang="en-US"/>
          </a:p>
        </p:txBody>
      </p:sp>
    </p:spTree>
    <p:extLst>
      <p:ext uri="{BB962C8B-B14F-4D97-AF65-F5344CB8AC3E}">
        <p14:creationId xmlns:p14="http://schemas.microsoft.com/office/powerpoint/2010/main" val="31509968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14729"/>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4094404"/>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5" name="Footer Placeholder 4"/>
          <p:cNvSpPr>
            <a:spLocks noGrp="1"/>
          </p:cNvSpPr>
          <p:nvPr>
            <p:ph type="ftr" sz="quarter" idx="11"/>
          </p:nvPr>
        </p:nvSpPr>
        <p:spPr>
          <a:xfrm>
            <a:off x="216346" y="6669358"/>
            <a:ext cx="2738610" cy="184055"/>
          </a:xfrm>
        </p:spPr>
        <p:txBody>
          <a:bodyPr/>
          <a:lstStyle/>
          <a:p>
            <a:r>
              <a:rPr lang="en-GB"/>
              <a:t>SEEA-CF - Water emission accounts</a:t>
            </a:r>
          </a:p>
        </p:txBody>
      </p:sp>
      <p:sp>
        <p:nvSpPr>
          <p:cNvPr id="6" name="Slide Number Placeholder 5"/>
          <p:cNvSpPr>
            <a:spLocks noGrp="1"/>
          </p:cNvSpPr>
          <p:nvPr>
            <p:ph type="sldNum" sz="quarter" idx="12"/>
          </p:nvPr>
        </p:nvSpPr>
        <p:spPr>
          <a:xfrm>
            <a:off x="-77002" y="6612555"/>
            <a:ext cx="365760" cy="263279"/>
          </a:xfrm>
        </p:spPr>
        <p:txBody>
          <a:bodyPr/>
          <a:lstStyle>
            <a:lvl1pPr>
              <a:defRPr sz="1100"/>
            </a:lvl1pPr>
          </a:lstStyle>
          <a:p>
            <a:fld id="{E71A7A4C-8D87-42F8-8127-0E25E258281F}" type="slidenum">
              <a:rPr lang="en-GB" smtClean="0"/>
              <a:pPr/>
              <a:t>‹#›</a:t>
            </a:fld>
            <a:endParaRPr lang="en-GB"/>
          </a:p>
        </p:txBody>
      </p:sp>
      <p:sp>
        <p:nvSpPr>
          <p:cNvPr id="7" name="Rectangle 6">
            <a:extLst>
              <a:ext uri="{FF2B5EF4-FFF2-40B4-BE49-F238E27FC236}">
                <a16:creationId xmlns:a16="http://schemas.microsoft.com/office/drawing/2014/main" id="{431D197A-AA5E-EF49-9AE4-69C9BBD01322}"/>
              </a:ext>
            </a:extLst>
          </p:cNvPr>
          <p:cNvSpPr/>
          <p:nvPr userDrawn="1"/>
        </p:nvSpPr>
        <p:spPr>
          <a:xfrm>
            <a:off x="6329082" y="116632"/>
            <a:ext cx="2814918" cy="5475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87F10BDA-A190-514A-A26E-F020D3EBB39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60432" y="116632"/>
            <a:ext cx="576064" cy="576064"/>
          </a:xfrm>
          <a:prstGeom prst="rect">
            <a:avLst/>
          </a:prstGeom>
        </p:spPr>
      </p:pic>
    </p:spTree>
    <p:extLst>
      <p:ext uri="{BB962C8B-B14F-4D97-AF65-F5344CB8AC3E}">
        <p14:creationId xmlns:p14="http://schemas.microsoft.com/office/powerpoint/2010/main" val="4055521265"/>
      </p:ext>
    </p:extLst>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845769"/>
            <a:ext cx="7886700" cy="1325563"/>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1657981"/>
            <a:ext cx="7886700" cy="489682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GB"/>
              <a:t>SEEA-CF - Water emission accounts</a:t>
            </a:r>
          </a:p>
        </p:txBody>
      </p:sp>
      <p:sp>
        <p:nvSpPr>
          <p:cNvPr id="6" name="Slide Number Placeholder 5"/>
          <p:cNvSpPr>
            <a:spLocks noGrp="1"/>
          </p:cNvSpPr>
          <p:nvPr>
            <p:ph type="sldNum" sz="quarter" idx="12"/>
          </p:nvPr>
        </p:nvSpPr>
        <p:spPr>
          <a:xfrm>
            <a:off x="-86627" y="6574054"/>
            <a:ext cx="385011" cy="311407"/>
          </a:xfrm>
        </p:spPr>
        <p:txBody>
          <a:bodyPr/>
          <a:lstStyle>
            <a:lvl1pPr>
              <a:defRPr sz="1100"/>
            </a:lvl1pPr>
          </a:lstStyle>
          <a:p>
            <a:fld id="{74DCA07C-3CEC-4E76-A32B-135E0BEA900B}" type="slidenum">
              <a:rPr lang="en-GB" smtClean="0"/>
              <a:pPr/>
              <a:t>‹#›</a:t>
            </a:fld>
            <a:endParaRPr lang="en-GB"/>
          </a:p>
        </p:txBody>
      </p:sp>
    </p:spTree>
    <p:extLst>
      <p:ext uri="{BB962C8B-B14F-4D97-AF65-F5344CB8AC3E}">
        <p14:creationId xmlns:p14="http://schemas.microsoft.com/office/powerpoint/2010/main" val="2556553137"/>
      </p:ext>
    </p:extLst>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822322"/>
            <a:ext cx="1971675" cy="577098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822322"/>
            <a:ext cx="5800725" cy="577098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GB"/>
              <a:t>SEEA-CF - Water emission accounts</a:t>
            </a:r>
          </a:p>
        </p:txBody>
      </p:sp>
      <p:sp>
        <p:nvSpPr>
          <p:cNvPr id="6" name="Slide Number Placeholder 5"/>
          <p:cNvSpPr>
            <a:spLocks noGrp="1"/>
          </p:cNvSpPr>
          <p:nvPr>
            <p:ph type="sldNum" sz="quarter" idx="12"/>
          </p:nvPr>
        </p:nvSpPr>
        <p:spPr>
          <a:xfrm>
            <a:off x="-125127" y="6602929"/>
            <a:ext cx="423510" cy="259883"/>
          </a:xfrm>
        </p:spPr>
        <p:txBody>
          <a:bodyPr/>
          <a:lstStyle>
            <a:lvl1pPr>
              <a:defRPr sz="1100"/>
            </a:lvl1pPr>
          </a:lstStyle>
          <a:p>
            <a:fld id="{AAE1F87F-31B0-4EF0-8DDF-838A944D14DE}" type="slidenum">
              <a:rPr lang="en-GB" smtClean="0"/>
              <a:pPr/>
              <a:t>‹#›</a:t>
            </a:fld>
            <a:endParaRPr lang="en-GB"/>
          </a:p>
        </p:txBody>
      </p:sp>
    </p:spTree>
    <p:extLst>
      <p:ext uri="{BB962C8B-B14F-4D97-AF65-F5344CB8AC3E}">
        <p14:creationId xmlns:p14="http://schemas.microsoft.com/office/powerpoint/2010/main" val="2708046587"/>
      </p:ext>
    </p:extLst>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628650" y="1667506"/>
            <a:ext cx="7886700" cy="48952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b="0"/>
            </a:lvl1pPr>
          </a:lstStyle>
          <a:p>
            <a:r>
              <a:rPr lang="en-GB"/>
              <a:t>SEEA-CF - Water emission accounts</a:t>
            </a:r>
          </a:p>
        </p:txBody>
      </p:sp>
      <p:sp>
        <p:nvSpPr>
          <p:cNvPr id="6" name="Slide Number Placeholder 5"/>
          <p:cNvSpPr>
            <a:spLocks noGrp="1"/>
          </p:cNvSpPr>
          <p:nvPr>
            <p:ph type="sldNum" sz="quarter" idx="12"/>
          </p:nvPr>
        </p:nvSpPr>
        <p:spPr>
          <a:xfrm>
            <a:off x="-67377" y="6601225"/>
            <a:ext cx="365759" cy="284234"/>
          </a:xfrm>
        </p:spPr>
        <p:txBody>
          <a:bodyPr/>
          <a:lstStyle>
            <a:lvl1pPr>
              <a:defRPr sz="1100"/>
            </a:lvl1pPr>
          </a:lstStyle>
          <a:p>
            <a:fld id="{A2261D6C-4505-4CAD-B01B-1DA294CCE22C}" type="slidenum">
              <a:rPr lang="en-GB" smtClean="0"/>
              <a:pPr/>
              <a:t>‹#›</a:t>
            </a:fld>
            <a:endParaRPr lang="en-GB"/>
          </a:p>
        </p:txBody>
      </p:sp>
    </p:spTree>
    <p:extLst>
      <p:ext uri="{BB962C8B-B14F-4D97-AF65-F5344CB8AC3E}">
        <p14:creationId xmlns:p14="http://schemas.microsoft.com/office/powerpoint/2010/main" val="2814658733"/>
      </p:ext>
    </p:extLst>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a:xfrm>
            <a:off x="-115504" y="6612556"/>
            <a:ext cx="394635" cy="253656"/>
          </a:xfrm>
        </p:spPr>
        <p:txBody>
          <a:bodyPr/>
          <a:lstStyle>
            <a:lvl1pPr>
              <a:defRPr sz="1100"/>
            </a:lvl1pPr>
          </a:lstStyle>
          <a:p>
            <a:fld id="{F25B7AE6-69C5-4741-9DE0-434B6C9488E3}" type="slidenum">
              <a:rPr lang="en-GB" smtClean="0"/>
              <a:pPr/>
              <a:t>‹#›</a:t>
            </a:fld>
            <a:endParaRPr lang="en-GB"/>
          </a:p>
        </p:txBody>
      </p:sp>
    </p:spTree>
    <p:extLst>
      <p:ext uri="{BB962C8B-B14F-4D97-AF65-F5344CB8AC3E}">
        <p14:creationId xmlns:p14="http://schemas.microsoft.com/office/powerpoint/2010/main" val="2324838169"/>
      </p:ext>
    </p:extLst>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704727"/>
            <a:ext cx="3886200" cy="4800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704727"/>
            <a:ext cx="3886200" cy="48004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t>SEEA-CF - Water emission accounts</a:t>
            </a:r>
          </a:p>
        </p:txBody>
      </p:sp>
      <p:sp>
        <p:nvSpPr>
          <p:cNvPr id="7" name="Slide Number Placeholder 6"/>
          <p:cNvSpPr>
            <a:spLocks noGrp="1"/>
          </p:cNvSpPr>
          <p:nvPr>
            <p:ph type="sldNum" sz="quarter" idx="12"/>
          </p:nvPr>
        </p:nvSpPr>
        <p:spPr>
          <a:xfrm>
            <a:off x="-77002" y="6591300"/>
            <a:ext cx="375385" cy="255660"/>
          </a:xfrm>
        </p:spPr>
        <p:txBody>
          <a:bodyPr/>
          <a:lstStyle>
            <a:lvl1pPr>
              <a:defRPr sz="1100"/>
            </a:lvl1pPr>
          </a:lstStyle>
          <a:p>
            <a:fld id="{CB84D98A-B883-41C6-BA92-0F40CB1051E5}" type="slidenum">
              <a:rPr lang="en-GB" smtClean="0"/>
              <a:pPr/>
              <a:t>‹#›</a:t>
            </a:fld>
            <a:endParaRPr lang="en-GB"/>
          </a:p>
        </p:txBody>
      </p:sp>
    </p:spTree>
    <p:extLst>
      <p:ext uri="{BB962C8B-B14F-4D97-AF65-F5344CB8AC3E}">
        <p14:creationId xmlns:p14="http://schemas.microsoft.com/office/powerpoint/2010/main" val="615832849"/>
      </p:ext>
    </p:extLst>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810600"/>
            <a:ext cx="7886700" cy="815091"/>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59912"/>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18045"/>
            <a:ext cx="3868340" cy="40830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59912"/>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18045"/>
            <a:ext cx="3887391" cy="40830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t>SEEA-CF - Water emission accounts</a:t>
            </a:r>
          </a:p>
        </p:txBody>
      </p:sp>
      <p:sp>
        <p:nvSpPr>
          <p:cNvPr id="9" name="Slide Number Placeholder 8"/>
          <p:cNvSpPr>
            <a:spLocks noGrp="1"/>
          </p:cNvSpPr>
          <p:nvPr>
            <p:ph type="sldNum" sz="quarter" idx="12"/>
          </p:nvPr>
        </p:nvSpPr>
        <p:spPr>
          <a:xfrm>
            <a:off x="-105877" y="6610721"/>
            <a:ext cx="404260" cy="245863"/>
          </a:xfrm>
        </p:spPr>
        <p:txBody>
          <a:bodyPr/>
          <a:lstStyle>
            <a:lvl1pPr>
              <a:defRPr sz="1100"/>
            </a:lvl1pPr>
          </a:lstStyle>
          <a:p>
            <a:fld id="{78E2B2C3-E7C0-4F26-8344-089148980C16}" type="slidenum">
              <a:rPr lang="en-GB" smtClean="0"/>
              <a:pPr/>
              <a:t>‹#›</a:t>
            </a:fld>
            <a:endParaRPr lang="en-GB"/>
          </a:p>
        </p:txBody>
      </p:sp>
    </p:spTree>
    <p:extLst>
      <p:ext uri="{BB962C8B-B14F-4D97-AF65-F5344CB8AC3E}">
        <p14:creationId xmlns:p14="http://schemas.microsoft.com/office/powerpoint/2010/main" val="4024822477"/>
      </p:ext>
    </p:extLst>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a:xfrm>
            <a:off x="-105877" y="6620347"/>
            <a:ext cx="404260" cy="245863"/>
          </a:xfrm>
        </p:spPr>
        <p:txBody>
          <a:bodyPr/>
          <a:lstStyle>
            <a:lvl1pPr>
              <a:defRPr sz="1100"/>
            </a:lvl1pPr>
          </a:lstStyle>
          <a:p>
            <a:fld id="{D0933419-3C4E-4C08-A6BD-AC72D041C9C2}" type="slidenum">
              <a:rPr lang="en-GB" smtClean="0"/>
              <a:pPr/>
              <a:t>‹#›</a:t>
            </a:fld>
            <a:endParaRPr lang="en-GB"/>
          </a:p>
        </p:txBody>
      </p:sp>
    </p:spTree>
    <p:extLst>
      <p:ext uri="{BB962C8B-B14F-4D97-AF65-F5344CB8AC3E}">
        <p14:creationId xmlns:p14="http://schemas.microsoft.com/office/powerpoint/2010/main" val="747063950"/>
      </p:ext>
    </p:extLst>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SEEA-CF - Water emission accounts</a:t>
            </a:r>
          </a:p>
        </p:txBody>
      </p:sp>
      <p:sp>
        <p:nvSpPr>
          <p:cNvPr id="4" name="Slide Number Placeholder 3"/>
          <p:cNvSpPr>
            <a:spLocks noGrp="1"/>
          </p:cNvSpPr>
          <p:nvPr>
            <p:ph type="sldNum" sz="quarter" idx="12"/>
          </p:nvPr>
        </p:nvSpPr>
        <p:spPr>
          <a:xfrm>
            <a:off x="-105878" y="6610721"/>
            <a:ext cx="394636" cy="245863"/>
          </a:xfrm>
        </p:spPr>
        <p:txBody>
          <a:bodyPr/>
          <a:lstStyle>
            <a:lvl1pPr>
              <a:defRPr sz="1100"/>
            </a:lvl1pPr>
          </a:lstStyle>
          <a:p>
            <a:fld id="{33E22236-2149-4CED-A662-6633D7822ADF}" type="slidenum">
              <a:rPr lang="en-GB" smtClean="0"/>
              <a:pPr/>
              <a:t>‹#›</a:t>
            </a:fld>
            <a:endParaRPr lang="en-GB"/>
          </a:p>
        </p:txBody>
      </p:sp>
    </p:spTree>
    <p:extLst>
      <p:ext uri="{BB962C8B-B14F-4D97-AF65-F5344CB8AC3E}">
        <p14:creationId xmlns:p14="http://schemas.microsoft.com/office/powerpoint/2010/main" val="1962603905"/>
      </p:ext>
    </p:extLst>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008183"/>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1538409"/>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608383"/>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t>SEEA-CF - Water emission accounts</a:t>
            </a:r>
          </a:p>
        </p:txBody>
      </p:sp>
      <p:sp>
        <p:nvSpPr>
          <p:cNvPr id="7" name="Slide Number Placeholder 6"/>
          <p:cNvSpPr>
            <a:spLocks noGrp="1"/>
          </p:cNvSpPr>
          <p:nvPr>
            <p:ph type="sldNum" sz="quarter" idx="12"/>
          </p:nvPr>
        </p:nvSpPr>
        <p:spPr>
          <a:xfrm>
            <a:off x="-77002" y="6593305"/>
            <a:ext cx="365760" cy="263280"/>
          </a:xfrm>
        </p:spPr>
        <p:txBody>
          <a:bodyPr/>
          <a:lstStyle>
            <a:lvl1pPr>
              <a:defRPr sz="1100"/>
            </a:lvl1pPr>
          </a:lstStyle>
          <a:p>
            <a:fld id="{6C89B0CD-6DB0-4A13-AEAF-27F7C99FE11B}" type="slidenum">
              <a:rPr lang="en-GB" smtClean="0"/>
              <a:pPr/>
              <a:t>‹#›</a:t>
            </a:fld>
            <a:endParaRPr lang="en-GB"/>
          </a:p>
        </p:txBody>
      </p:sp>
    </p:spTree>
    <p:extLst>
      <p:ext uri="{BB962C8B-B14F-4D97-AF65-F5344CB8AC3E}">
        <p14:creationId xmlns:p14="http://schemas.microsoft.com/office/powerpoint/2010/main" val="3390694372"/>
      </p:ext>
    </p:extLst>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008181"/>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1538407"/>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608381"/>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t>SEEA-CF - Water emission accounts</a:t>
            </a:r>
          </a:p>
        </p:txBody>
      </p:sp>
      <p:sp>
        <p:nvSpPr>
          <p:cNvPr id="7" name="Slide Number Placeholder 6"/>
          <p:cNvSpPr>
            <a:spLocks noGrp="1"/>
          </p:cNvSpPr>
          <p:nvPr>
            <p:ph type="sldNum" sz="quarter" idx="12"/>
          </p:nvPr>
        </p:nvSpPr>
        <p:spPr>
          <a:xfrm>
            <a:off x="-67376" y="6669358"/>
            <a:ext cx="365760" cy="196851"/>
          </a:xfrm>
        </p:spPr>
        <p:txBody>
          <a:bodyPr/>
          <a:lstStyle>
            <a:lvl1pPr>
              <a:defRPr sz="1100"/>
            </a:lvl1pPr>
          </a:lstStyle>
          <a:p>
            <a:fld id="{EA56FCA7-C922-4448-A783-0F14B3513C06}" type="slidenum">
              <a:rPr lang="en-GB" smtClean="0"/>
              <a:pPr/>
              <a:t>‹#›</a:t>
            </a:fld>
            <a:endParaRPr lang="en-GB"/>
          </a:p>
        </p:txBody>
      </p:sp>
    </p:spTree>
    <p:extLst>
      <p:ext uri="{BB962C8B-B14F-4D97-AF65-F5344CB8AC3E}">
        <p14:creationId xmlns:p14="http://schemas.microsoft.com/office/powerpoint/2010/main" val="3003723602"/>
      </p:ext>
    </p:extLst>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C1C70EC3-51BC-E54B-B13F-EE2681665D60}"/>
              </a:ext>
            </a:extLst>
          </p:cNvPr>
          <p:cNvSpPr txBox="1"/>
          <p:nvPr userDrawn="1"/>
        </p:nvSpPr>
        <p:spPr>
          <a:xfrm>
            <a:off x="6400800" y="289830"/>
            <a:ext cx="2743200" cy="369332"/>
          </a:xfrm>
          <a:prstGeom prst="rect">
            <a:avLst/>
          </a:prstGeom>
          <a:solidFill>
            <a:schemeClr val="bg2">
              <a:lumMod val="25000"/>
              <a:alpha val="80000"/>
            </a:schemeClr>
          </a:solidFill>
          <a:ln>
            <a:noFill/>
          </a:ln>
        </p:spPr>
        <p:txBody>
          <a:bodyPr wrap="square" rtlCol="0">
            <a:spAutoFit/>
          </a:bodyPr>
          <a:lstStyle/>
          <a:p>
            <a:endParaRPr lang="en-US" dirty="0"/>
          </a:p>
        </p:txBody>
      </p:sp>
      <p:sp>
        <p:nvSpPr>
          <p:cNvPr id="2" name="Title Placeholder 1"/>
          <p:cNvSpPr>
            <a:spLocks noGrp="1"/>
          </p:cNvSpPr>
          <p:nvPr>
            <p:ph type="title"/>
          </p:nvPr>
        </p:nvSpPr>
        <p:spPr>
          <a:xfrm>
            <a:off x="628650" y="810600"/>
            <a:ext cx="7886700" cy="816069"/>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657981"/>
            <a:ext cx="7886700" cy="496445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0" y="6665420"/>
            <a:ext cx="216346" cy="181540"/>
          </a:xfrm>
          <a:prstGeom prst="rect">
            <a:avLst/>
          </a:prstGeom>
        </p:spPr>
        <p:txBody>
          <a:bodyPr vert="horz" lIns="91440" tIns="45720" rIns="91440" bIns="45720" rtlCol="0" anchor="ctr"/>
          <a:lstStyle>
            <a:lvl1pPr algn="r">
              <a:defRPr sz="1200">
                <a:solidFill>
                  <a:schemeClr val="bg1">
                    <a:lumMod val="95000"/>
                  </a:schemeClr>
                </a:solidFill>
                <a:latin typeface="+mn-lt"/>
              </a:defRPr>
            </a:lvl1pPr>
          </a:lstStyle>
          <a:p>
            <a:fld id="{FF38599B-9AAF-4979-B466-9167277399A0}" type="slidenum">
              <a:rPr lang="en-GB" smtClean="0"/>
              <a:pPr/>
              <a:t>‹#›</a:t>
            </a:fld>
            <a:endParaRPr lang="en-GB" dirty="0"/>
          </a:p>
        </p:txBody>
      </p:sp>
      <p:sp>
        <p:nvSpPr>
          <p:cNvPr id="7" name="Rectangle 3">
            <a:extLst>
              <a:ext uri="{FF2B5EF4-FFF2-40B4-BE49-F238E27FC236}">
                <a16:creationId xmlns:a16="http://schemas.microsoft.com/office/drawing/2014/main" id="{B16C2253-506A-4FE0-83A8-2FB02280D9D7}"/>
              </a:ext>
            </a:extLst>
          </p:cNvPr>
          <p:cNvSpPr>
            <a:spLocks noChangeArrowheads="1"/>
          </p:cNvSpPr>
          <p:nvPr/>
        </p:nvSpPr>
        <p:spPr bwMode="auto">
          <a:xfrm>
            <a:off x="216346" y="6669360"/>
            <a:ext cx="8927654" cy="188640"/>
          </a:xfrm>
          <a:prstGeom prst="rect">
            <a:avLst/>
          </a:prstGeom>
          <a:solidFill>
            <a:srgbClr val="545454"/>
          </a:solidFill>
          <a:ln>
            <a:noFill/>
          </a:ln>
          <a:effectLst/>
          <a:extLst>
            <a:ext uri="{91240B29-F687-4F45-9708-019B960494DF}">
              <a14:hiddenLine xmlns:a14="http://schemas.microsoft.com/office/drawing/2010/main" w="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normAutofit fontScale="77500" lnSpcReduction="20000"/>
          </a:bodyPr>
          <a:lstStyle/>
          <a:p>
            <a:endParaRPr lang="en-GB" sz="900" dirty="0">
              <a:solidFill>
                <a:schemeClr val="bg1">
                  <a:lumMod val="95000"/>
                </a:schemeClr>
              </a:solidFill>
            </a:endParaRPr>
          </a:p>
        </p:txBody>
      </p:sp>
      <p:sp>
        <p:nvSpPr>
          <p:cNvPr id="5" name="Footer Placeholder 4"/>
          <p:cNvSpPr>
            <a:spLocks noGrp="1"/>
          </p:cNvSpPr>
          <p:nvPr>
            <p:ph type="ftr" sz="quarter" idx="3"/>
          </p:nvPr>
        </p:nvSpPr>
        <p:spPr>
          <a:xfrm>
            <a:off x="216346" y="6669358"/>
            <a:ext cx="2738610" cy="184055"/>
          </a:xfrm>
          <a:prstGeom prst="rect">
            <a:avLst/>
          </a:prstGeom>
        </p:spPr>
        <p:txBody>
          <a:bodyPr vert="horz" lIns="91440" tIns="45720" rIns="91440" bIns="45720" rtlCol="0" anchor="ctr"/>
          <a:lstStyle>
            <a:lvl1pPr algn="l">
              <a:defRPr sz="1000">
                <a:solidFill>
                  <a:schemeClr val="bg1">
                    <a:lumMod val="95000"/>
                  </a:schemeClr>
                </a:solidFill>
                <a:latin typeface="+mn-lt"/>
                <a:cs typeface="Arial" panose="020B0604020202020204" pitchFamily="34" charset="0"/>
              </a:defRPr>
            </a:lvl1pPr>
          </a:lstStyle>
          <a:p>
            <a:r>
              <a:rPr lang="en-GB"/>
              <a:t>SEEA-CF - Water emission accounts</a:t>
            </a:r>
          </a:p>
        </p:txBody>
      </p:sp>
      <p:sp>
        <p:nvSpPr>
          <p:cNvPr id="8" name="Rectangle 4">
            <a:extLst>
              <a:ext uri="{FF2B5EF4-FFF2-40B4-BE49-F238E27FC236}">
                <a16:creationId xmlns:a16="http://schemas.microsoft.com/office/drawing/2014/main" id="{B5ACF959-5601-4F64-BB0B-1C8728D5D593}"/>
              </a:ext>
            </a:extLst>
          </p:cNvPr>
          <p:cNvSpPr>
            <a:spLocks noChangeArrowheads="1"/>
          </p:cNvSpPr>
          <p:nvPr/>
        </p:nvSpPr>
        <p:spPr bwMode="auto">
          <a:xfrm>
            <a:off x="0" y="0"/>
            <a:ext cx="216346" cy="6858000"/>
          </a:xfrm>
          <a:prstGeom prst="rect">
            <a:avLst/>
          </a:prstGeom>
          <a:solidFill>
            <a:srgbClr val="2A3990"/>
          </a:solidFill>
          <a:ln>
            <a:noFill/>
          </a:ln>
          <a:effectLst/>
        </p:spPr>
        <p:txBody>
          <a:bodyPr wrap="none" anchor="ctr"/>
          <a:lstStyle/>
          <a:p>
            <a:endParaRPr lang="en-GB"/>
          </a:p>
        </p:txBody>
      </p:sp>
      <p:sp>
        <p:nvSpPr>
          <p:cNvPr id="9" name="Rectangle 5">
            <a:extLst>
              <a:ext uri="{FF2B5EF4-FFF2-40B4-BE49-F238E27FC236}">
                <a16:creationId xmlns:a16="http://schemas.microsoft.com/office/drawing/2014/main" id="{05D6C106-8F47-4470-A9D8-1FD8422342D8}"/>
              </a:ext>
            </a:extLst>
          </p:cNvPr>
          <p:cNvSpPr>
            <a:spLocks noChangeArrowheads="1"/>
          </p:cNvSpPr>
          <p:nvPr/>
        </p:nvSpPr>
        <p:spPr bwMode="auto">
          <a:xfrm>
            <a:off x="0" y="6669359"/>
            <a:ext cx="216346" cy="188641"/>
          </a:xfrm>
          <a:prstGeom prst="rect">
            <a:avLst/>
          </a:prstGeom>
          <a:solidFill>
            <a:srgbClr val="E17B1C"/>
          </a:solidFill>
          <a:ln>
            <a:noFill/>
          </a:ln>
          <a:effectLst/>
          <a:extLst>
            <a:ext uri="{91240B29-F687-4F45-9708-019B960494DF}">
              <a14:hiddenLine xmlns:a14="http://schemas.microsoft.com/office/drawing/2010/main" w="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45720" rIns="45720" anchor="t" anchorCtr="0">
            <a:normAutofit fontScale="70000" lnSpcReduction="20000"/>
          </a:bodyPr>
          <a:lstStyle/>
          <a:p>
            <a:pPr marL="0" indent="0"/>
            <a:endParaRPr lang="en-GB" sz="1000" dirty="0">
              <a:latin typeface="Verdana" panose="020B0604030504040204" pitchFamily="34" charset="0"/>
              <a:ea typeface="Verdana" panose="020B0604030504040204" pitchFamily="34" charset="0"/>
              <a:cs typeface="Verdana" panose="020B0604030504040204" pitchFamily="34" charset="0"/>
            </a:endParaRPr>
          </a:p>
        </p:txBody>
      </p:sp>
      <p:sp>
        <p:nvSpPr>
          <p:cNvPr id="10" name="Line 10">
            <a:extLst>
              <a:ext uri="{FF2B5EF4-FFF2-40B4-BE49-F238E27FC236}">
                <a16:creationId xmlns:a16="http://schemas.microsoft.com/office/drawing/2014/main" id="{DFA8788E-BDDC-4CD7-84EA-76A59F3E9308}"/>
              </a:ext>
            </a:extLst>
          </p:cNvPr>
          <p:cNvSpPr>
            <a:spLocks noChangeShapeType="1"/>
          </p:cNvSpPr>
          <p:nvPr/>
        </p:nvSpPr>
        <p:spPr bwMode="auto">
          <a:xfrm flipV="1">
            <a:off x="216346" y="745247"/>
            <a:ext cx="8927654" cy="14585"/>
          </a:xfrm>
          <a:prstGeom prst="line">
            <a:avLst/>
          </a:prstGeom>
          <a:noFill/>
          <a:ln w="20955">
            <a:solidFill>
              <a:srgbClr val="E17B1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pic>
        <p:nvPicPr>
          <p:cNvPr id="11" name="Picture 10">
            <a:extLst>
              <a:ext uri="{FF2B5EF4-FFF2-40B4-BE49-F238E27FC236}">
                <a16:creationId xmlns:a16="http://schemas.microsoft.com/office/drawing/2014/main" id="{512C5761-DAE0-4F27-8CA1-9F3A3AA62D7E}"/>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460432" y="116632"/>
            <a:ext cx="576064" cy="576064"/>
          </a:xfrm>
          <a:prstGeom prst="rect">
            <a:avLst/>
          </a:prstGeom>
        </p:spPr>
      </p:pic>
      <p:pic>
        <p:nvPicPr>
          <p:cNvPr id="12" name="Picture 11">
            <a:extLst>
              <a:ext uri="{FF2B5EF4-FFF2-40B4-BE49-F238E27FC236}">
                <a16:creationId xmlns:a16="http://schemas.microsoft.com/office/drawing/2014/main" id="{AA297542-BBC8-4052-9396-B2F1CB77D3D5}"/>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23528" y="116632"/>
            <a:ext cx="2088232" cy="542530"/>
          </a:xfrm>
          <a:prstGeom prst="rect">
            <a:avLst/>
          </a:prstGeom>
        </p:spPr>
      </p:pic>
      <p:sp>
        <p:nvSpPr>
          <p:cNvPr id="13" name="TextBox 12">
            <a:extLst>
              <a:ext uri="{FF2B5EF4-FFF2-40B4-BE49-F238E27FC236}">
                <a16:creationId xmlns:a16="http://schemas.microsoft.com/office/drawing/2014/main" id="{26F3DED1-BEF0-4C47-8B87-257EF7E30421}"/>
              </a:ext>
            </a:extLst>
          </p:cNvPr>
          <p:cNvSpPr txBox="1"/>
          <p:nvPr/>
        </p:nvSpPr>
        <p:spPr>
          <a:xfrm>
            <a:off x="5724128" y="6654552"/>
            <a:ext cx="3419872" cy="230832"/>
          </a:xfrm>
          <a:prstGeom prst="rect">
            <a:avLst/>
          </a:prstGeom>
          <a:noFill/>
        </p:spPr>
        <p:txBody>
          <a:bodyPr wrap="square" rtlCol="0">
            <a:spAutoFit/>
          </a:bodyPr>
          <a:lstStyle/>
          <a:p>
            <a:pPr algn="r"/>
            <a:r>
              <a:rPr lang="en-GB" sz="900" i="1" dirty="0">
                <a:solidFill>
                  <a:schemeClr val="bg1">
                    <a:lumMod val="95000"/>
                  </a:schemeClr>
                </a:solidFill>
              </a:rPr>
              <a:t>http://www.unescap.org/our-work/statistics</a:t>
            </a:r>
          </a:p>
        </p:txBody>
      </p:sp>
    </p:spTree>
    <p:extLst>
      <p:ext uri="{BB962C8B-B14F-4D97-AF65-F5344CB8AC3E}">
        <p14:creationId xmlns:p14="http://schemas.microsoft.com/office/powerpoint/2010/main" val="1253613428"/>
      </p:ext>
    </p:extLst>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ransition>
    <p:fade thruBlk="1"/>
  </p:transition>
  <p:hf hdr="0" dt="0"/>
  <p:txStyles>
    <p:titleStyle>
      <a:lvl1pPr algn="l" defTabSz="914400" rtl="0" eaLnBrk="1" latinLnBrk="0" hangingPunct="1">
        <a:lnSpc>
          <a:spcPct val="90000"/>
        </a:lnSpc>
        <a:spcBef>
          <a:spcPct val="0"/>
        </a:spcBef>
        <a:buNone/>
        <a:defRPr sz="3600" kern="1200">
          <a:solidFill>
            <a:schemeClr val="accent6">
              <a:lumMod val="75000"/>
            </a:schemeClr>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fao.org/faostat/en/#data"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hyperlink" Target="http://www.fao.org/nr/water/aquastat/data/query/index.html?lang=en"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ec.gc.ca/inrp-npri/"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www.oecd.org/chemicalsafety/pollutant-release-transfer-register/" TargetMode="External"/><Relationship Id="rId1" Type="http://schemas.openxmlformats.org/officeDocument/2006/relationships/slideLayout" Target="../slideLayouts/slideLayout2.xml"/><Relationship Id="rId4" Type="http://schemas.openxmlformats.org/officeDocument/2006/relationships/hyperlink" Target="https://www.ec.gc.ca/inrp-npri/"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www23.statcan.gc.ca/imdb/p2SV.pl?Function=getSurvey&amp;SDDS=5163" TargetMode="External"/><Relationship Id="rId5" Type="http://schemas.openxmlformats.org/officeDocument/2006/relationships/hyperlink" Target="http://www.ec.gc.ca/inrp-npri/default.asp?lang%BCEn&amp;;n%BC4A577BB9-1" TargetMode="External"/><Relationship Id="rId4" Type="http://schemas.openxmlformats.org/officeDocument/2006/relationships/hyperlink" Target="http://www23.statcan.gc.ca/imdb/p2SV.pl?Function=getSurvey&amp;SDDS=5149"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www.ec.gc.ca/inrp-npri/default.asp?lang%BCEn&amp;;n%BC4A577BB9-1"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hyperlink" Target="http://www23.statcan.gc.ca/imdb/p2SV.pl?Function=getSurvey&amp;SDDS=5163" TargetMode="External"/><Relationship Id="rId4" Type="http://schemas.openxmlformats.org/officeDocument/2006/relationships/hyperlink" Target="http://www23.statcan.gc.ca/imdb/p2SV.pl?Function=getSurvey&amp;SDDS=5149"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hyperlink" Target="https://www.cbs.nl/en-gb/publication/2014/46/environmental-accounts-of-the-netherlands"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cbs.nl/en-gb/publication/2014/46/environmental-accounts-of-the-netherlands"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www.dst.dk/ext/6637949096/0/armenia/6-7-PPT-Water-Accounts-in-Statistics-Denmark-ENG--pdf"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http://ec.europa.eu/eurostat/statistics-explained/index.php/Environmental_accounts_-_establishing_the_links_between_the_environment_and_the_economy" TargetMode="Externa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unstats.un.org/unsd/envaccounting/seeaRev/SEEA_CF_Final_en.pdf" TargetMode="External"/><Relationship Id="rId2" Type="http://schemas.openxmlformats.org/officeDocument/2006/relationships/hyperlink" Target="http://www.oecd.org/chemicalsafety/pollutant-release-transfer-register/" TargetMode="External"/><Relationship Id="rId1" Type="http://schemas.openxmlformats.org/officeDocument/2006/relationships/slideLayout" Target="../slideLayouts/slideLayout2.xml"/><Relationship Id="rId6" Type="http://schemas.openxmlformats.org/officeDocument/2006/relationships/hyperlink" Target="http://www.unesco.org/new/en/natural-sciences/environment/water/wwap/wwdr/2017-wastewater-the-untapped-resource/" TargetMode="External"/><Relationship Id="rId5" Type="http://schemas.openxmlformats.org/officeDocument/2006/relationships/hyperlink" Target="https://seea.un.org/content/water" TargetMode="External"/><Relationship Id="rId4" Type="http://schemas.openxmlformats.org/officeDocument/2006/relationships/hyperlink" Target="http://unstats.un.org/unsd/envaccounting/aff/2GC_Draft.pdf"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communities.unescap.org/environment-statistics" TargetMode="External"/><Relationship Id="rId2" Type="http://schemas.openxmlformats.org/officeDocument/2006/relationships/hyperlink" Target="mailto:bordt@un.org" TargetMode="External"/><Relationship Id="rId1" Type="http://schemas.openxmlformats.org/officeDocument/2006/relationships/slideLayout" Target="../slideLayouts/slideLayout2.xml"/><Relationship Id="rId5" Type="http://schemas.openxmlformats.org/officeDocument/2006/relationships/hyperlink" Target="mailto:seea@un.org" TargetMode="External"/><Relationship Id="rId4" Type="http://schemas.openxmlformats.org/officeDocument/2006/relationships/hyperlink" Target="mailto:gracechoi0102@gmail.com"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hyperlink" Target="https://news.un.org/en/story/2017/11/636762-sanitation-chain-wastewater-treatment-focus-world-toilet-day-event-un" TargetMode="External"/><Relationship Id="rId1" Type="http://schemas.openxmlformats.org/officeDocument/2006/relationships/slideLayout" Target="../slideLayouts/slideLayout2.xml"/><Relationship Id="rId6" Type="http://schemas.openxmlformats.org/officeDocument/2006/relationships/hyperlink" Target="https://news.un.org/en/story/2018/03/1004982" TargetMode="External"/><Relationship Id="rId5" Type="http://schemas.openxmlformats.org/officeDocument/2006/relationships/image" Target="../media/image11.png"/><Relationship Id="rId4" Type="http://schemas.openxmlformats.org/officeDocument/2006/relationships/hyperlink" Target="https://news.un.org/en/story/2017/11/636592-major-new-report-un-environment-chief-urges-ambitious-action-save-plane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AE676AB-225A-44A3-A44C-2B85F6ADDA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4696" y="5029918"/>
            <a:ext cx="3033337" cy="1334668"/>
          </a:xfrm>
          <a:prstGeom prst="rect">
            <a:avLst/>
          </a:prstGeom>
        </p:spPr>
      </p:pic>
      <p:pic>
        <p:nvPicPr>
          <p:cNvPr id="5" name="Picture 4" descr="A blue pool of water&#10;&#10;Description automatically generated">
            <a:extLst>
              <a:ext uri="{FF2B5EF4-FFF2-40B4-BE49-F238E27FC236}">
                <a16:creationId xmlns:a16="http://schemas.microsoft.com/office/drawing/2014/main" id="{35A03DEC-615B-8247-AB45-7F8301A8B4DE}"/>
              </a:ext>
            </a:extLst>
          </p:cNvPr>
          <p:cNvPicPr>
            <a:picLocks noChangeAspect="1"/>
          </p:cNvPicPr>
          <p:nvPr/>
        </p:nvPicPr>
        <p:blipFill rotWithShape="1">
          <a:blip r:embed="rId4" cstate="print">
            <a:alphaModFix amt="20000"/>
            <a:extLst>
              <a:ext uri="{28A0092B-C50C-407E-A947-70E740481C1C}">
                <a14:useLocalDpi xmlns:a14="http://schemas.microsoft.com/office/drawing/2010/main" val="0"/>
              </a:ext>
            </a:extLst>
          </a:blip>
          <a:srcRect b="28724"/>
          <a:stretch/>
        </p:blipFill>
        <p:spPr>
          <a:xfrm>
            <a:off x="1800" y="2708920"/>
            <a:ext cx="9142200" cy="4085952"/>
          </a:xfrm>
          <a:prstGeom prst="rect">
            <a:avLst/>
          </a:prstGeom>
          <a:effectLst>
            <a:softEdge rad="673100"/>
          </a:effectLst>
        </p:spPr>
      </p:pic>
      <p:sp>
        <p:nvSpPr>
          <p:cNvPr id="2" name="Title 1"/>
          <p:cNvSpPr>
            <a:spLocks noGrp="1"/>
          </p:cNvSpPr>
          <p:nvPr>
            <p:ph type="ctrTitle"/>
          </p:nvPr>
        </p:nvSpPr>
        <p:spPr>
          <a:xfrm>
            <a:off x="685800" y="2235200"/>
            <a:ext cx="7772400" cy="2387600"/>
          </a:xfrm>
        </p:spPr>
        <p:txBody>
          <a:bodyPr anchor="ctr">
            <a:noAutofit/>
          </a:bodyPr>
          <a:lstStyle/>
          <a:p>
            <a:r>
              <a:rPr lang="en-US" sz="5400" dirty="0"/>
              <a:t>Water Emissions</a:t>
            </a:r>
            <a:endParaRPr lang="en-GB" sz="4800" dirty="0"/>
          </a:p>
        </p:txBody>
      </p:sp>
    </p:spTree>
    <p:extLst>
      <p:ext uri="{BB962C8B-B14F-4D97-AF65-F5344CB8AC3E}">
        <p14:creationId xmlns:p14="http://schemas.microsoft.com/office/powerpoint/2010/main" val="22515763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19EF1-D124-4531-BA49-A20BFB6ADF14}"/>
              </a:ext>
            </a:extLst>
          </p:cNvPr>
          <p:cNvSpPr>
            <a:spLocks noGrp="1"/>
          </p:cNvSpPr>
          <p:nvPr>
            <p:ph type="title"/>
          </p:nvPr>
        </p:nvSpPr>
        <p:spPr/>
        <p:txBody>
          <a:bodyPr anchor="ctr"/>
          <a:lstStyle/>
          <a:p>
            <a:r>
              <a:rPr lang="en-GB" dirty="0"/>
              <a:t>In simple terms…</a:t>
            </a:r>
          </a:p>
        </p:txBody>
      </p:sp>
      <p:sp>
        <p:nvSpPr>
          <p:cNvPr id="4" name="Footer Placeholder 3">
            <a:extLst>
              <a:ext uri="{FF2B5EF4-FFF2-40B4-BE49-F238E27FC236}">
                <a16:creationId xmlns:a16="http://schemas.microsoft.com/office/drawing/2014/main" id="{E0B4F5E5-A27D-4BA6-BF09-4D4BAAE3931B}"/>
              </a:ext>
            </a:extLst>
          </p:cNvPr>
          <p:cNvSpPr>
            <a:spLocks noGrp="1"/>
          </p:cNvSpPr>
          <p:nvPr>
            <p:ph type="ftr" sz="quarter" idx="11"/>
          </p:nvPr>
        </p:nvSpPr>
        <p:spPr/>
        <p:txBody>
          <a:bodyPr/>
          <a:lstStyle/>
          <a:p>
            <a:r>
              <a:rPr lang="en-GB"/>
              <a:t>SEEA-CF - Water emission accounts</a:t>
            </a:r>
          </a:p>
        </p:txBody>
      </p:sp>
      <p:sp>
        <p:nvSpPr>
          <p:cNvPr id="5" name="Slide Number Placeholder 4">
            <a:extLst>
              <a:ext uri="{FF2B5EF4-FFF2-40B4-BE49-F238E27FC236}">
                <a16:creationId xmlns:a16="http://schemas.microsoft.com/office/drawing/2014/main" id="{EA1B4C9E-E93E-4E32-9495-1D1A142D9716}"/>
              </a:ext>
            </a:extLst>
          </p:cNvPr>
          <p:cNvSpPr>
            <a:spLocks noGrp="1"/>
          </p:cNvSpPr>
          <p:nvPr>
            <p:ph type="sldNum" sz="quarter" idx="12"/>
          </p:nvPr>
        </p:nvSpPr>
        <p:spPr/>
        <p:txBody>
          <a:bodyPr/>
          <a:lstStyle/>
          <a:p>
            <a:fld id="{A2261D6C-4505-4CAD-B01B-1DA294CCE22C}" type="slidenum">
              <a:rPr lang="en-GB" smtClean="0"/>
              <a:pPr/>
              <a:t>10</a:t>
            </a:fld>
            <a:endParaRPr lang="en-GB"/>
          </a:p>
        </p:txBody>
      </p:sp>
      <p:sp>
        <p:nvSpPr>
          <p:cNvPr id="7" name="Content Placeholder 2">
            <a:extLst>
              <a:ext uri="{FF2B5EF4-FFF2-40B4-BE49-F238E27FC236}">
                <a16:creationId xmlns:a16="http://schemas.microsoft.com/office/drawing/2014/main" id="{405696EF-7CF6-4460-888A-FE7ABD3FDF62}"/>
              </a:ext>
            </a:extLst>
          </p:cNvPr>
          <p:cNvSpPr txBox="1">
            <a:spLocks/>
          </p:cNvSpPr>
          <p:nvPr/>
        </p:nvSpPr>
        <p:spPr>
          <a:xfrm>
            <a:off x="628650" y="1700808"/>
            <a:ext cx="4375396" cy="464589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buFont typeface="Arial" charset="0"/>
              <a:buChar char="•"/>
            </a:pPr>
            <a:r>
              <a:rPr lang="en-CA" altLang="en-US" b="0" dirty="0"/>
              <a:t>Generation</a:t>
            </a:r>
          </a:p>
          <a:p>
            <a:pPr lvl="1" fontAlgn="auto">
              <a:spcAft>
                <a:spcPts val="0"/>
              </a:spcAft>
              <a:buFont typeface="Arial" charset="0"/>
              <a:buChar char="•"/>
            </a:pPr>
            <a:r>
              <a:rPr lang="en-CA" altLang="en-US" b="0" dirty="0"/>
              <a:t>What, how much and by whom?</a:t>
            </a:r>
          </a:p>
          <a:p>
            <a:pPr fontAlgn="auto">
              <a:spcAft>
                <a:spcPts val="0"/>
              </a:spcAft>
              <a:buFont typeface="Arial" charset="0"/>
              <a:buChar char="•"/>
            </a:pPr>
            <a:r>
              <a:rPr lang="en-CA" altLang="en-US" b="0" dirty="0"/>
              <a:t>Collection, treatment  and reuse</a:t>
            </a:r>
          </a:p>
          <a:p>
            <a:pPr lvl="1" fontAlgn="auto">
              <a:spcAft>
                <a:spcPts val="0"/>
              </a:spcAft>
              <a:buFont typeface="Arial" charset="0"/>
              <a:buChar char="•"/>
            </a:pPr>
            <a:r>
              <a:rPr lang="en-CA" altLang="en-US" b="0" dirty="0"/>
              <a:t>Waste Water Treatment Plants (</a:t>
            </a:r>
            <a:r>
              <a:rPr lang="en-CA" altLang="en-US" b="0" dirty="0">
                <a:solidFill>
                  <a:srgbClr val="FF0000"/>
                </a:solidFill>
              </a:rPr>
              <a:t>WWTP</a:t>
            </a:r>
            <a:r>
              <a:rPr lang="en-CA" altLang="en-US" b="0" dirty="0"/>
              <a:t>)</a:t>
            </a:r>
          </a:p>
          <a:p>
            <a:pPr lvl="2" fontAlgn="auto">
              <a:spcAft>
                <a:spcPts val="0"/>
              </a:spcAft>
              <a:buFont typeface="Arial" charset="0"/>
              <a:buChar char="•"/>
            </a:pPr>
            <a:r>
              <a:rPr lang="en-CA" altLang="en-US" b="0" dirty="0"/>
              <a:t>Reuse of water (usually clean</a:t>
            </a:r>
            <a:r>
              <a:rPr lang="en-CA" altLang="en-US" i="1" u="sng" dirty="0"/>
              <a:t>er</a:t>
            </a:r>
            <a:r>
              <a:rPr lang="en-CA" altLang="en-US" b="0" dirty="0"/>
              <a:t>)</a:t>
            </a:r>
          </a:p>
          <a:p>
            <a:pPr lvl="2" fontAlgn="auto">
              <a:spcAft>
                <a:spcPts val="0"/>
              </a:spcAft>
              <a:buFont typeface="Arial" charset="0"/>
              <a:buChar char="•"/>
            </a:pPr>
            <a:r>
              <a:rPr lang="en-CA" altLang="en-US" b="0" dirty="0"/>
              <a:t>Reuse pollutants removed</a:t>
            </a:r>
          </a:p>
          <a:p>
            <a:pPr fontAlgn="auto">
              <a:spcAft>
                <a:spcPts val="0"/>
              </a:spcAft>
              <a:buFont typeface="Arial" charset="0"/>
              <a:buChar char="•"/>
            </a:pPr>
            <a:r>
              <a:rPr lang="en-CA" altLang="en-US" b="0" dirty="0"/>
              <a:t>Discharge to environment</a:t>
            </a:r>
          </a:p>
          <a:p>
            <a:pPr fontAlgn="auto">
              <a:spcAft>
                <a:spcPts val="0"/>
              </a:spcAft>
            </a:pPr>
            <a:endParaRPr lang="en-GB" b="0" dirty="0"/>
          </a:p>
        </p:txBody>
      </p:sp>
      <p:sp>
        <p:nvSpPr>
          <p:cNvPr id="3" name="TextBox 2">
            <a:extLst>
              <a:ext uri="{FF2B5EF4-FFF2-40B4-BE49-F238E27FC236}">
                <a16:creationId xmlns:a16="http://schemas.microsoft.com/office/drawing/2014/main" id="{7B753F4B-7644-4DF9-AA3C-65D52B0D8B49}"/>
              </a:ext>
            </a:extLst>
          </p:cNvPr>
          <p:cNvSpPr txBox="1"/>
          <p:nvPr/>
        </p:nvSpPr>
        <p:spPr>
          <a:xfrm>
            <a:off x="6759405" y="5716366"/>
            <a:ext cx="2040943" cy="338554"/>
          </a:xfrm>
          <a:prstGeom prst="rect">
            <a:avLst/>
          </a:prstGeom>
          <a:noFill/>
        </p:spPr>
        <p:txBody>
          <a:bodyPr wrap="none" rtlCol="0">
            <a:spAutoFit/>
          </a:bodyPr>
          <a:lstStyle/>
          <a:p>
            <a:pPr algn="r"/>
            <a:r>
              <a:rPr lang="en-GB" sz="1600" b="0" dirty="0"/>
              <a:t>Source: UNSD 2014</a:t>
            </a:r>
          </a:p>
        </p:txBody>
      </p:sp>
      <p:sp>
        <p:nvSpPr>
          <p:cNvPr id="8" name="TextBox 7">
            <a:extLst>
              <a:ext uri="{FF2B5EF4-FFF2-40B4-BE49-F238E27FC236}">
                <a16:creationId xmlns:a16="http://schemas.microsoft.com/office/drawing/2014/main" id="{B7935880-8B73-374A-8E3D-FD12C00BF517}"/>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pic>
        <p:nvPicPr>
          <p:cNvPr id="12" name="Graphic 11" descr="Cloud">
            <a:extLst>
              <a:ext uri="{FF2B5EF4-FFF2-40B4-BE49-F238E27FC236}">
                <a16:creationId xmlns:a16="http://schemas.microsoft.com/office/drawing/2014/main" id="{E7F1702E-8D64-774E-97A0-3D3FDD7AA2A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81463" y="1829680"/>
            <a:ext cx="657296" cy="657296"/>
          </a:xfrm>
          <a:prstGeom prst="rect">
            <a:avLst/>
          </a:prstGeom>
        </p:spPr>
      </p:pic>
      <p:sp>
        <p:nvSpPr>
          <p:cNvPr id="13" name="Oval 12">
            <a:extLst>
              <a:ext uri="{FF2B5EF4-FFF2-40B4-BE49-F238E27FC236}">
                <a16:creationId xmlns:a16="http://schemas.microsoft.com/office/drawing/2014/main" id="{F37085CF-6A8C-EC4A-90FE-4DB1DE0229FE}"/>
              </a:ext>
            </a:extLst>
          </p:cNvPr>
          <p:cNvSpPr/>
          <p:nvPr/>
        </p:nvSpPr>
        <p:spPr>
          <a:xfrm>
            <a:off x="6733973" y="3519525"/>
            <a:ext cx="334867" cy="33855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EE8483EC-92E1-F44E-A2D9-660BCCD25741}"/>
              </a:ext>
            </a:extLst>
          </p:cNvPr>
          <p:cNvCxnSpPr>
            <a:cxnSpLocks/>
          </p:cNvCxnSpPr>
          <p:nvPr/>
        </p:nvCxnSpPr>
        <p:spPr>
          <a:xfrm>
            <a:off x="6910111" y="2358077"/>
            <a:ext cx="0" cy="108000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52D6920-B3EE-7E4F-8142-A1B7564509C7}"/>
              </a:ext>
            </a:extLst>
          </p:cNvPr>
          <p:cNvSpPr txBox="1"/>
          <p:nvPr/>
        </p:nvSpPr>
        <p:spPr>
          <a:xfrm>
            <a:off x="6748868" y="2520409"/>
            <a:ext cx="1368152" cy="646331"/>
          </a:xfrm>
          <a:prstGeom prst="rect">
            <a:avLst/>
          </a:prstGeom>
          <a:noFill/>
        </p:spPr>
        <p:txBody>
          <a:bodyPr wrap="square" rtlCol="0">
            <a:spAutoFit/>
          </a:bodyPr>
          <a:lstStyle/>
          <a:p>
            <a:pPr algn="ctr"/>
            <a:r>
              <a:rPr lang="en-US" sz="1200" b="0" dirty="0"/>
              <a:t>Releases in wastewater</a:t>
            </a:r>
          </a:p>
          <a:p>
            <a:pPr algn="ctr"/>
            <a:r>
              <a:rPr lang="en-US" sz="1200" b="0" dirty="0"/>
              <a:t>106</a:t>
            </a:r>
          </a:p>
        </p:txBody>
      </p:sp>
      <p:sp>
        <p:nvSpPr>
          <p:cNvPr id="19" name="TextBox 18">
            <a:extLst>
              <a:ext uri="{FF2B5EF4-FFF2-40B4-BE49-F238E27FC236}">
                <a16:creationId xmlns:a16="http://schemas.microsoft.com/office/drawing/2014/main" id="{F69F9269-99C7-2E4A-8CA7-1148CB35D7B3}"/>
              </a:ext>
            </a:extLst>
          </p:cNvPr>
          <p:cNvSpPr txBox="1"/>
          <p:nvPr/>
        </p:nvSpPr>
        <p:spPr>
          <a:xfrm>
            <a:off x="5364088" y="3286725"/>
            <a:ext cx="1368152" cy="646331"/>
          </a:xfrm>
          <a:prstGeom prst="rect">
            <a:avLst/>
          </a:prstGeom>
          <a:noFill/>
        </p:spPr>
        <p:txBody>
          <a:bodyPr wrap="square" rtlCol="0">
            <a:spAutoFit/>
          </a:bodyPr>
          <a:lstStyle/>
          <a:p>
            <a:pPr algn="ctr"/>
            <a:r>
              <a:rPr lang="en-US" sz="1200" b="0" dirty="0"/>
              <a:t>Pollutants in water for reuse</a:t>
            </a:r>
          </a:p>
          <a:p>
            <a:pPr algn="ctr"/>
            <a:r>
              <a:rPr lang="en-US" sz="1200" b="0" dirty="0"/>
              <a:t>4</a:t>
            </a:r>
          </a:p>
        </p:txBody>
      </p:sp>
      <p:sp>
        <p:nvSpPr>
          <p:cNvPr id="20" name="TextBox 19">
            <a:extLst>
              <a:ext uri="{FF2B5EF4-FFF2-40B4-BE49-F238E27FC236}">
                <a16:creationId xmlns:a16="http://schemas.microsoft.com/office/drawing/2014/main" id="{15096210-DE03-F94C-98BE-EEAF49401CD2}"/>
              </a:ext>
            </a:extLst>
          </p:cNvPr>
          <p:cNvSpPr txBox="1"/>
          <p:nvPr/>
        </p:nvSpPr>
        <p:spPr>
          <a:xfrm>
            <a:off x="7050374" y="3270601"/>
            <a:ext cx="1597155" cy="646331"/>
          </a:xfrm>
          <a:prstGeom prst="rect">
            <a:avLst/>
          </a:prstGeom>
          <a:noFill/>
        </p:spPr>
        <p:txBody>
          <a:bodyPr wrap="square" rtlCol="0">
            <a:spAutoFit/>
          </a:bodyPr>
          <a:lstStyle/>
          <a:p>
            <a:pPr algn="ctr"/>
            <a:r>
              <a:rPr lang="en-US" sz="1200" b="0" dirty="0"/>
              <a:t>Pollutants removed by WWTPs</a:t>
            </a:r>
          </a:p>
          <a:p>
            <a:pPr algn="ctr"/>
            <a:r>
              <a:rPr lang="en-US" sz="1200" b="0" dirty="0"/>
              <a:t>6</a:t>
            </a:r>
          </a:p>
        </p:txBody>
      </p:sp>
      <p:sp>
        <p:nvSpPr>
          <p:cNvPr id="21" name="TextBox 20">
            <a:extLst>
              <a:ext uri="{FF2B5EF4-FFF2-40B4-BE49-F238E27FC236}">
                <a16:creationId xmlns:a16="http://schemas.microsoft.com/office/drawing/2014/main" id="{5C6C5772-28DF-814F-8FF1-D69EE7EBC783}"/>
              </a:ext>
            </a:extLst>
          </p:cNvPr>
          <p:cNvSpPr txBox="1"/>
          <p:nvPr/>
        </p:nvSpPr>
        <p:spPr>
          <a:xfrm>
            <a:off x="6732240" y="4161533"/>
            <a:ext cx="1597156" cy="830997"/>
          </a:xfrm>
          <a:prstGeom prst="rect">
            <a:avLst/>
          </a:prstGeom>
          <a:noFill/>
        </p:spPr>
        <p:txBody>
          <a:bodyPr wrap="square" rtlCol="0">
            <a:spAutoFit/>
          </a:bodyPr>
          <a:lstStyle/>
          <a:p>
            <a:pPr algn="ctr"/>
            <a:r>
              <a:rPr lang="en-US" sz="1200" b="0" dirty="0"/>
              <a:t>Waterborne emissions to the environment</a:t>
            </a:r>
          </a:p>
          <a:p>
            <a:pPr algn="ctr"/>
            <a:r>
              <a:rPr lang="en-US" sz="1200" b="0" dirty="0"/>
              <a:t>34</a:t>
            </a:r>
          </a:p>
        </p:txBody>
      </p:sp>
      <p:cxnSp>
        <p:nvCxnSpPr>
          <p:cNvPr id="22" name="Straight Arrow Connector 21">
            <a:extLst>
              <a:ext uri="{FF2B5EF4-FFF2-40B4-BE49-F238E27FC236}">
                <a16:creationId xmlns:a16="http://schemas.microsoft.com/office/drawing/2014/main" id="{9AF1B6C9-BFA5-1444-A98A-AB7170EF23D2}"/>
              </a:ext>
            </a:extLst>
          </p:cNvPr>
          <p:cNvCxnSpPr>
            <a:cxnSpLocks/>
          </p:cNvCxnSpPr>
          <p:nvPr/>
        </p:nvCxnSpPr>
        <p:spPr>
          <a:xfrm>
            <a:off x="5580112" y="3689486"/>
            <a:ext cx="1080000"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B221DA24-0A09-0445-BE81-DD36F216EA9C}"/>
              </a:ext>
            </a:extLst>
          </p:cNvPr>
          <p:cNvCxnSpPr>
            <a:cxnSpLocks/>
          </p:cNvCxnSpPr>
          <p:nvPr/>
        </p:nvCxnSpPr>
        <p:spPr>
          <a:xfrm flipV="1">
            <a:off x="6901406" y="3954740"/>
            <a:ext cx="0" cy="108000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94B7AAD7-2AA1-E64D-BF69-8AD054FE7277}"/>
              </a:ext>
            </a:extLst>
          </p:cNvPr>
          <p:cNvCxnSpPr>
            <a:cxnSpLocks/>
          </p:cNvCxnSpPr>
          <p:nvPr/>
        </p:nvCxnSpPr>
        <p:spPr>
          <a:xfrm flipH="1" flipV="1">
            <a:off x="7164288" y="3694472"/>
            <a:ext cx="1080000" cy="0"/>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pic>
        <p:nvPicPr>
          <p:cNvPr id="30" name="Graphic 29" descr="Cloud">
            <a:extLst>
              <a:ext uri="{FF2B5EF4-FFF2-40B4-BE49-F238E27FC236}">
                <a16:creationId xmlns:a16="http://schemas.microsoft.com/office/drawing/2014/main" id="{1FBFF928-E1A1-E14F-A6EE-63EA0144D6F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913154" y="3353911"/>
            <a:ext cx="657296" cy="657296"/>
          </a:xfrm>
          <a:prstGeom prst="rect">
            <a:avLst/>
          </a:prstGeom>
        </p:spPr>
      </p:pic>
      <p:pic>
        <p:nvPicPr>
          <p:cNvPr id="31" name="Graphic 30" descr="Cloud">
            <a:extLst>
              <a:ext uri="{FF2B5EF4-FFF2-40B4-BE49-F238E27FC236}">
                <a16:creationId xmlns:a16="http://schemas.microsoft.com/office/drawing/2014/main" id="{0FE37A75-061E-DA42-BD20-73BB291F9DE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263612" y="3353911"/>
            <a:ext cx="657296" cy="657296"/>
          </a:xfrm>
          <a:prstGeom prst="rect">
            <a:avLst/>
          </a:prstGeom>
        </p:spPr>
      </p:pic>
      <p:pic>
        <p:nvPicPr>
          <p:cNvPr id="32" name="Graphic 31" descr="Cloud">
            <a:extLst>
              <a:ext uri="{FF2B5EF4-FFF2-40B4-BE49-F238E27FC236}">
                <a16:creationId xmlns:a16="http://schemas.microsoft.com/office/drawing/2014/main" id="{A96C454C-968F-AF47-A43D-2852E39287D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72758" y="4935816"/>
            <a:ext cx="657296" cy="657296"/>
          </a:xfrm>
          <a:prstGeom prst="rect">
            <a:avLst/>
          </a:prstGeom>
        </p:spPr>
      </p:pic>
    </p:spTree>
    <p:extLst>
      <p:ext uri="{BB962C8B-B14F-4D97-AF65-F5344CB8AC3E}">
        <p14:creationId xmlns:p14="http://schemas.microsoft.com/office/powerpoint/2010/main" val="42780558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19EF1-D124-4531-BA49-A20BFB6ADF14}"/>
              </a:ext>
            </a:extLst>
          </p:cNvPr>
          <p:cNvSpPr>
            <a:spLocks noGrp="1"/>
          </p:cNvSpPr>
          <p:nvPr>
            <p:ph type="title"/>
          </p:nvPr>
        </p:nvSpPr>
        <p:spPr/>
        <p:txBody>
          <a:bodyPr anchor="ctr"/>
          <a:lstStyle/>
          <a:p>
            <a:r>
              <a:rPr lang="en-GB" dirty="0"/>
              <a:t>In simple terms…</a:t>
            </a:r>
          </a:p>
        </p:txBody>
      </p:sp>
      <p:sp>
        <p:nvSpPr>
          <p:cNvPr id="4" name="Footer Placeholder 3">
            <a:extLst>
              <a:ext uri="{FF2B5EF4-FFF2-40B4-BE49-F238E27FC236}">
                <a16:creationId xmlns:a16="http://schemas.microsoft.com/office/drawing/2014/main" id="{E0B4F5E5-A27D-4BA6-BF09-4D4BAAE3931B}"/>
              </a:ext>
            </a:extLst>
          </p:cNvPr>
          <p:cNvSpPr>
            <a:spLocks noGrp="1"/>
          </p:cNvSpPr>
          <p:nvPr>
            <p:ph type="ftr" sz="quarter" idx="11"/>
          </p:nvPr>
        </p:nvSpPr>
        <p:spPr/>
        <p:txBody>
          <a:bodyPr/>
          <a:lstStyle/>
          <a:p>
            <a:r>
              <a:rPr lang="en-GB"/>
              <a:t>SEEA-CF - Water emission accounts</a:t>
            </a:r>
          </a:p>
        </p:txBody>
      </p:sp>
      <p:sp>
        <p:nvSpPr>
          <p:cNvPr id="5" name="Slide Number Placeholder 4">
            <a:extLst>
              <a:ext uri="{FF2B5EF4-FFF2-40B4-BE49-F238E27FC236}">
                <a16:creationId xmlns:a16="http://schemas.microsoft.com/office/drawing/2014/main" id="{EA1B4C9E-E93E-4E32-9495-1D1A142D9716}"/>
              </a:ext>
            </a:extLst>
          </p:cNvPr>
          <p:cNvSpPr>
            <a:spLocks noGrp="1"/>
          </p:cNvSpPr>
          <p:nvPr>
            <p:ph type="sldNum" sz="quarter" idx="12"/>
          </p:nvPr>
        </p:nvSpPr>
        <p:spPr/>
        <p:txBody>
          <a:bodyPr/>
          <a:lstStyle/>
          <a:p>
            <a:fld id="{A2261D6C-4505-4CAD-B01B-1DA294CCE22C}" type="slidenum">
              <a:rPr lang="en-GB" smtClean="0"/>
              <a:pPr/>
              <a:t>11</a:t>
            </a:fld>
            <a:endParaRPr lang="en-GB"/>
          </a:p>
        </p:txBody>
      </p:sp>
      <p:pic>
        <p:nvPicPr>
          <p:cNvPr id="6" name="Content Placeholder 5">
            <a:extLst>
              <a:ext uri="{FF2B5EF4-FFF2-40B4-BE49-F238E27FC236}">
                <a16:creationId xmlns:a16="http://schemas.microsoft.com/office/drawing/2014/main" id="{F9CCF8FF-46A7-41FA-B62B-D7453E3DAB76}"/>
              </a:ext>
            </a:extLst>
          </p:cNvPr>
          <p:cNvPicPr>
            <a:picLocks noGrp="1"/>
          </p:cNvPicPr>
          <p:nvPr>
            <p:ph idx="1"/>
          </p:nvPr>
        </p:nvPicPr>
        <p:blipFill>
          <a:blip r:embed="rId2"/>
          <a:stretch>
            <a:fillRect/>
          </a:stretch>
        </p:blipFill>
        <p:spPr>
          <a:xfrm>
            <a:off x="4716016" y="1268760"/>
            <a:ext cx="4328330" cy="3999952"/>
          </a:xfrm>
          <a:prstGeom prst="rect">
            <a:avLst/>
          </a:prstGeom>
        </p:spPr>
      </p:pic>
      <p:sp>
        <p:nvSpPr>
          <p:cNvPr id="7" name="Content Placeholder 2">
            <a:extLst>
              <a:ext uri="{FF2B5EF4-FFF2-40B4-BE49-F238E27FC236}">
                <a16:creationId xmlns:a16="http://schemas.microsoft.com/office/drawing/2014/main" id="{405696EF-7CF6-4460-888A-FE7ABD3FDF62}"/>
              </a:ext>
            </a:extLst>
          </p:cNvPr>
          <p:cNvSpPr txBox="1">
            <a:spLocks/>
          </p:cNvSpPr>
          <p:nvPr/>
        </p:nvSpPr>
        <p:spPr>
          <a:xfrm>
            <a:off x="628650" y="1879451"/>
            <a:ext cx="4663430" cy="464589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buFont typeface="Arial" charset="0"/>
              <a:buChar char="•"/>
            </a:pPr>
            <a:r>
              <a:rPr lang="en-CA" altLang="en-US" b="0" dirty="0"/>
              <a:t>Generation</a:t>
            </a:r>
          </a:p>
          <a:p>
            <a:pPr lvl="1" fontAlgn="auto">
              <a:spcAft>
                <a:spcPts val="0"/>
              </a:spcAft>
              <a:buFont typeface="Arial" charset="0"/>
              <a:buChar char="•"/>
            </a:pPr>
            <a:r>
              <a:rPr lang="en-CA" altLang="en-US" b="0" dirty="0"/>
              <a:t>What, how much and by whom?</a:t>
            </a:r>
          </a:p>
          <a:p>
            <a:pPr fontAlgn="auto">
              <a:spcAft>
                <a:spcPts val="0"/>
              </a:spcAft>
              <a:buFont typeface="Arial" charset="0"/>
              <a:buChar char="•"/>
            </a:pPr>
            <a:r>
              <a:rPr lang="en-CA" altLang="en-US" b="0" dirty="0"/>
              <a:t>Collection, treatment and reuse</a:t>
            </a:r>
          </a:p>
          <a:p>
            <a:pPr lvl="1" fontAlgn="auto">
              <a:spcAft>
                <a:spcPts val="0"/>
              </a:spcAft>
              <a:buFont typeface="Arial" charset="0"/>
              <a:buChar char="•"/>
            </a:pPr>
            <a:r>
              <a:rPr lang="en-CA" altLang="en-US" b="0" dirty="0"/>
              <a:t>Waste Water Treatment Plants (</a:t>
            </a:r>
            <a:r>
              <a:rPr lang="en-CA" altLang="en-US" b="0" dirty="0">
                <a:solidFill>
                  <a:srgbClr val="FF0000"/>
                </a:solidFill>
              </a:rPr>
              <a:t>WWTP</a:t>
            </a:r>
            <a:r>
              <a:rPr lang="en-CA" altLang="en-US" b="0" dirty="0"/>
              <a:t>)</a:t>
            </a:r>
          </a:p>
          <a:p>
            <a:pPr lvl="2" fontAlgn="auto">
              <a:spcAft>
                <a:spcPts val="0"/>
              </a:spcAft>
              <a:buFont typeface="Arial" charset="0"/>
              <a:buChar char="•"/>
            </a:pPr>
            <a:r>
              <a:rPr lang="en-CA" altLang="en-US" b="0" dirty="0"/>
              <a:t>Reuse of water (usually clean</a:t>
            </a:r>
            <a:r>
              <a:rPr lang="en-CA" altLang="en-US" i="1" u="sng" dirty="0"/>
              <a:t>er</a:t>
            </a:r>
            <a:r>
              <a:rPr lang="en-CA" altLang="en-US" b="0" dirty="0"/>
              <a:t>)</a:t>
            </a:r>
          </a:p>
          <a:p>
            <a:pPr lvl="2" fontAlgn="auto">
              <a:spcAft>
                <a:spcPts val="0"/>
              </a:spcAft>
              <a:buFont typeface="Arial" charset="0"/>
              <a:buChar char="•"/>
            </a:pPr>
            <a:r>
              <a:rPr lang="en-CA" altLang="en-US" b="0" dirty="0"/>
              <a:t>Reuse pollutants removed</a:t>
            </a:r>
          </a:p>
          <a:p>
            <a:pPr fontAlgn="auto">
              <a:spcAft>
                <a:spcPts val="0"/>
              </a:spcAft>
              <a:buFont typeface="Arial" charset="0"/>
              <a:buChar char="•"/>
            </a:pPr>
            <a:r>
              <a:rPr lang="en-CA" altLang="en-US" b="0" dirty="0"/>
              <a:t>Discharge to environment</a:t>
            </a:r>
          </a:p>
          <a:p>
            <a:pPr fontAlgn="auto">
              <a:spcAft>
                <a:spcPts val="0"/>
              </a:spcAft>
            </a:pPr>
            <a:endParaRPr lang="en-GB" b="0" dirty="0"/>
          </a:p>
        </p:txBody>
      </p:sp>
      <p:sp>
        <p:nvSpPr>
          <p:cNvPr id="3" name="TextBox 2">
            <a:extLst>
              <a:ext uri="{FF2B5EF4-FFF2-40B4-BE49-F238E27FC236}">
                <a16:creationId xmlns:a16="http://schemas.microsoft.com/office/drawing/2014/main" id="{7B753F4B-7644-4DF9-AA3C-65D52B0D8B49}"/>
              </a:ext>
            </a:extLst>
          </p:cNvPr>
          <p:cNvSpPr txBox="1"/>
          <p:nvPr/>
        </p:nvSpPr>
        <p:spPr>
          <a:xfrm>
            <a:off x="6400800" y="5273446"/>
            <a:ext cx="2040943" cy="338554"/>
          </a:xfrm>
          <a:prstGeom prst="rect">
            <a:avLst/>
          </a:prstGeom>
          <a:noFill/>
        </p:spPr>
        <p:txBody>
          <a:bodyPr wrap="none" rtlCol="0">
            <a:spAutoFit/>
          </a:bodyPr>
          <a:lstStyle/>
          <a:p>
            <a:pPr algn="r"/>
            <a:r>
              <a:rPr lang="en-GB" sz="1600" b="0" dirty="0"/>
              <a:t>Source: UNSD 2014</a:t>
            </a:r>
          </a:p>
        </p:txBody>
      </p:sp>
      <p:sp>
        <p:nvSpPr>
          <p:cNvPr id="8" name="TextBox 7">
            <a:extLst>
              <a:ext uri="{FF2B5EF4-FFF2-40B4-BE49-F238E27FC236}">
                <a16:creationId xmlns:a16="http://schemas.microsoft.com/office/drawing/2014/main" id="{B7935880-8B73-374A-8E3D-FD12C00BF517}"/>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spTree>
    <p:extLst>
      <p:ext uri="{BB962C8B-B14F-4D97-AF65-F5344CB8AC3E}">
        <p14:creationId xmlns:p14="http://schemas.microsoft.com/office/powerpoint/2010/main" val="10216722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E1B00042-EEB7-4551-BAFA-B8F35EA3CC35}"/>
              </a:ext>
            </a:extLst>
          </p:cNvPr>
          <p:cNvSpPr>
            <a:spLocks noGrp="1"/>
          </p:cNvSpPr>
          <p:nvPr>
            <p:ph type="title"/>
          </p:nvPr>
        </p:nvSpPr>
        <p:spPr/>
        <p:txBody>
          <a:bodyPr anchor="ctr"/>
          <a:lstStyle/>
          <a:p>
            <a:r>
              <a:rPr lang="en-GB" dirty="0"/>
              <a:t>Water emissions in the water cycle</a:t>
            </a:r>
          </a:p>
        </p:txBody>
      </p:sp>
      <p:sp>
        <p:nvSpPr>
          <p:cNvPr id="3" name="Footer Placeholder 2">
            <a:extLst>
              <a:ext uri="{FF2B5EF4-FFF2-40B4-BE49-F238E27FC236}">
                <a16:creationId xmlns:a16="http://schemas.microsoft.com/office/drawing/2014/main" id="{90BAA323-302C-4B26-90A2-67FFEC047942}"/>
              </a:ext>
            </a:extLst>
          </p:cNvPr>
          <p:cNvSpPr>
            <a:spLocks noGrp="1"/>
          </p:cNvSpPr>
          <p:nvPr>
            <p:ph type="ftr" sz="quarter" idx="11"/>
          </p:nvPr>
        </p:nvSpPr>
        <p:spPr/>
        <p:txBody>
          <a:bodyPr/>
          <a:lstStyle/>
          <a:p>
            <a:r>
              <a:rPr lang="en-GB"/>
              <a:t>SEEA-CF - Water emission accounts</a:t>
            </a:r>
          </a:p>
        </p:txBody>
      </p:sp>
      <p:sp>
        <p:nvSpPr>
          <p:cNvPr id="4" name="Slide Number Placeholder 3">
            <a:extLst>
              <a:ext uri="{FF2B5EF4-FFF2-40B4-BE49-F238E27FC236}">
                <a16:creationId xmlns:a16="http://schemas.microsoft.com/office/drawing/2014/main" id="{8A947671-8EA9-4463-9D30-D49B81F45F4F}"/>
              </a:ext>
            </a:extLst>
          </p:cNvPr>
          <p:cNvSpPr>
            <a:spLocks noGrp="1"/>
          </p:cNvSpPr>
          <p:nvPr>
            <p:ph type="sldNum" sz="quarter" idx="12"/>
          </p:nvPr>
        </p:nvSpPr>
        <p:spPr/>
        <p:txBody>
          <a:bodyPr/>
          <a:lstStyle/>
          <a:p>
            <a:fld id="{D0933419-3C4E-4C08-A6BD-AC72D041C9C2}" type="slidenum">
              <a:rPr lang="en-GB" smtClean="0"/>
              <a:pPr/>
              <a:t>12</a:t>
            </a:fld>
            <a:endParaRPr lang="en-GB"/>
          </a:p>
        </p:txBody>
      </p:sp>
      <p:pic>
        <p:nvPicPr>
          <p:cNvPr id="5" name="Picture 4">
            <a:extLst>
              <a:ext uri="{FF2B5EF4-FFF2-40B4-BE49-F238E27FC236}">
                <a16:creationId xmlns:a16="http://schemas.microsoft.com/office/drawing/2014/main" id="{04A6550E-B723-4246-8D3F-6EC967EBDF2F}"/>
              </a:ext>
            </a:extLst>
          </p:cNvPr>
          <p:cNvPicPr>
            <a:picLocks noChangeAspect="1"/>
          </p:cNvPicPr>
          <p:nvPr/>
        </p:nvPicPr>
        <p:blipFill rotWithShape="1">
          <a:blip r:embed="rId2"/>
          <a:srcRect t="-2" b="5705"/>
          <a:stretch/>
        </p:blipFill>
        <p:spPr>
          <a:xfrm>
            <a:off x="755576" y="1555871"/>
            <a:ext cx="7128792" cy="4825457"/>
          </a:xfrm>
          <a:prstGeom prst="rect">
            <a:avLst/>
          </a:prstGeom>
        </p:spPr>
      </p:pic>
      <p:sp>
        <p:nvSpPr>
          <p:cNvPr id="9" name="TextBox 8">
            <a:extLst>
              <a:ext uri="{FF2B5EF4-FFF2-40B4-BE49-F238E27FC236}">
                <a16:creationId xmlns:a16="http://schemas.microsoft.com/office/drawing/2014/main" id="{381673A5-6430-4ED0-AC4F-E0EFAFD0582D}"/>
              </a:ext>
            </a:extLst>
          </p:cNvPr>
          <p:cNvSpPr txBox="1"/>
          <p:nvPr/>
        </p:nvSpPr>
        <p:spPr>
          <a:xfrm>
            <a:off x="539552" y="6335742"/>
            <a:ext cx="8136101" cy="261610"/>
          </a:xfrm>
          <a:prstGeom prst="rect">
            <a:avLst/>
          </a:prstGeom>
          <a:noFill/>
        </p:spPr>
        <p:txBody>
          <a:bodyPr wrap="square" rtlCol="0">
            <a:spAutoFit/>
          </a:bodyPr>
          <a:lstStyle/>
          <a:p>
            <a:r>
              <a:rPr lang="en-US" sz="1100" b="0" i="1" dirty="0"/>
              <a:t>Source: WWAP</a:t>
            </a:r>
            <a:endParaRPr lang="en-GB" sz="1100" dirty="0"/>
          </a:p>
        </p:txBody>
      </p:sp>
      <p:sp>
        <p:nvSpPr>
          <p:cNvPr id="7" name="TextBox 6">
            <a:extLst>
              <a:ext uri="{FF2B5EF4-FFF2-40B4-BE49-F238E27FC236}">
                <a16:creationId xmlns:a16="http://schemas.microsoft.com/office/drawing/2014/main" id="{EE76A6E5-A986-FC44-8ED7-4B979F37B80C}"/>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sp>
        <p:nvSpPr>
          <p:cNvPr id="2" name="Rectangle 1">
            <a:extLst>
              <a:ext uri="{FF2B5EF4-FFF2-40B4-BE49-F238E27FC236}">
                <a16:creationId xmlns:a16="http://schemas.microsoft.com/office/drawing/2014/main" id="{B4B133FF-35DB-1B48-A62B-82C54203C27D}"/>
              </a:ext>
            </a:extLst>
          </p:cNvPr>
          <p:cNvSpPr/>
          <p:nvPr/>
        </p:nvSpPr>
        <p:spPr>
          <a:xfrm>
            <a:off x="1331640" y="3645023"/>
            <a:ext cx="5904656" cy="58076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2CDC08AE-D0A3-9142-96F6-81F3CECA7894}"/>
              </a:ext>
            </a:extLst>
          </p:cNvPr>
          <p:cNvSpPr txBox="1"/>
          <p:nvPr/>
        </p:nvSpPr>
        <p:spPr>
          <a:xfrm>
            <a:off x="2891481" y="-852616"/>
            <a:ext cx="184731" cy="369332"/>
          </a:xfrm>
          <a:prstGeom prst="rect">
            <a:avLst/>
          </a:prstGeom>
          <a:noFill/>
        </p:spPr>
        <p:txBody>
          <a:bodyPr wrap="none" rtlCol="0">
            <a:spAutoFit/>
          </a:bodyPr>
          <a:lstStyle/>
          <a:p>
            <a:endParaRPr lang="en-US" dirty="0"/>
          </a:p>
        </p:txBody>
      </p:sp>
      <p:cxnSp>
        <p:nvCxnSpPr>
          <p:cNvPr id="13" name="Straight Connector 12">
            <a:extLst>
              <a:ext uri="{FF2B5EF4-FFF2-40B4-BE49-F238E27FC236}">
                <a16:creationId xmlns:a16="http://schemas.microsoft.com/office/drawing/2014/main" id="{78E9D182-9358-A94C-9F77-04ED19D3B0C4}"/>
              </a:ext>
            </a:extLst>
          </p:cNvPr>
          <p:cNvCxnSpPr/>
          <p:nvPr/>
        </p:nvCxnSpPr>
        <p:spPr>
          <a:xfrm flipV="1">
            <a:off x="7236296" y="3212976"/>
            <a:ext cx="576064" cy="576064"/>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EEFB2521-B948-F440-BB5B-E97665A1AA30}"/>
              </a:ext>
            </a:extLst>
          </p:cNvPr>
          <p:cNvSpPr/>
          <p:nvPr/>
        </p:nvSpPr>
        <p:spPr>
          <a:xfrm>
            <a:off x="7437784" y="2630170"/>
            <a:ext cx="1526704" cy="58076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Water emissions flows  </a:t>
            </a:r>
          </a:p>
        </p:txBody>
      </p:sp>
    </p:spTree>
    <p:extLst>
      <p:ext uri="{BB962C8B-B14F-4D97-AF65-F5344CB8AC3E}">
        <p14:creationId xmlns:p14="http://schemas.microsoft.com/office/powerpoint/2010/main" val="3480951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par>
                                <p:cTn id="8" presetID="9" presetClass="entr" presetSubtype="0" fill="hold" grpId="1"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dissolve">
                                      <p:cBhvr>
                                        <p:cTn id="10" dur="500"/>
                                        <p:tgtEl>
                                          <p:spTgt spid="1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dissolve">
                                      <p:cBhvr>
                                        <p:cTn id="13" dur="500"/>
                                        <p:tgtEl>
                                          <p:spTgt spid="15"/>
                                        </p:tgtEl>
                                      </p:cBhvr>
                                    </p:animEffect>
                                  </p:childTnLst>
                                </p:cTn>
                              </p:par>
                              <p:par>
                                <p:cTn id="14" presetID="9"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dissolve">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15" grpId="1" animBg="1"/>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D9AA6-E3B6-481B-88DA-EB08CA6534E1}"/>
              </a:ext>
            </a:extLst>
          </p:cNvPr>
          <p:cNvSpPr>
            <a:spLocks noGrp="1"/>
          </p:cNvSpPr>
          <p:nvPr>
            <p:ph type="title"/>
          </p:nvPr>
        </p:nvSpPr>
        <p:spPr/>
        <p:txBody>
          <a:bodyPr/>
          <a:lstStyle/>
          <a:p>
            <a:r>
              <a:rPr lang="en-GB" dirty="0"/>
              <a:t>Measuring it: red lines are </a:t>
            </a:r>
            <a:r>
              <a:rPr lang="en-GB" dirty="0">
                <a:solidFill>
                  <a:srgbClr val="FF0000"/>
                </a:solidFill>
              </a:rPr>
              <a:t>wastewater!</a:t>
            </a:r>
          </a:p>
        </p:txBody>
      </p:sp>
      <p:sp>
        <p:nvSpPr>
          <p:cNvPr id="3" name="Footer Placeholder 2">
            <a:extLst>
              <a:ext uri="{FF2B5EF4-FFF2-40B4-BE49-F238E27FC236}">
                <a16:creationId xmlns:a16="http://schemas.microsoft.com/office/drawing/2014/main" id="{65291E32-43FA-4C00-9D1C-F4F728FB3417}"/>
              </a:ext>
            </a:extLst>
          </p:cNvPr>
          <p:cNvSpPr>
            <a:spLocks noGrp="1"/>
          </p:cNvSpPr>
          <p:nvPr>
            <p:ph type="ftr" sz="quarter" idx="11"/>
          </p:nvPr>
        </p:nvSpPr>
        <p:spPr/>
        <p:txBody>
          <a:bodyPr/>
          <a:lstStyle/>
          <a:p>
            <a:r>
              <a:rPr lang="en-GB"/>
              <a:t>SEEA-CF - Water emission accounts</a:t>
            </a:r>
          </a:p>
        </p:txBody>
      </p:sp>
      <p:sp>
        <p:nvSpPr>
          <p:cNvPr id="4" name="Slide Number Placeholder 3">
            <a:extLst>
              <a:ext uri="{FF2B5EF4-FFF2-40B4-BE49-F238E27FC236}">
                <a16:creationId xmlns:a16="http://schemas.microsoft.com/office/drawing/2014/main" id="{47DAEDFB-3093-4C69-8853-50316455FC1C}"/>
              </a:ext>
            </a:extLst>
          </p:cNvPr>
          <p:cNvSpPr>
            <a:spLocks noGrp="1"/>
          </p:cNvSpPr>
          <p:nvPr>
            <p:ph type="sldNum" sz="quarter" idx="12"/>
          </p:nvPr>
        </p:nvSpPr>
        <p:spPr/>
        <p:txBody>
          <a:bodyPr/>
          <a:lstStyle/>
          <a:p>
            <a:fld id="{D0933419-3C4E-4C08-A6BD-AC72D041C9C2}" type="slidenum">
              <a:rPr lang="en-GB" smtClean="0"/>
              <a:pPr/>
              <a:t>13</a:t>
            </a:fld>
            <a:endParaRPr lang="en-GB"/>
          </a:p>
        </p:txBody>
      </p:sp>
      <p:pic>
        <p:nvPicPr>
          <p:cNvPr id="5" name="Picture 4">
            <a:extLst>
              <a:ext uri="{FF2B5EF4-FFF2-40B4-BE49-F238E27FC236}">
                <a16:creationId xmlns:a16="http://schemas.microsoft.com/office/drawing/2014/main" id="{F2848F56-68A8-44CA-90E2-BE51669433EA}"/>
              </a:ext>
            </a:extLst>
          </p:cNvPr>
          <p:cNvPicPr/>
          <p:nvPr/>
        </p:nvPicPr>
        <p:blipFill>
          <a:blip r:embed="rId3"/>
          <a:stretch>
            <a:fillRect/>
          </a:stretch>
        </p:blipFill>
        <p:spPr>
          <a:xfrm>
            <a:off x="628650" y="1412776"/>
            <a:ext cx="8047806" cy="5112568"/>
          </a:xfrm>
          <a:prstGeom prst="rect">
            <a:avLst/>
          </a:prstGeom>
        </p:spPr>
      </p:pic>
      <p:sp>
        <p:nvSpPr>
          <p:cNvPr id="6" name="TextBox 5">
            <a:extLst>
              <a:ext uri="{FF2B5EF4-FFF2-40B4-BE49-F238E27FC236}">
                <a16:creationId xmlns:a16="http://schemas.microsoft.com/office/drawing/2014/main" id="{D563033A-DFA5-4948-A0DC-40BD5C27374D}"/>
              </a:ext>
            </a:extLst>
          </p:cNvPr>
          <p:cNvSpPr txBox="1"/>
          <p:nvPr/>
        </p:nvSpPr>
        <p:spPr>
          <a:xfrm>
            <a:off x="6566630" y="6300026"/>
            <a:ext cx="2339102" cy="369332"/>
          </a:xfrm>
          <a:prstGeom prst="rect">
            <a:avLst/>
          </a:prstGeom>
          <a:noFill/>
        </p:spPr>
        <p:txBody>
          <a:bodyPr wrap="none" rtlCol="0">
            <a:spAutoFit/>
          </a:bodyPr>
          <a:lstStyle/>
          <a:p>
            <a:r>
              <a:rPr lang="en-GB" b="0" dirty="0"/>
              <a:t>Source: UNSD 2014</a:t>
            </a:r>
          </a:p>
        </p:txBody>
      </p:sp>
      <p:sp>
        <p:nvSpPr>
          <p:cNvPr id="7" name="TextBox 6">
            <a:extLst>
              <a:ext uri="{FF2B5EF4-FFF2-40B4-BE49-F238E27FC236}">
                <a16:creationId xmlns:a16="http://schemas.microsoft.com/office/drawing/2014/main" id="{DCFEF5A3-CAEF-314D-BDC8-E3CED686C6B8}"/>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spTree>
    <p:extLst>
      <p:ext uri="{BB962C8B-B14F-4D97-AF65-F5344CB8AC3E}">
        <p14:creationId xmlns:p14="http://schemas.microsoft.com/office/powerpoint/2010/main" val="15514298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14</a:t>
            </a:fld>
            <a:endParaRPr lang="en-GB"/>
          </a:p>
        </p:txBody>
      </p:sp>
      <p:grpSp>
        <p:nvGrpSpPr>
          <p:cNvPr id="7" name="Group 6">
            <a:extLst>
              <a:ext uri="{FF2B5EF4-FFF2-40B4-BE49-F238E27FC236}">
                <a16:creationId xmlns:a16="http://schemas.microsoft.com/office/drawing/2014/main" id="{C6D407A8-570E-4916-9AAC-DC966F3B12D6}"/>
              </a:ext>
            </a:extLst>
          </p:cNvPr>
          <p:cNvGrpSpPr/>
          <p:nvPr/>
        </p:nvGrpSpPr>
        <p:grpSpPr>
          <a:xfrm>
            <a:off x="579222" y="1700808"/>
            <a:ext cx="8191822" cy="752637"/>
            <a:chOff x="579222" y="1832234"/>
            <a:chExt cx="8191822" cy="752637"/>
          </a:xfrm>
        </p:grpSpPr>
        <p:sp>
          <p:nvSpPr>
            <p:cNvPr id="11" name="Rectangle: Rounded Corners 10">
              <a:extLst>
                <a:ext uri="{FF2B5EF4-FFF2-40B4-BE49-F238E27FC236}">
                  <a16:creationId xmlns:a16="http://schemas.microsoft.com/office/drawing/2014/main" id="{28691C76-B909-47F2-9656-A1B17323DDB6}"/>
                </a:ext>
              </a:extLst>
            </p:cNvPr>
            <p:cNvSpPr/>
            <p:nvPr/>
          </p:nvSpPr>
          <p:spPr>
            <a:xfrm>
              <a:off x="579222" y="1832234"/>
              <a:ext cx="2575198" cy="752637"/>
            </a:xfrm>
            <a:prstGeom prst="roundRect">
              <a:avLst/>
            </a:prstGeom>
            <a:solidFill>
              <a:schemeClr val="accent5">
                <a:lumMod val="60000"/>
                <a:lumOff val="4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dirty="0">
                  <a:solidFill>
                    <a:schemeClr val="tx1"/>
                  </a:solidFill>
                </a:rPr>
                <a:t>Start with gross volumes of water released (</a:t>
              </a:r>
              <a:r>
                <a:rPr lang="en-GB" sz="1600" b="0" dirty="0">
                  <a:solidFill>
                    <a:schemeClr val="tx1"/>
                  </a:solidFill>
                </a:rPr>
                <a:t>m</a:t>
              </a:r>
              <a:r>
                <a:rPr lang="en-GB" sz="1600" b="0" baseline="30000" dirty="0">
                  <a:solidFill>
                    <a:schemeClr val="tx1"/>
                  </a:solidFill>
                </a:rPr>
                <a:t>3</a:t>
              </a:r>
              <a:r>
                <a:rPr lang="en-US" sz="1600" b="0" dirty="0">
                  <a:solidFill>
                    <a:schemeClr val="tx1"/>
                  </a:solidFill>
                </a:rPr>
                <a:t>):</a:t>
              </a:r>
            </a:p>
          </p:txBody>
        </p:sp>
        <p:sp>
          <p:nvSpPr>
            <p:cNvPr id="13" name="Rectangle: Rounded Corners 12">
              <a:extLst>
                <a:ext uri="{FF2B5EF4-FFF2-40B4-BE49-F238E27FC236}">
                  <a16:creationId xmlns:a16="http://schemas.microsoft.com/office/drawing/2014/main" id="{DCA34DF3-7197-4D94-BF6B-51D8A88A6A43}"/>
                </a:ext>
              </a:extLst>
            </p:cNvPr>
            <p:cNvSpPr/>
            <p:nvPr/>
          </p:nvSpPr>
          <p:spPr>
            <a:xfrm>
              <a:off x="3324904" y="1832234"/>
              <a:ext cx="5446140" cy="752637"/>
            </a:xfrm>
            <a:prstGeom prst="roundRect">
              <a:avLst/>
            </a:prstGeom>
            <a:solidFill>
              <a:schemeClr val="accent5">
                <a:lumMod val="60000"/>
                <a:lumOff val="4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400" b="0" dirty="0">
                  <a:solidFill>
                    <a:schemeClr val="tx1"/>
                  </a:solidFill>
                </a:rPr>
                <a:t>To </a:t>
              </a:r>
              <a:r>
                <a:rPr lang="en-GB" sz="1400" b="0" dirty="0">
                  <a:solidFill>
                    <a:schemeClr val="tx1"/>
                  </a:solidFill>
                </a:rPr>
                <a:t>establish flows to environment or to treatment</a:t>
              </a:r>
            </a:p>
            <a:p>
              <a:pPr marL="285750" indent="-285750">
                <a:buFont typeface="Arial" panose="020B0604020202020204" pitchFamily="34" charset="0"/>
                <a:buChar char="•"/>
              </a:pPr>
              <a:r>
                <a:rPr lang="en-GB" sz="1400" b="0" dirty="0">
                  <a:solidFill>
                    <a:schemeClr val="tx1"/>
                  </a:solidFill>
                </a:rPr>
                <a:t>SEEA Water Supply/Use provides estimates of volumes of water treated and discharged</a:t>
              </a:r>
            </a:p>
          </p:txBody>
        </p:sp>
      </p:grpSp>
      <p:grpSp>
        <p:nvGrpSpPr>
          <p:cNvPr id="9" name="Group 8">
            <a:extLst>
              <a:ext uri="{FF2B5EF4-FFF2-40B4-BE49-F238E27FC236}">
                <a16:creationId xmlns:a16="http://schemas.microsoft.com/office/drawing/2014/main" id="{09E453A4-6C95-4727-BB71-137FBDEFA35D}"/>
              </a:ext>
            </a:extLst>
          </p:cNvPr>
          <p:cNvGrpSpPr/>
          <p:nvPr/>
        </p:nvGrpSpPr>
        <p:grpSpPr>
          <a:xfrm>
            <a:off x="586441" y="2539170"/>
            <a:ext cx="8191822" cy="610088"/>
            <a:chOff x="579222" y="2658094"/>
            <a:chExt cx="8191822" cy="610088"/>
          </a:xfrm>
        </p:grpSpPr>
        <p:sp>
          <p:nvSpPr>
            <p:cNvPr id="12" name="Rectangle: Rounded Corners 11">
              <a:extLst>
                <a:ext uri="{FF2B5EF4-FFF2-40B4-BE49-F238E27FC236}">
                  <a16:creationId xmlns:a16="http://schemas.microsoft.com/office/drawing/2014/main" id="{3608400B-8AC3-4ADD-BE3D-AB2F36AA4428}"/>
                </a:ext>
              </a:extLst>
            </p:cNvPr>
            <p:cNvSpPr/>
            <p:nvPr/>
          </p:nvSpPr>
          <p:spPr>
            <a:xfrm>
              <a:off x="579222" y="2658094"/>
              <a:ext cx="2575198" cy="610088"/>
            </a:xfrm>
            <a:prstGeom prst="roundRect">
              <a:avLst/>
            </a:prstGeom>
            <a:solidFill>
              <a:srgbClr val="7EB2E6">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dirty="0">
                  <a:solidFill>
                    <a:schemeClr val="tx1"/>
                  </a:solidFill>
                </a:rPr>
                <a:t>Include…</a:t>
              </a:r>
            </a:p>
          </p:txBody>
        </p:sp>
        <p:sp>
          <p:nvSpPr>
            <p:cNvPr id="16" name="Rectangle: Rounded Corners 15">
              <a:extLst>
                <a:ext uri="{FF2B5EF4-FFF2-40B4-BE49-F238E27FC236}">
                  <a16:creationId xmlns:a16="http://schemas.microsoft.com/office/drawing/2014/main" id="{2EF7E7DC-05E4-4350-A94C-8C55ACEE5278}"/>
                </a:ext>
              </a:extLst>
            </p:cNvPr>
            <p:cNvSpPr/>
            <p:nvPr/>
          </p:nvSpPr>
          <p:spPr>
            <a:xfrm>
              <a:off x="3324904" y="2658094"/>
              <a:ext cx="5446140" cy="610088"/>
            </a:xfrm>
            <a:prstGeom prst="roundRect">
              <a:avLst/>
            </a:prstGeom>
            <a:solidFill>
              <a:srgbClr val="7EB2E6">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400" b="0" dirty="0">
                  <a:solidFill>
                    <a:schemeClr val="tx1"/>
                  </a:solidFill>
                </a:rPr>
                <a:t>Point sources: </a:t>
              </a:r>
              <a:r>
                <a:rPr lang="en-GB" sz="1400" b="0" dirty="0">
                  <a:solidFill>
                    <a:schemeClr val="tx1"/>
                  </a:solidFill>
                </a:rPr>
                <a:t>sewerage facilities, power plants, industry</a:t>
              </a:r>
              <a:endParaRPr lang="en-US" sz="1400" b="0" dirty="0">
                <a:solidFill>
                  <a:schemeClr val="tx1"/>
                </a:solidFill>
              </a:endParaRPr>
            </a:p>
            <a:p>
              <a:pPr marL="285750" indent="-285750">
                <a:buFont typeface="Arial" panose="020B0604020202020204" pitchFamily="34" charset="0"/>
                <a:buChar char="•"/>
              </a:pPr>
              <a:r>
                <a:rPr lang="en-GB" sz="1400" b="0" dirty="0">
                  <a:solidFill>
                    <a:schemeClr val="tx1"/>
                  </a:solidFill>
                </a:rPr>
                <a:t>Non-point sources: urban runoff, agriculture</a:t>
              </a:r>
              <a:endParaRPr lang="en-US" sz="1400" b="0" dirty="0">
                <a:solidFill>
                  <a:schemeClr val="tx1"/>
                </a:solidFill>
              </a:endParaRPr>
            </a:p>
          </p:txBody>
        </p:sp>
      </p:grpSp>
      <p:grpSp>
        <p:nvGrpSpPr>
          <p:cNvPr id="8" name="Group 7">
            <a:extLst>
              <a:ext uri="{FF2B5EF4-FFF2-40B4-BE49-F238E27FC236}">
                <a16:creationId xmlns:a16="http://schemas.microsoft.com/office/drawing/2014/main" id="{E22D2D73-9421-435F-A9C8-4065F7BF7D63}"/>
              </a:ext>
            </a:extLst>
          </p:cNvPr>
          <p:cNvGrpSpPr/>
          <p:nvPr/>
        </p:nvGrpSpPr>
        <p:grpSpPr>
          <a:xfrm>
            <a:off x="595465" y="3234983"/>
            <a:ext cx="8175579" cy="612924"/>
            <a:chOff x="595465" y="3328748"/>
            <a:chExt cx="8175579" cy="612924"/>
          </a:xfrm>
        </p:grpSpPr>
        <p:sp>
          <p:nvSpPr>
            <p:cNvPr id="17" name="Rectangle: Rounded Corners 16">
              <a:extLst>
                <a:ext uri="{FF2B5EF4-FFF2-40B4-BE49-F238E27FC236}">
                  <a16:creationId xmlns:a16="http://schemas.microsoft.com/office/drawing/2014/main" id="{79FA34FE-605B-45B3-8E83-920A50760D30}"/>
                </a:ext>
              </a:extLst>
            </p:cNvPr>
            <p:cNvSpPr/>
            <p:nvPr/>
          </p:nvSpPr>
          <p:spPr>
            <a:xfrm>
              <a:off x="595465" y="3328748"/>
              <a:ext cx="2575198" cy="610088"/>
            </a:xfrm>
            <a:prstGeom prst="roundRect">
              <a:avLst/>
            </a:prstGeom>
            <a:solidFill>
              <a:srgbClr val="9CC7C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dirty="0">
                  <a:solidFill>
                    <a:schemeClr val="tx1"/>
                  </a:solidFill>
                </a:rPr>
                <a:t>Estimate quantities of substances</a:t>
              </a:r>
            </a:p>
          </p:txBody>
        </p:sp>
        <p:sp>
          <p:nvSpPr>
            <p:cNvPr id="19" name="Rectangle: Rounded Corners 18">
              <a:extLst>
                <a:ext uri="{FF2B5EF4-FFF2-40B4-BE49-F238E27FC236}">
                  <a16:creationId xmlns:a16="http://schemas.microsoft.com/office/drawing/2014/main" id="{E5259270-4AFE-4692-B909-9E06DEC3EAE1}"/>
                </a:ext>
              </a:extLst>
            </p:cNvPr>
            <p:cNvSpPr/>
            <p:nvPr/>
          </p:nvSpPr>
          <p:spPr>
            <a:xfrm>
              <a:off x="3324904" y="3331584"/>
              <a:ext cx="5446140" cy="610088"/>
            </a:xfrm>
            <a:prstGeom prst="roundRect">
              <a:avLst/>
            </a:prstGeom>
            <a:solidFill>
              <a:srgbClr val="9CC7C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400" b="0" dirty="0">
                  <a:solidFill>
                    <a:schemeClr val="tx1"/>
                  </a:solidFill>
                </a:rPr>
                <a:t>From concentrations</a:t>
              </a:r>
            </a:p>
            <a:p>
              <a:pPr marL="285750" indent="-285750">
                <a:buFont typeface="Arial" panose="020B0604020202020204" pitchFamily="34" charset="0"/>
                <a:buChar char="•"/>
              </a:pPr>
              <a:r>
                <a:rPr lang="en-US" sz="1400" b="0" dirty="0">
                  <a:solidFill>
                    <a:schemeClr val="tx1"/>
                  </a:solidFill>
                </a:rPr>
                <a:t>From “factors” (</a:t>
              </a:r>
              <a:r>
                <a:rPr lang="en-GB" sz="1400" b="0" dirty="0">
                  <a:solidFill>
                    <a:schemeClr val="tx1"/>
                  </a:solidFill>
                </a:rPr>
                <a:t>e.g., per household per day, per m</a:t>
              </a:r>
              <a:r>
                <a:rPr lang="en-GB" sz="1400" b="0" baseline="30000" dirty="0">
                  <a:solidFill>
                    <a:schemeClr val="tx1"/>
                  </a:solidFill>
                </a:rPr>
                <a:t>3</a:t>
              </a:r>
              <a:r>
                <a:rPr lang="en-GB" sz="1400" b="0" dirty="0">
                  <a:solidFill>
                    <a:schemeClr val="tx1"/>
                  </a:solidFill>
                </a:rPr>
                <a:t> effluent)</a:t>
              </a:r>
            </a:p>
          </p:txBody>
        </p:sp>
      </p:grpSp>
      <p:sp>
        <p:nvSpPr>
          <p:cNvPr id="20" name="Title 1">
            <a:extLst>
              <a:ext uri="{FF2B5EF4-FFF2-40B4-BE49-F238E27FC236}">
                <a16:creationId xmlns:a16="http://schemas.microsoft.com/office/drawing/2014/main" id="{6C515D8B-FB5D-4219-9B8C-E85FC3F35667}"/>
              </a:ext>
            </a:extLst>
          </p:cNvPr>
          <p:cNvSpPr>
            <a:spLocks noGrp="1"/>
          </p:cNvSpPr>
          <p:nvPr>
            <p:ph type="title"/>
          </p:nvPr>
        </p:nvSpPr>
        <p:spPr>
          <a:xfrm>
            <a:off x="628650" y="810600"/>
            <a:ext cx="7886700" cy="816069"/>
          </a:xfrm>
        </p:spPr>
        <p:txBody>
          <a:bodyPr anchor="ctr">
            <a:noAutofit/>
          </a:bodyPr>
          <a:lstStyle/>
          <a:p>
            <a:r>
              <a:rPr lang="en-US" sz="2800" dirty="0"/>
              <a:t>What does a Water Emissions Account look like?</a:t>
            </a:r>
            <a:endParaRPr lang="en-GB" sz="2800" dirty="0"/>
          </a:p>
        </p:txBody>
      </p:sp>
      <p:sp>
        <p:nvSpPr>
          <p:cNvPr id="21" name="TextBox 20">
            <a:extLst>
              <a:ext uri="{FF2B5EF4-FFF2-40B4-BE49-F238E27FC236}">
                <a16:creationId xmlns:a16="http://schemas.microsoft.com/office/drawing/2014/main" id="{5FF7A2B7-9065-4F96-A012-B1B104308142}"/>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grpSp>
        <p:nvGrpSpPr>
          <p:cNvPr id="2" name="Group 1">
            <a:extLst>
              <a:ext uri="{FF2B5EF4-FFF2-40B4-BE49-F238E27FC236}">
                <a16:creationId xmlns:a16="http://schemas.microsoft.com/office/drawing/2014/main" id="{145E2F47-B6E4-44DB-B949-FE9F90FCE849}"/>
              </a:ext>
            </a:extLst>
          </p:cNvPr>
          <p:cNvGrpSpPr/>
          <p:nvPr/>
        </p:nvGrpSpPr>
        <p:grpSpPr>
          <a:xfrm>
            <a:off x="586441" y="3930796"/>
            <a:ext cx="8191822" cy="950954"/>
            <a:chOff x="586441" y="4062222"/>
            <a:chExt cx="8191822" cy="950954"/>
          </a:xfrm>
        </p:grpSpPr>
        <p:grpSp>
          <p:nvGrpSpPr>
            <p:cNvPr id="29" name="Group 28">
              <a:extLst>
                <a:ext uri="{FF2B5EF4-FFF2-40B4-BE49-F238E27FC236}">
                  <a16:creationId xmlns:a16="http://schemas.microsoft.com/office/drawing/2014/main" id="{95F91EA4-C693-455F-93A0-53DA306462E9}"/>
                </a:ext>
              </a:extLst>
            </p:cNvPr>
            <p:cNvGrpSpPr/>
            <p:nvPr/>
          </p:nvGrpSpPr>
          <p:grpSpPr>
            <a:xfrm>
              <a:off x="586441" y="4062222"/>
              <a:ext cx="8191822" cy="950954"/>
              <a:chOff x="579222" y="2658094"/>
              <a:chExt cx="8191822" cy="950954"/>
            </a:xfrm>
          </p:grpSpPr>
          <p:sp>
            <p:nvSpPr>
              <p:cNvPr id="30" name="Rectangle: Rounded Corners 29">
                <a:extLst>
                  <a:ext uri="{FF2B5EF4-FFF2-40B4-BE49-F238E27FC236}">
                    <a16:creationId xmlns:a16="http://schemas.microsoft.com/office/drawing/2014/main" id="{228EA894-EDF0-4CC0-A611-FEA78C1A2992}"/>
                  </a:ext>
                </a:extLst>
              </p:cNvPr>
              <p:cNvSpPr/>
              <p:nvPr/>
            </p:nvSpPr>
            <p:spPr>
              <a:xfrm>
                <a:off x="579222" y="2658094"/>
                <a:ext cx="2575198" cy="950954"/>
              </a:xfrm>
              <a:prstGeom prst="roundRect">
                <a:avLst/>
              </a:prstGeom>
              <a:solidFill>
                <a:srgbClr val="7EB2E6">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dirty="0">
                    <a:solidFill>
                      <a:schemeClr val="tx1"/>
                    </a:solidFill>
                  </a:rPr>
                  <a:t>Select relevant substances (</a:t>
                </a:r>
                <a:r>
                  <a:rPr lang="en-US" sz="1600" b="0" dirty="0" err="1">
                    <a:solidFill>
                      <a:schemeClr val="tx1"/>
                    </a:solidFill>
                  </a:rPr>
                  <a:t>tonnes</a:t>
                </a:r>
                <a:r>
                  <a:rPr lang="en-US" sz="1600" b="0" dirty="0">
                    <a:solidFill>
                      <a:schemeClr val="tx1"/>
                    </a:solidFill>
                  </a:rPr>
                  <a:t>)</a:t>
                </a:r>
              </a:p>
            </p:txBody>
          </p:sp>
          <p:sp>
            <p:nvSpPr>
              <p:cNvPr id="31" name="Rectangle: Rounded Corners 30">
                <a:extLst>
                  <a:ext uri="{FF2B5EF4-FFF2-40B4-BE49-F238E27FC236}">
                    <a16:creationId xmlns:a16="http://schemas.microsoft.com/office/drawing/2014/main" id="{D25C77E2-E688-4384-8994-FB4F775D3F54}"/>
                  </a:ext>
                </a:extLst>
              </p:cNvPr>
              <p:cNvSpPr/>
              <p:nvPr/>
            </p:nvSpPr>
            <p:spPr>
              <a:xfrm>
                <a:off x="3324904" y="2658094"/>
                <a:ext cx="5446140" cy="701485"/>
              </a:xfrm>
              <a:prstGeom prst="roundRect">
                <a:avLst/>
              </a:prstGeom>
              <a:solidFill>
                <a:srgbClr val="7EB2E6">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numCol="2" rtlCol="0" anchor="ctr"/>
              <a:lstStyle/>
              <a:p>
                <a:pPr marL="285750" indent="-285750">
                  <a:buFont typeface="Arial" panose="020B0604020202020204" pitchFamily="34" charset="0"/>
                  <a:buChar char="•"/>
                </a:pPr>
                <a:r>
                  <a:rPr lang="en-US" sz="1400" b="0" dirty="0">
                    <a:solidFill>
                      <a:schemeClr val="tx1"/>
                    </a:solidFill>
                  </a:rPr>
                  <a:t>BOD (organic substances)</a:t>
                </a:r>
              </a:p>
              <a:p>
                <a:pPr marL="285750" indent="-285750">
                  <a:buFont typeface="Arial" panose="020B0604020202020204" pitchFamily="34" charset="0"/>
                  <a:buChar char="•"/>
                </a:pPr>
                <a:r>
                  <a:rPr lang="en-US" sz="1400" b="0" dirty="0">
                    <a:solidFill>
                      <a:schemeClr val="tx1"/>
                    </a:solidFill>
                  </a:rPr>
                  <a:t>COD (inorganic substances)</a:t>
                </a:r>
              </a:p>
              <a:p>
                <a:pPr marL="285750" indent="-285750">
                  <a:buFont typeface="Arial" panose="020B0604020202020204" pitchFamily="34" charset="0"/>
                  <a:buChar char="•"/>
                </a:pPr>
                <a:r>
                  <a:rPr lang="en-US" sz="1400" b="0" dirty="0">
                    <a:solidFill>
                      <a:schemeClr val="tx1"/>
                    </a:solidFill>
                  </a:rPr>
                  <a:t>Suspended solids </a:t>
                </a:r>
              </a:p>
              <a:p>
                <a:pPr marL="285750" indent="-285750">
                  <a:buFont typeface="Arial" panose="020B0604020202020204" pitchFamily="34" charset="0"/>
                  <a:buChar char="•"/>
                </a:pPr>
                <a:r>
                  <a:rPr lang="en-US" sz="1400" b="0" dirty="0">
                    <a:solidFill>
                      <a:schemeClr val="tx1"/>
                    </a:solidFill>
                  </a:rPr>
                  <a:t>Phosphorous (nutrient)</a:t>
                </a:r>
              </a:p>
              <a:p>
                <a:pPr marL="285750" indent="-285750">
                  <a:buFont typeface="Arial" panose="020B0604020202020204" pitchFamily="34" charset="0"/>
                  <a:buChar char="•"/>
                </a:pPr>
                <a:r>
                  <a:rPr lang="en-US" sz="1400" b="0" dirty="0">
                    <a:solidFill>
                      <a:schemeClr val="tx1"/>
                    </a:solidFill>
                  </a:rPr>
                  <a:t>Nitrogen (nutrient)</a:t>
                </a:r>
              </a:p>
            </p:txBody>
          </p:sp>
        </p:grpSp>
        <p:sp>
          <p:nvSpPr>
            <p:cNvPr id="24" name="Rectangle: Rounded Corners 23">
              <a:extLst>
                <a:ext uri="{FF2B5EF4-FFF2-40B4-BE49-F238E27FC236}">
                  <a16:creationId xmlns:a16="http://schemas.microsoft.com/office/drawing/2014/main" id="{496765AA-0AF3-41D1-A720-1C96F339B04F}"/>
                </a:ext>
              </a:extLst>
            </p:cNvPr>
            <p:cNvSpPr/>
            <p:nvPr/>
          </p:nvSpPr>
          <p:spPr>
            <a:xfrm>
              <a:off x="3332123" y="4760871"/>
              <a:ext cx="5446140" cy="252305"/>
            </a:xfrm>
            <a:prstGeom prst="roundRect">
              <a:avLst/>
            </a:prstGeom>
            <a:solidFill>
              <a:srgbClr val="7EB2E6">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marL="285750" indent="-285750">
                <a:buFont typeface="Arial" panose="020B0604020202020204" pitchFamily="34" charset="0"/>
                <a:buChar char="•"/>
              </a:pPr>
              <a:r>
                <a:rPr lang="en-US" sz="1400" b="0" dirty="0">
                  <a:solidFill>
                    <a:schemeClr val="tx1"/>
                  </a:solidFill>
                </a:rPr>
                <a:t>Solid wastes dumped into water are in Solid Waste Account</a:t>
              </a:r>
            </a:p>
          </p:txBody>
        </p:sp>
      </p:grpSp>
      <p:grpSp>
        <p:nvGrpSpPr>
          <p:cNvPr id="6" name="Group 5">
            <a:extLst>
              <a:ext uri="{FF2B5EF4-FFF2-40B4-BE49-F238E27FC236}">
                <a16:creationId xmlns:a16="http://schemas.microsoft.com/office/drawing/2014/main" id="{70455074-BF55-4A7F-A117-BA54D231ED1D}"/>
              </a:ext>
            </a:extLst>
          </p:cNvPr>
          <p:cNvGrpSpPr/>
          <p:nvPr/>
        </p:nvGrpSpPr>
        <p:grpSpPr>
          <a:xfrm>
            <a:off x="595465" y="4975358"/>
            <a:ext cx="8182798" cy="1405970"/>
            <a:chOff x="595465" y="5106784"/>
            <a:chExt cx="8182798" cy="1405970"/>
          </a:xfrm>
        </p:grpSpPr>
        <p:sp>
          <p:nvSpPr>
            <p:cNvPr id="22" name="Rectangle: Rounded Corners 21">
              <a:extLst>
                <a:ext uri="{FF2B5EF4-FFF2-40B4-BE49-F238E27FC236}">
                  <a16:creationId xmlns:a16="http://schemas.microsoft.com/office/drawing/2014/main" id="{269AAD7E-798A-4591-855F-C279B21DDB52}"/>
                </a:ext>
              </a:extLst>
            </p:cNvPr>
            <p:cNvSpPr/>
            <p:nvPr/>
          </p:nvSpPr>
          <p:spPr>
            <a:xfrm>
              <a:off x="595465" y="5109620"/>
              <a:ext cx="2575198" cy="1403134"/>
            </a:xfrm>
            <a:prstGeom prst="roundRect">
              <a:avLst/>
            </a:prstGeom>
            <a:solidFill>
              <a:schemeClr val="accent5">
                <a:lumMod val="60000"/>
                <a:lumOff val="4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dirty="0">
                  <a:solidFill>
                    <a:schemeClr val="tx1"/>
                  </a:solidFill>
                </a:rPr>
                <a:t>For each, account for…</a:t>
              </a:r>
            </a:p>
          </p:txBody>
        </p:sp>
        <p:sp>
          <p:nvSpPr>
            <p:cNvPr id="23" name="Rectangle: Rounded Corners 22">
              <a:extLst>
                <a:ext uri="{FF2B5EF4-FFF2-40B4-BE49-F238E27FC236}">
                  <a16:creationId xmlns:a16="http://schemas.microsoft.com/office/drawing/2014/main" id="{6361D323-066E-4824-A796-21F3525A8BD3}"/>
                </a:ext>
              </a:extLst>
            </p:cNvPr>
            <p:cNvSpPr/>
            <p:nvPr/>
          </p:nvSpPr>
          <p:spPr>
            <a:xfrm>
              <a:off x="3324904" y="5106784"/>
              <a:ext cx="5446140" cy="707321"/>
            </a:xfrm>
            <a:prstGeom prst="roundRect">
              <a:avLst/>
            </a:prstGeom>
            <a:solidFill>
              <a:schemeClr val="accent5">
                <a:lumMod val="60000"/>
                <a:lumOff val="4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0" dirty="0">
                  <a:solidFill>
                    <a:schemeClr val="tx1"/>
                  </a:solidFill>
                </a:rPr>
                <a:t> Supply</a:t>
              </a:r>
            </a:p>
            <a:p>
              <a:pPr marL="285750" indent="-285750">
                <a:buFont typeface="Arial" panose="020B0604020202020204" pitchFamily="34" charset="0"/>
                <a:buChar char="•"/>
              </a:pPr>
              <a:r>
                <a:rPr lang="en-US" sz="1300" b="0" dirty="0">
                  <a:solidFill>
                    <a:schemeClr val="tx1"/>
                  </a:solidFill>
                </a:rPr>
                <a:t>Gross releases of substances (</a:t>
              </a:r>
              <a:r>
                <a:rPr lang="en-US" sz="1300" b="0" dirty="0" err="1">
                  <a:solidFill>
                    <a:schemeClr val="tx1"/>
                  </a:solidFill>
                </a:rPr>
                <a:t>tonnes</a:t>
              </a:r>
              <a:r>
                <a:rPr lang="en-US" sz="1300" b="0" dirty="0">
                  <a:solidFill>
                    <a:schemeClr val="tx1"/>
                  </a:solidFill>
                </a:rPr>
                <a:t>):</a:t>
              </a:r>
            </a:p>
            <a:p>
              <a:pPr marL="285750" indent="-285750">
                <a:buFont typeface="Arial" panose="020B0604020202020204" pitchFamily="34" charset="0"/>
                <a:buChar char="•"/>
              </a:pPr>
              <a:r>
                <a:rPr lang="en-US" sz="1300" b="0" dirty="0">
                  <a:solidFill>
                    <a:schemeClr val="tx1"/>
                  </a:solidFill>
                </a:rPr>
                <a:t>Release to other economic units </a:t>
              </a:r>
            </a:p>
          </p:txBody>
        </p:sp>
        <p:sp>
          <p:nvSpPr>
            <p:cNvPr id="32" name="Rectangle: Rounded Corners 31">
              <a:extLst>
                <a:ext uri="{FF2B5EF4-FFF2-40B4-BE49-F238E27FC236}">
                  <a16:creationId xmlns:a16="http://schemas.microsoft.com/office/drawing/2014/main" id="{90116870-B267-4BE7-95E4-CE50A1871A76}"/>
                </a:ext>
              </a:extLst>
            </p:cNvPr>
            <p:cNvSpPr/>
            <p:nvPr/>
          </p:nvSpPr>
          <p:spPr>
            <a:xfrm>
              <a:off x="3332123" y="5805433"/>
              <a:ext cx="5446140" cy="707321"/>
            </a:xfrm>
            <a:prstGeom prst="roundRect">
              <a:avLst/>
            </a:prstGeom>
            <a:solidFill>
              <a:schemeClr val="accent5">
                <a:lumMod val="60000"/>
                <a:lumOff val="4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0" dirty="0">
                  <a:solidFill>
                    <a:schemeClr val="tx1"/>
                  </a:solidFill>
                </a:rPr>
                <a:t> Use</a:t>
              </a:r>
            </a:p>
            <a:p>
              <a:pPr marL="285750" indent="-285750">
                <a:buFont typeface="Arial" panose="020B0604020202020204" pitchFamily="34" charset="0"/>
                <a:buChar char="•"/>
              </a:pPr>
              <a:r>
                <a:rPr lang="en-US" sz="1300" b="0" dirty="0">
                  <a:solidFill>
                    <a:schemeClr val="tx1"/>
                  </a:solidFill>
                </a:rPr>
                <a:t>Emissions received by the environment</a:t>
              </a:r>
            </a:p>
            <a:p>
              <a:pPr marL="285750" indent="-285750">
                <a:buFont typeface="Arial" panose="020B0604020202020204" pitchFamily="34" charset="0"/>
                <a:buChar char="•"/>
              </a:pPr>
              <a:r>
                <a:rPr lang="en-US" sz="1300" b="0" dirty="0">
                  <a:solidFill>
                    <a:schemeClr val="tx1"/>
                  </a:solidFill>
                </a:rPr>
                <a:t>Collection by other economic units</a:t>
              </a:r>
            </a:p>
          </p:txBody>
        </p:sp>
      </p:grpSp>
    </p:spTree>
    <p:extLst>
      <p:ext uri="{BB962C8B-B14F-4D97-AF65-F5344CB8AC3E}">
        <p14:creationId xmlns:p14="http://schemas.microsoft.com/office/powerpoint/2010/main" val="3225401791"/>
      </p:ext>
    </p:extLst>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US" sz="2800" dirty="0"/>
              <a:t>What does a Water Emissions Account look like?</a:t>
            </a:r>
            <a:endParaRPr lang="en-GB" sz="2800" dirty="0"/>
          </a:p>
        </p:txBody>
      </p:sp>
      <p:sp>
        <p:nvSpPr>
          <p:cNvPr id="3" name="Footer Placeholder 2"/>
          <p:cNvSpPr>
            <a:spLocks noGrp="1"/>
          </p:cNvSpPr>
          <p:nvPr>
            <p:ph type="ftr" sz="quarter" idx="11"/>
          </p:nvPr>
        </p:nvSpPr>
        <p:spPr/>
        <p:txBody>
          <a:bodyPr/>
          <a:lstStyle/>
          <a:p>
            <a:r>
              <a:rPr lang="en-GB"/>
              <a:t>SEEA-CF - Water emission accounts</a:t>
            </a:r>
          </a:p>
        </p:txBody>
      </p:sp>
      <p:sp>
        <p:nvSpPr>
          <p:cNvPr id="4" name="Slide Number Placeholder 3"/>
          <p:cNvSpPr>
            <a:spLocks noGrp="1"/>
          </p:cNvSpPr>
          <p:nvPr>
            <p:ph type="sldNum" sz="quarter" idx="12"/>
          </p:nvPr>
        </p:nvSpPr>
        <p:spPr/>
        <p:txBody>
          <a:bodyPr/>
          <a:lstStyle/>
          <a:p>
            <a:fld id="{D0933419-3C4E-4C08-A6BD-AC72D041C9C2}" type="slidenum">
              <a:rPr lang="en-GB" smtClean="0"/>
              <a:pPr/>
              <a:t>15</a:t>
            </a:fld>
            <a:endParaRPr lang="en-GB"/>
          </a:p>
        </p:txBody>
      </p:sp>
      <p:sp>
        <p:nvSpPr>
          <p:cNvPr id="9" name="Content Placeholder 2">
            <a:extLst>
              <a:ext uri="{FF2B5EF4-FFF2-40B4-BE49-F238E27FC236}">
                <a16:creationId xmlns:a16="http://schemas.microsoft.com/office/drawing/2014/main" id="{391AA116-A26A-4094-AF2E-0C64146A5450}"/>
              </a:ext>
            </a:extLst>
          </p:cNvPr>
          <p:cNvSpPr txBox="1">
            <a:spLocks/>
          </p:cNvSpPr>
          <p:nvPr/>
        </p:nvSpPr>
        <p:spPr>
          <a:xfrm>
            <a:off x="628650" y="1879451"/>
            <a:ext cx="7886700" cy="464589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GB" b="0" dirty="0"/>
              <a:t>Start with gross volumes of water </a:t>
            </a:r>
            <a:r>
              <a:rPr lang="en-GB" dirty="0"/>
              <a:t>released</a:t>
            </a:r>
            <a:r>
              <a:rPr lang="en-GB" b="0" dirty="0"/>
              <a:t> (m</a:t>
            </a:r>
            <a:r>
              <a:rPr lang="en-GB" b="0" baseline="30000" dirty="0"/>
              <a:t>3</a:t>
            </a:r>
            <a:r>
              <a:rPr lang="en-GB" b="0" dirty="0"/>
              <a:t>):</a:t>
            </a:r>
          </a:p>
          <a:p>
            <a:pPr lvl="1" fontAlgn="auto">
              <a:spcAft>
                <a:spcPts val="0"/>
              </a:spcAft>
            </a:pPr>
            <a:r>
              <a:rPr lang="en-GB" b="0" dirty="0"/>
              <a:t>To establish flows to environment or to treatment</a:t>
            </a:r>
          </a:p>
          <a:p>
            <a:pPr lvl="1" fontAlgn="auto">
              <a:spcAft>
                <a:spcPts val="0"/>
              </a:spcAft>
            </a:pPr>
            <a:r>
              <a:rPr lang="en-GB" b="0" dirty="0"/>
              <a:t>SEEA Water Supply/Use provides estimates of volumes of water treated and discharged</a:t>
            </a:r>
          </a:p>
          <a:p>
            <a:pPr fontAlgn="auto">
              <a:spcAft>
                <a:spcPts val="0"/>
              </a:spcAft>
            </a:pPr>
            <a:r>
              <a:rPr lang="en-GB" b="0" dirty="0"/>
              <a:t>Include</a:t>
            </a:r>
          </a:p>
          <a:p>
            <a:pPr lvl="1" fontAlgn="auto">
              <a:spcAft>
                <a:spcPts val="0"/>
              </a:spcAft>
            </a:pPr>
            <a:r>
              <a:rPr lang="en-GB" b="0" dirty="0"/>
              <a:t>Point sources: sewerage facilities, power plants, industry</a:t>
            </a:r>
          </a:p>
          <a:p>
            <a:pPr lvl="1" fontAlgn="auto">
              <a:spcAft>
                <a:spcPts val="0"/>
              </a:spcAft>
            </a:pPr>
            <a:r>
              <a:rPr lang="en-GB" b="0" dirty="0"/>
              <a:t>Non-point sources: urban runoff, agriculture</a:t>
            </a:r>
          </a:p>
          <a:p>
            <a:pPr fontAlgn="auto">
              <a:spcAft>
                <a:spcPts val="0"/>
              </a:spcAft>
            </a:pPr>
            <a:r>
              <a:rPr lang="en-GB" b="0" dirty="0"/>
              <a:t>Estimate quantities of substances</a:t>
            </a:r>
          </a:p>
          <a:p>
            <a:pPr lvl="1" fontAlgn="auto">
              <a:spcAft>
                <a:spcPts val="0"/>
              </a:spcAft>
            </a:pPr>
            <a:r>
              <a:rPr lang="en-GB" b="0" dirty="0"/>
              <a:t>From concentrations</a:t>
            </a:r>
          </a:p>
          <a:p>
            <a:pPr lvl="1" fontAlgn="auto">
              <a:spcAft>
                <a:spcPts val="0"/>
              </a:spcAft>
            </a:pPr>
            <a:r>
              <a:rPr lang="en-GB" b="0" dirty="0"/>
              <a:t>From “factors” (e.g., per household per day, per m</a:t>
            </a:r>
            <a:r>
              <a:rPr lang="en-GB" b="0" baseline="30000" dirty="0"/>
              <a:t>3</a:t>
            </a:r>
            <a:r>
              <a:rPr lang="en-GB" b="0" dirty="0"/>
              <a:t> effluent)</a:t>
            </a:r>
          </a:p>
          <a:p>
            <a:pPr fontAlgn="auto">
              <a:spcAft>
                <a:spcPts val="0"/>
              </a:spcAft>
            </a:pPr>
            <a:endParaRPr lang="en-GB" b="0" dirty="0"/>
          </a:p>
        </p:txBody>
      </p:sp>
      <p:sp>
        <p:nvSpPr>
          <p:cNvPr id="6" name="TextBox 5">
            <a:extLst>
              <a:ext uri="{FF2B5EF4-FFF2-40B4-BE49-F238E27FC236}">
                <a16:creationId xmlns:a16="http://schemas.microsoft.com/office/drawing/2014/main" id="{FE2F77A5-80C1-F34B-93B8-0CD1D598E449}"/>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spTree>
    <p:extLst>
      <p:ext uri="{BB962C8B-B14F-4D97-AF65-F5344CB8AC3E}">
        <p14:creationId xmlns:p14="http://schemas.microsoft.com/office/powerpoint/2010/main" val="7349020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10600"/>
            <a:ext cx="8263830" cy="816069"/>
          </a:xfrm>
        </p:spPr>
        <p:txBody>
          <a:bodyPr anchor="ctr">
            <a:noAutofit/>
          </a:bodyPr>
          <a:lstStyle/>
          <a:p>
            <a:r>
              <a:rPr lang="en-US" sz="2800" dirty="0"/>
              <a:t>What does a Water Emissions Account look like?</a:t>
            </a:r>
            <a:endParaRPr lang="en-GB" sz="2800" dirty="0"/>
          </a:p>
        </p:txBody>
      </p:sp>
      <p:sp>
        <p:nvSpPr>
          <p:cNvPr id="3" name="Footer Placeholder 2"/>
          <p:cNvSpPr>
            <a:spLocks noGrp="1"/>
          </p:cNvSpPr>
          <p:nvPr>
            <p:ph type="ftr" sz="quarter" idx="11"/>
          </p:nvPr>
        </p:nvSpPr>
        <p:spPr/>
        <p:txBody>
          <a:bodyPr/>
          <a:lstStyle/>
          <a:p>
            <a:r>
              <a:rPr lang="en-GB"/>
              <a:t>SEEA-CF - Water emission accounts</a:t>
            </a:r>
          </a:p>
        </p:txBody>
      </p:sp>
      <p:sp>
        <p:nvSpPr>
          <p:cNvPr id="4" name="Slide Number Placeholder 3"/>
          <p:cNvSpPr>
            <a:spLocks noGrp="1"/>
          </p:cNvSpPr>
          <p:nvPr>
            <p:ph type="sldNum" sz="quarter" idx="12"/>
          </p:nvPr>
        </p:nvSpPr>
        <p:spPr/>
        <p:txBody>
          <a:bodyPr/>
          <a:lstStyle/>
          <a:p>
            <a:fld id="{D0933419-3C4E-4C08-A6BD-AC72D041C9C2}" type="slidenum">
              <a:rPr lang="en-GB" smtClean="0"/>
              <a:pPr/>
              <a:t>16</a:t>
            </a:fld>
            <a:endParaRPr lang="en-GB"/>
          </a:p>
        </p:txBody>
      </p:sp>
      <p:sp>
        <p:nvSpPr>
          <p:cNvPr id="9" name="Content Placeholder 2">
            <a:extLst>
              <a:ext uri="{FF2B5EF4-FFF2-40B4-BE49-F238E27FC236}">
                <a16:creationId xmlns:a16="http://schemas.microsoft.com/office/drawing/2014/main" id="{391AA116-A26A-4094-AF2E-0C64146A5450}"/>
              </a:ext>
            </a:extLst>
          </p:cNvPr>
          <p:cNvSpPr txBox="1">
            <a:spLocks/>
          </p:cNvSpPr>
          <p:nvPr/>
        </p:nvSpPr>
        <p:spPr>
          <a:xfrm>
            <a:off x="628650" y="1675681"/>
            <a:ext cx="8263830" cy="48496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GB" b="0" dirty="0"/>
              <a:t>Select relevant substances (tonnes)</a:t>
            </a:r>
          </a:p>
          <a:p>
            <a:pPr lvl="1" fontAlgn="auto">
              <a:spcAft>
                <a:spcPts val="0"/>
              </a:spcAft>
            </a:pPr>
            <a:r>
              <a:rPr lang="en-GB" b="0" dirty="0"/>
              <a:t>BOD: Biological Oxygen Demand (organic substances)</a:t>
            </a:r>
          </a:p>
          <a:p>
            <a:pPr lvl="1" fontAlgn="auto">
              <a:spcAft>
                <a:spcPts val="0"/>
              </a:spcAft>
            </a:pPr>
            <a:r>
              <a:rPr lang="en-GB" b="0" dirty="0"/>
              <a:t>COD: Chemical Oxygen Demand (inorganic substances)</a:t>
            </a:r>
          </a:p>
          <a:p>
            <a:pPr lvl="1" fontAlgn="auto">
              <a:spcAft>
                <a:spcPts val="0"/>
              </a:spcAft>
            </a:pPr>
            <a:r>
              <a:rPr lang="en-GB" b="0" dirty="0"/>
              <a:t>Suspended Solids (things you can see) (a.k.a. TSS)</a:t>
            </a:r>
          </a:p>
          <a:p>
            <a:pPr lvl="1" fontAlgn="auto">
              <a:spcAft>
                <a:spcPts val="0"/>
              </a:spcAft>
            </a:pPr>
            <a:r>
              <a:rPr lang="en-GB" b="0" dirty="0"/>
              <a:t>Phosphorous (nutrient) (a.k.a. TP)</a:t>
            </a:r>
          </a:p>
          <a:p>
            <a:pPr lvl="1" fontAlgn="auto">
              <a:spcAft>
                <a:spcPts val="0"/>
              </a:spcAft>
            </a:pPr>
            <a:r>
              <a:rPr lang="en-GB" b="0" dirty="0"/>
              <a:t>Nitrogen (nutrient) (a.k.a. TN, or TKN)</a:t>
            </a:r>
          </a:p>
          <a:p>
            <a:pPr lvl="1" fontAlgn="auto">
              <a:spcAft>
                <a:spcPts val="0"/>
              </a:spcAft>
            </a:pPr>
            <a:r>
              <a:rPr lang="en-GB" b="0" dirty="0">
                <a:solidFill>
                  <a:srgbClr val="FF0000"/>
                </a:solidFill>
              </a:rPr>
              <a:t>Note: </a:t>
            </a:r>
            <a:r>
              <a:rPr lang="en-GB" dirty="0">
                <a:solidFill>
                  <a:srgbClr val="FF0000"/>
                </a:solidFill>
              </a:rPr>
              <a:t>Solid wastes</a:t>
            </a:r>
            <a:r>
              <a:rPr lang="en-GB" b="0" dirty="0">
                <a:solidFill>
                  <a:srgbClr val="FF0000"/>
                </a:solidFill>
              </a:rPr>
              <a:t> dumped into water are in Solid Waste Account</a:t>
            </a:r>
          </a:p>
          <a:p>
            <a:pPr fontAlgn="auto">
              <a:spcAft>
                <a:spcPts val="0"/>
              </a:spcAft>
            </a:pPr>
            <a:r>
              <a:rPr lang="en-GB" b="0" dirty="0"/>
              <a:t>For each, account for</a:t>
            </a:r>
          </a:p>
          <a:p>
            <a:pPr lvl="1" fontAlgn="auto">
              <a:spcAft>
                <a:spcPts val="0"/>
              </a:spcAft>
            </a:pPr>
            <a:r>
              <a:rPr lang="en-GB" b="0" dirty="0"/>
              <a:t>Supply:</a:t>
            </a:r>
          </a:p>
          <a:p>
            <a:pPr lvl="2" fontAlgn="auto">
              <a:spcAft>
                <a:spcPts val="0"/>
              </a:spcAft>
            </a:pPr>
            <a:r>
              <a:rPr lang="en-GB" b="0" dirty="0"/>
              <a:t>Gross </a:t>
            </a:r>
            <a:r>
              <a:rPr lang="en-GB" dirty="0"/>
              <a:t>releases</a:t>
            </a:r>
            <a:r>
              <a:rPr lang="en-GB" b="0" dirty="0"/>
              <a:t> of substances (tonnes):</a:t>
            </a:r>
          </a:p>
          <a:p>
            <a:pPr lvl="2" fontAlgn="auto">
              <a:spcAft>
                <a:spcPts val="0"/>
              </a:spcAft>
            </a:pPr>
            <a:r>
              <a:rPr lang="en-GB" b="0" dirty="0"/>
              <a:t>Releases to other economic units</a:t>
            </a:r>
          </a:p>
          <a:p>
            <a:pPr lvl="1" fontAlgn="auto">
              <a:spcAft>
                <a:spcPts val="0"/>
              </a:spcAft>
            </a:pPr>
            <a:r>
              <a:rPr lang="en-GB" b="0" dirty="0"/>
              <a:t>Use:</a:t>
            </a:r>
          </a:p>
          <a:p>
            <a:pPr lvl="2" fontAlgn="auto">
              <a:spcAft>
                <a:spcPts val="0"/>
              </a:spcAft>
            </a:pPr>
            <a:r>
              <a:rPr lang="en-GB" b="0" dirty="0"/>
              <a:t>Emissions </a:t>
            </a:r>
            <a:r>
              <a:rPr lang="en-GB" dirty="0"/>
              <a:t>received</a:t>
            </a:r>
            <a:r>
              <a:rPr lang="en-GB" b="0" dirty="0"/>
              <a:t> by the environment</a:t>
            </a:r>
          </a:p>
          <a:p>
            <a:pPr lvl="2" fontAlgn="auto">
              <a:spcAft>
                <a:spcPts val="0"/>
              </a:spcAft>
            </a:pPr>
            <a:r>
              <a:rPr lang="en-GB" dirty="0"/>
              <a:t>Collection</a:t>
            </a:r>
            <a:r>
              <a:rPr lang="en-GB" b="0" dirty="0"/>
              <a:t> by other economic units</a:t>
            </a:r>
          </a:p>
        </p:txBody>
      </p:sp>
      <p:sp>
        <p:nvSpPr>
          <p:cNvPr id="6" name="TextBox 5">
            <a:extLst>
              <a:ext uri="{FF2B5EF4-FFF2-40B4-BE49-F238E27FC236}">
                <a16:creationId xmlns:a16="http://schemas.microsoft.com/office/drawing/2014/main" id="{74008767-2873-FB4D-A6E1-72AFDC5AA882}"/>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spTree>
    <p:extLst>
      <p:ext uri="{BB962C8B-B14F-4D97-AF65-F5344CB8AC3E}">
        <p14:creationId xmlns:p14="http://schemas.microsoft.com/office/powerpoint/2010/main" val="36302379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50A933B-67D2-644B-B639-332492B29BC5}"/>
              </a:ext>
            </a:extLst>
          </p:cNvPr>
          <p:cNvSpPr>
            <a:spLocks noGrp="1"/>
          </p:cNvSpPr>
          <p:nvPr>
            <p:ph type="ftr" sz="quarter" idx="11"/>
          </p:nvPr>
        </p:nvSpPr>
        <p:spPr/>
        <p:txBody>
          <a:bodyPr/>
          <a:lstStyle/>
          <a:p>
            <a:r>
              <a:rPr lang="en-GB"/>
              <a:t>SEEA-CF - Water emission accounts</a:t>
            </a:r>
          </a:p>
        </p:txBody>
      </p:sp>
      <p:sp>
        <p:nvSpPr>
          <p:cNvPr id="4" name="Slide Number Placeholder 3">
            <a:extLst>
              <a:ext uri="{FF2B5EF4-FFF2-40B4-BE49-F238E27FC236}">
                <a16:creationId xmlns:a16="http://schemas.microsoft.com/office/drawing/2014/main" id="{8147A84F-272F-0A48-8526-1C755C26C254}"/>
              </a:ext>
            </a:extLst>
          </p:cNvPr>
          <p:cNvSpPr>
            <a:spLocks noGrp="1"/>
          </p:cNvSpPr>
          <p:nvPr>
            <p:ph type="sldNum" sz="quarter" idx="12"/>
          </p:nvPr>
        </p:nvSpPr>
        <p:spPr/>
        <p:txBody>
          <a:bodyPr/>
          <a:lstStyle/>
          <a:p>
            <a:fld id="{D0933419-3C4E-4C08-A6BD-AC72D041C9C2}" type="slidenum">
              <a:rPr lang="en-GB" smtClean="0"/>
              <a:pPr/>
              <a:t>17</a:t>
            </a:fld>
            <a:endParaRPr lang="en-GB"/>
          </a:p>
        </p:txBody>
      </p:sp>
      <p:sp>
        <p:nvSpPr>
          <p:cNvPr id="5" name="TextBox 4">
            <a:extLst>
              <a:ext uri="{FF2B5EF4-FFF2-40B4-BE49-F238E27FC236}">
                <a16:creationId xmlns:a16="http://schemas.microsoft.com/office/drawing/2014/main" id="{A8F0D916-DB58-0140-958A-DD2A9C560B92}"/>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sp>
        <p:nvSpPr>
          <p:cNvPr id="6" name="Title 1">
            <a:extLst>
              <a:ext uri="{FF2B5EF4-FFF2-40B4-BE49-F238E27FC236}">
                <a16:creationId xmlns:a16="http://schemas.microsoft.com/office/drawing/2014/main" id="{8620A71A-4566-DC4B-8062-EC5369574AA1}"/>
              </a:ext>
            </a:extLst>
          </p:cNvPr>
          <p:cNvSpPr>
            <a:spLocks noGrp="1"/>
          </p:cNvSpPr>
          <p:nvPr>
            <p:ph type="title"/>
          </p:nvPr>
        </p:nvSpPr>
        <p:spPr>
          <a:xfrm>
            <a:off x="628650" y="810600"/>
            <a:ext cx="7886700" cy="816069"/>
          </a:xfrm>
        </p:spPr>
        <p:txBody>
          <a:bodyPr anchor="ctr"/>
          <a:lstStyle/>
          <a:p>
            <a:r>
              <a:rPr lang="en-GB" dirty="0"/>
              <a:t>Flows in water emissions accounts</a:t>
            </a:r>
          </a:p>
        </p:txBody>
      </p:sp>
      <p:sp>
        <p:nvSpPr>
          <p:cNvPr id="7" name="TextBox 6">
            <a:extLst>
              <a:ext uri="{FF2B5EF4-FFF2-40B4-BE49-F238E27FC236}">
                <a16:creationId xmlns:a16="http://schemas.microsoft.com/office/drawing/2014/main" id="{1CD70632-A231-4430-B4F2-E27B1A341BEF}"/>
              </a:ext>
            </a:extLst>
          </p:cNvPr>
          <p:cNvSpPr txBox="1"/>
          <p:nvPr/>
        </p:nvSpPr>
        <p:spPr>
          <a:xfrm>
            <a:off x="2054567" y="5450287"/>
            <a:ext cx="5034865" cy="646331"/>
          </a:xfrm>
          <a:prstGeom prst="rect">
            <a:avLst/>
          </a:prstGeom>
          <a:noFill/>
          <a:ln w="38100">
            <a:solidFill>
              <a:schemeClr val="accent5">
                <a:lumMod val="60000"/>
                <a:lumOff val="40000"/>
              </a:schemeClr>
            </a:solidFill>
          </a:ln>
        </p:spPr>
        <p:txBody>
          <a:bodyPr wrap="square" rtlCol="0">
            <a:spAutoFit/>
          </a:bodyPr>
          <a:lstStyle/>
          <a:p>
            <a:pPr algn="ctr"/>
            <a:r>
              <a:rPr lang="en-US" dirty="0">
                <a:latin typeface="+mn-lt"/>
              </a:rPr>
              <a:t>Environment</a:t>
            </a:r>
          </a:p>
          <a:p>
            <a:pPr algn="ctr"/>
            <a:r>
              <a:rPr lang="en-US" b="0" dirty="0">
                <a:latin typeface="+mn-lt"/>
              </a:rPr>
              <a:t>(e.g., surface water, oceans and seas)</a:t>
            </a:r>
          </a:p>
        </p:txBody>
      </p:sp>
      <p:sp>
        <p:nvSpPr>
          <p:cNvPr id="8" name="TextBox 7">
            <a:extLst>
              <a:ext uri="{FF2B5EF4-FFF2-40B4-BE49-F238E27FC236}">
                <a16:creationId xmlns:a16="http://schemas.microsoft.com/office/drawing/2014/main" id="{9580899D-4589-4BFA-A48C-5BEA7300CC8F}"/>
              </a:ext>
            </a:extLst>
          </p:cNvPr>
          <p:cNvSpPr txBox="1"/>
          <p:nvPr/>
        </p:nvSpPr>
        <p:spPr>
          <a:xfrm>
            <a:off x="971600" y="2157292"/>
            <a:ext cx="2868930" cy="584775"/>
          </a:xfrm>
          <a:prstGeom prst="rect">
            <a:avLst/>
          </a:prstGeom>
          <a:noFill/>
          <a:ln w="38100">
            <a:solidFill>
              <a:schemeClr val="accent2">
                <a:lumMod val="60000"/>
                <a:lumOff val="40000"/>
              </a:schemeClr>
            </a:solidFill>
          </a:ln>
        </p:spPr>
        <p:txBody>
          <a:bodyPr wrap="square" rtlCol="0">
            <a:spAutoFit/>
          </a:bodyPr>
          <a:lstStyle/>
          <a:p>
            <a:pPr algn="ctr"/>
            <a:r>
              <a:rPr lang="en-US" sz="1600" dirty="0">
                <a:latin typeface="+mn-lt"/>
              </a:rPr>
              <a:t>Industry</a:t>
            </a:r>
          </a:p>
          <a:p>
            <a:pPr algn="ctr"/>
            <a:r>
              <a:rPr lang="en-US" sz="1600" b="0" dirty="0">
                <a:latin typeface="+mn-lt"/>
              </a:rPr>
              <a:t>(e.g., mining, manufacturing)</a:t>
            </a:r>
          </a:p>
        </p:txBody>
      </p:sp>
      <p:sp>
        <p:nvSpPr>
          <p:cNvPr id="9" name="TextBox 8">
            <a:extLst>
              <a:ext uri="{FF2B5EF4-FFF2-40B4-BE49-F238E27FC236}">
                <a16:creationId xmlns:a16="http://schemas.microsoft.com/office/drawing/2014/main" id="{57EAEDD1-A7C7-45A6-82EB-2C16AF04A53F}"/>
              </a:ext>
            </a:extLst>
          </p:cNvPr>
          <p:cNvSpPr txBox="1"/>
          <p:nvPr/>
        </p:nvSpPr>
        <p:spPr>
          <a:xfrm>
            <a:off x="3334701" y="3750114"/>
            <a:ext cx="2474595" cy="584775"/>
          </a:xfrm>
          <a:prstGeom prst="rect">
            <a:avLst/>
          </a:prstGeom>
          <a:noFill/>
          <a:ln w="38100">
            <a:solidFill>
              <a:srgbClr val="FFC000"/>
            </a:solidFill>
          </a:ln>
        </p:spPr>
        <p:txBody>
          <a:bodyPr wrap="square" rtlCol="0" anchor="ctr">
            <a:spAutoFit/>
          </a:bodyPr>
          <a:lstStyle/>
          <a:p>
            <a:pPr algn="ctr"/>
            <a:endParaRPr lang="en-US" sz="800" dirty="0">
              <a:latin typeface="+mn-lt"/>
            </a:endParaRPr>
          </a:p>
          <a:p>
            <a:pPr algn="ctr"/>
            <a:r>
              <a:rPr lang="en-US" sz="1600" dirty="0">
                <a:latin typeface="+mn-lt"/>
              </a:rPr>
              <a:t>Sewage industry</a:t>
            </a:r>
          </a:p>
          <a:p>
            <a:pPr algn="ctr"/>
            <a:endParaRPr lang="en-US" sz="800" dirty="0">
              <a:latin typeface="+mn-lt"/>
            </a:endParaRPr>
          </a:p>
        </p:txBody>
      </p:sp>
      <p:sp>
        <p:nvSpPr>
          <p:cNvPr id="10" name="TextBox 9">
            <a:extLst>
              <a:ext uri="{FF2B5EF4-FFF2-40B4-BE49-F238E27FC236}">
                <a16:creationId xmlns:a16="http://schemas.microsoft.com/office/drawing/2014/main" id="{A684EFB5-1196-4DC8-B9F8-FD4E7D0AF5A3}"/>
              </a:ext>
            </a:extLst>
          </p:cNvPr>
          <p:cNvSpPr txBox="1"/>
          <p:nvPr/>
        </p:nvSpPr>
        <p:spPr>
          <a:xfrm>
            <a:off x="5303470" y="2157292"/>
            <a:ext cx="2868930" cy="584775"/>
          </a:xfrm>
          <a:prstGeom prst="rect">
            <a:avLst/>
          </a:prstGeom>
          <a:noFill/>
          <a:ln w="38100">
            <a:solidFill>
              <a:schemeClr val="accent2">
                <a:lumMod val="60000"/>
                <a:lumOff val="40000"/>
              </a:schemeClr>
            </a:solidFill>
          </a:ln>
        </p:spPr>
        <p:txBody>
          <a:bodyPr wrap="square" rtlCol="0">
            <a:spAutoFit/>
          </a:bodyPr>
          <a:lstStyle/>
          <a:p>
            <a:pPr algn="ctr"/>
            <a:endParaRPr lang="en-US" sz="800" dirty="0">
              <a:latin typeface="+mn-lt"/>
            </a:endParaRPr>
          </a:p>
          <a:p>
            <a:pPr algn="ctr"/>
            <a:r>
              <a:rPr lang="en-US" sz="1600" dirty="0">
                <a:latin typeface="+mn-lt"/>
              </a:rPr>
              <a:t>Households</a:t>
            </a:r>
          </a:p>
          <a:p>
            <a:pPr algn="ctr"/>
            <a:endParaRPr lang="en-US" sz="800" b="0" dirty="0">
              <a:latin typeface="+mn-lt"/>
            </a:endParaRPr>
          </a:p>
        </p:txBody>
      </p:sp>
      <p:cxnSp>
        <p:nvCxnSpPr>
          <p:cNvPr id="14" name="Straight Arrow Connector 13">
            <a:extLst>
              <a:ext uri="{FF2B5EF4-FFF2-40B4-BE49-F238E27FC236}">
                <a16:creationId xmlns:a16="http://schemas.microsoft.com/office/drawing/2014/main" id="{2B720FED-40A5-4E49-9850-5CF9A33700E3}"/>
              </a:ext>
            </a:extLst>
          </p:cNvPr>
          <p:cNvCxnSpPr>
            <a:cxnSpLocks/>
            <a:stCxn id="8" idx="2"/>
          </p:cNvCxnSpPr>
          <p:nvPr/>
        </p:nvCxnSpPr>
        <p:spPr>
          <a:xfrm>
            <a:off x="2406065" y="2742067"/>
            <a:ext cx="1968766" cy="1008047"/>
          </a:xfrm>
          <a:prstGeom prst="straightConnector1">
            <a:avLst/>
          </a:prstGeom>
          <a:ln w="317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503D60B4-66C1-4794-B3B5-2F6ECD85F1F0}"/>
              </a:ext>
            </a:extLst>
          </p:cNvPr>
          <p:cNvCxnSpPr>
            <a:cxnSpLocks/>
          </p:cNvCxnSpPr>
          <p:nvPr/>
        </p:nvCxnSpPr>
        <p:spPr>
          <a:xfrm flipH="1">
            <a:off x="4769166" y="2742067"/>
            <a:ext cx="1968768" cy="1008047"/>
          </a:xfrm>
          <a:prstGeom prst="straightConnector1">
            <a:avLst/>
          </a:prstGeom>
          <a:ln w="317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DEF43D1-FBDD-4883-911C-ABBB1764D4A5}"/>
              </a:ext>
            </a:extLst>
          </p:cNvPr>
          <p:cNvCxnSpPr>
            <a:cxnSpLocks/>
          </p:cNvCxnSpPr>
          <p:nvPr/>
        </p:nvCxnSpPr>
        <p:spPr>
          <a:xfrm>
            <a:off x="2054567" y="2761765"/>
            <a:ext cx="1149281" cy="2675725"/>
          </a:xfrm>
          <a:prstGeom prst="straightConnector1">
            <a:avLst/>
          </a:prstGeom>
          <a:ln w="317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CF1AFA8-B021-4068-A442-DAE046FFDB94}"/>
              </a:ext>
            </a:extLst>
          </p:cNvPr>
          <p:cNvCxnSpPr>
            <a:cxnSpLocks/>
          </p:cNvCxnSpPr>
          <p:nvPr/>
        </p:nvCxnSpPr>
        <p:spPr>
          <a:xfrm flipH="1">
            <a:off x="5837771" y="2742067"/>
            <a:ext cx="1241041" cy="2708220"/>
          </a:xfrm>
          <a:prstGeom prst="straightConnector1">
            <a:avLst/>
          </a:prstGeom>
          <a:ln w="317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47703C66-558A-4B92-9390-8DAAA5434137}"/>
              </a:ext>
            </a:extLst>
          </p:cNvPr>
          <p:cNvCxnSpPr>
            <a:cxnSpLocks/>
            <a:stCxn id="9" idx="2"/>
            <a:endCxn id="7" idx="0"/>
          </p:cNvCxnSpPr>
          <p:nvPr/>
        </p:nvCxnSpPr>
        <p:spPr>
          <a:xfrm>
            <a:off x="4571999" y="4334889"/>
            <a:ext cx="1" cy="1115398"/>
          </a:xfrm>
          <a:prstGeom prst="straightConnector1">
            <a:avLst/>
          </a:prstGeom>
          <a:ln w="317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3419011"/>
      </p:ext>
    </p:extLst>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5DA66-5E5F-4735-9546-021559D6CE3A}"/>
              </a:ext>
            </a:extLst>
          </p:cNvPr>
          <p:cNvSpPr>
            <a:spLocks noGrp="1"/>
          </p:cNvSpPr>
          <p:nvPr>
            <p:ph type="title"/>
          </p:nvPr>
        </p:nvSpPr>
        <p:spPr/>
        <p:txBody>
          <a:bodyPr anchor="ctr"/>
          <a:lstStyle/>
          <a:p>
            <a:r>
              <a:rPr lang="en-GB" dirty="0"/>
              <a:t>The supply-use chain (kind of)</a:t>
            </a:r>
          </a:p>
        </p:txBody>
      </p:sp>
      <p:sp>
        <p:nvSpPr>
          <p:cNvPr id="3" name="Footer Placeholder 2">
            <a:extLst>
              <a:ext uri="{FF2B5EF4-FFF2-40B4-BE49-F238E27FC236}">
                <a16:creationId xmlns:a16="http://schemas.microsoft.com/office/drawing/2014/main" id="{FBAC4FA4-A2D0-4300-A0BB-834A3828A5B7}"/>
              </a:ext>
            </a:extLst>
          </p:cNvPr>
          <p:cNvSpPr>
            <a:spLocks noGrp="1"/>
          </p:cNvSpPr>
          <p:nvPr>
            <p:ph type="ftr" sz="quarter" idx="11"/>
          </p:nvPr>
        </p:nvSpPr>
        <p:spPr/>
        <p:txBody>
          <a:bodyPr/>
          <a:lstStyle/>
          <a:p>
            <a:r>
              <a:rPr lang="en-GB"/>
              <a:t>SEEA-CF - Water emission accounts</a:t>
            </a:r>
          </a:p>
        </p:txBody>
      </p:sp>
      <p:sp>
        <p:nvSpPr>
          <p:cNvPr id="4" name="Slide Number Placeholder 3">
            <a:extLst>
              <a:ext uri="{FF2B5EF4-FFF2-40B4-BE49-F238E27FC236}">
                <a16:creationId xmlns:a16="http://schemas.microsoft.com/office/drawing/2014/main" id="{E7490249-4C88-4A5A-826D-135C6775E85C}"/>
              </a:ext>
            </a:extLst>
          </p:cNvPr>
          <p:cNvSpPr>
            <a:spLocks noGrp="1"/>
          </p:cNvSpPr>
          <p:nvPr>
            <p:ph type="sldNum" sz="quarter" idx="12"/>
          </p:nvPr>
        </p:nvSpPr>
        <p:spPr/>
        <p:txBody>
          <a:bodyPr/>
          <a:lstStyle/>
          <a:p>
            <a:fld id="{D0933419-3C4E-4C08-A6BD-AC72D041C9C2}" type="slidenum">
              <a:rPr lang="en-GB" smtClean="0"/>
              <a:pPr/>
              <a:t>18</a:t>
            </a:fld>
            <a:endParaRPr lang="en-GB"/>
          </a:p>
        </p:txBody>
      </p:sp>
      <p:sp>
        <p:nvSpPr>
          <p:cNvPr id="5" name="Content Placeholder 2">
            <a:extLst>
              <a:ext uri="{FF2B5EF4-FFF2-40B4-BE49-F238E27FC236}">
                <a16:creationId xmlns:a16="http://schemas.microsoft.com/office/drawing/2014/main" id="{14DFC199-5E27-423C-8738-5E37ED677CCB}"/>
              </a:ext>
            </a:extLst>
          </p:cNvPr>
          <p:cNvSpPr txBox="1">
            <a:spLocks/>
          </p:cNvSpPr>
          <p:nvPr/>
        </p:nvSpPr>
        <p:spPr>
          <a:xfrm>
            <a:off x="628650" y="1675681"/>
            <a:ext cx="8263830" cy="484966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endParaRPr lang="en-GB" b="0" dirty="0"/>
          </a:p>
        </p:txBody>
      </p:sp>
      <p:graphicFrame>
        <p:nvGraphicFramePr>
          <p:cNvPr id="6" name="Table 5">
            <a:extLst>
              <a:ext uri="{FF2B5EF4-FFF2-40B4-BE49-F238E27FC236}">
                <a16:creationId xmlns:a16="http://schemas.microsoft.com/office/drawing/2014/main" id="{06023F5F-AA91-4BAE-BE9C-50F5BEA2AC27}"/>
              </a:ext>
            </a:extLst>
          </p:cNvPr>
          <p:cNvGraphicFramePr>
            <a:graphicFrameLocks noGrp="1"/>
          </p:cNvGraphicFramePr>
          <p:nvPr>
            <p:extLst>
              <p:ext uri="{D42A27DB-BD31-4B8C-83A1-F6EECF244321}">
                <p14:modId xmlns:p14="http://schemas.microsoft.com/office/powerpoint/2010/main" val="221790197"/>
              </p:ext>
            </p:extLst>
          </p:nvPr>
        </p:nvGraphicFramePr>
        <p:xfrm>
          <a:off x="623424" y="1516984"/>
          <a:ext cx="8191824" cy="2366364"/>
        </p:xfrm>
        <a:graphic>
          <a:graphicData uri="http://schemas.openxmlformats.org/drawingml/2006/table">
            <a:tbl>
              <a:tblPr firstRow="1" bandRow="1">
                <a:tableStyleId>{5C22544A-7EE6-4342-B048-85BDC9FD1C3A}</a:tableStyleId>
              </a:tblPr>
              <a:tblGrid>
                <a:gridCol w="1783110">
                  <a:extLst>
                    <a:ext uri="{9D8B030D-6E8A-4147-A177-3AD203B41FA5}">
                      <a16:colId xmlns:a16="http://schemas.microsoft.com/office/drawing/2014/main" val="3482290304"/>
                    </a:ext>
                  </a:extLst>
                </a:gridCol>
                <a:gridCol w="1157354">
                  <a:extLst>
                    <a:ext uri="{9D8B030D-6E8A-4147-A177-3AD203B41FA5}">
                      <a16:colId xmlns:a16="http://schemas.microsoft.com/office/drawing/2014/main" val="3679356061"/>
                    </a:ext>
                  </a:extLst>
                </a:gridCol>
                <a:gridCol w="1296144">
                  <a:extLst>
                    <a:ext uri="{9D8B030D-6E8A-4147-A177-3AD203B41FA5}">
                      <a16:colId xmlns:a16="http://schemas.microsoft.com/office/drawing/2014/main" val="2092522751"/>
                    </a:ext>
                  </a:extLst>
                </a:gridCol>
                <a:gridCol w="1368152">
                  <a:extLst>
                    <a:ext uri="{9D8B030D-6E8A-4147-A177-3AD203B41FA5}">
                      <a16:colId xmlns:a16="http://schemas.microsoft.com/office/drawing/2014/main" val="199003199"/>
                    </a:ext>
                  </a:extLst>
                </a:gridCol>
                <a:gridCol w="1434934">
                  <a:extLst>
                    <a:ext uri="{9D8B030D-6E8A-4147-A177-3AD203B41FA5}">
                      <a16:colId xmlns:a16="http://schemas.microsoft.com/office/drawing/2014/main" val="2220347750"/>
                    </a:ext>
                  </a:extLst>
                </a:gridCol>
                <a:gridCol w="1152130">
                  <a:extLst>
                    <a:ext uri="{9D8B030D-6E8A-4147-A177-3AD203B41FA5}">
                      <a16:colId xmlns:a16="http://schemas.microsoft.com/office/drawing/2014/main" val="1958397388"/>
                    </a:ext>
                  </a:extLst>
                </a:gridCol>
              </a:tblGrid>
              <a:tr h="385164">
                <a:tc rowSpan="2">
                  <a:txBody>
                    <a:bodyPr/>
                    <a:lstStyle/>
                    <a:p>
                      <a:r>
                        <a:rPr lang="en-GB" sz="1600" dirty="0">
                          <a:latin typeface="Arial" panose="020B0604020202020204" pitchFamily="34" charset="0"/>
                          <a:cs typeface="Arial" panose="020B0604020202020204" pitchFamily="34" charset="0"/>
                        </a:rPr>
                        <a:t>Supply (tonnes)</a:t>
                      </a:r>
                    </a:p>
                  </a:txBody>
                  <a:tcPr/>
                </a:tc>
                <a:tc gridSpan="3">
                  <a:txBody>
                    <a:bodyPr/>
                    <a:lstStyle/>
                    <a:p>
                      <a:pPr algn="ctr"/>
                      <a:r>
                        <a:rPr lang="en-GB" sz="1600" dirty="0">
                          <a:latin typeface="Arial" panose="020B0604020202020204" pitchFamily="34" charset="0"/>
                          <a:cs typeface="Arial" panose="020B0604020202020204" pitchFamily="34" charset="0"/>
                        </a:rPr>
                        <a:t>Generation</a:t>
                      </a:r>
                    </a:p>
                  </a:txBody>
                  <a:tcPr/>
                </a:tc>
                <a:tc hMerge="1">
                  <a:txBody>
                    <a:bodyPr/>
                    <a:lstStyle/>
                    <a:p>
                      <a:endParaRPr lang="en-GB" dirty="0"/>
                    </a:p>
                  </a:txBody>
                  <a:tcPr/>
                </a:tc>
                <a:tc hMerge="1">
                  <a:txBody>
                    <a:bodyPr/>
                    <a:lstStyle/>
                    <a:p>
                      <a:endParaRPr lang="en-GB" dirty="0"/>
                    </a:p>
                  </a:txBody>
                  <a:tcPr/>
                </a:tc>
                <a:tc rowSpan="2">
                  <a:txBody>
                    <a:bodyPr/>
                    <a:lstStyle/>
                    <a:p>
                      <a:r>
                        <a:rPr lang="en-GB" sz="1600" dirty="0">
                          <a:latin typeface="Arial" panose="020B0604020202020204" pitchFamily="34" charset="0"/>
                          <a:cs typeface="Arial" panose="020B0604020202020204" pitchFamily="34" charset="0"/>
                        </a:rPr>
                        <a:t>From environment</a:t>
                      </a:r>
                    </a:p>
                  </a:txBody>
                  <a:tcPr/>
                </a:tc>
                <a:tc rowSpan="2">
                  <a:txBody>
                    <a:bodyPr/>
                    <a:lstStyle/>
                    <a:p>
                      <a:r>
                        <a:rPr lang="en-GB" sz="1600" dirty="0">
                          <a:latin typeface="Arial" panose="020B0604020202020204" pitchFamily="34" charset="0"/>
                          <a:cs typeface="Arial" panose="020B0604020202020204" pitchFamily="34" charset="0"/>
                        </a:rPr>
                        <a:t>Total</a:t>
                      </a:r>
                    </a:p>
                  </a:txBody>
                  <a:tcPr/>
                </a:tc>
                <a:extLst>
                  <a:ext uri="{0D108BD9-81ED-4DB2-BD59-A6C34878D82A}">
                    <a16:rowId xmlns:a16="http://schemas.microsoft.com/office/drawing/2014/main" val="3811108505"/>
                  </a:ext>
                </a:extLst>
              </a:tr>
              <a:tr h="576064">
                <a:tc vMerge="1">
                  <a:txBody>
                    <a:bodyPr/>
                    <a:lstStyle/>
                    <a:p>
                      <a:endParaRPr lang="en-GB" dirty="0"/>
                    </a:p>
                  </a:txBody>
                  <a:tcPr/>
                </a:tc>
                <a:tc>
                  <a:txBody>
                    <a:bodyPr/>
                    <a:lstStyle/>
                    <a:p>
                      <a:r>
                        <a:rPr lang="en-GB" sz="1600" dirty="0">
                          <a:latin typeface="Arial" panose="020B0604020202020204" pitchFamily="34" charset="0"/>
                          <a:cs typeface="Arial" panose="020B0604020202020204" pitchFamily="34" charset="0"/>
                        </a:rPr>
                        <a:t>Sewage industry</a:t>
                      </a:r>
                    </a:p>
                  </a:txBody>
                  <a:tcPr/>
                </a:tc>
                <a:tc>
                  <a:txBody>
                    <a:bodyPr/>
                    <a:lstStyle/>
                    <a:p>
                      <a:r>
                        <a:rPr lang="en-GB" sz="1600" dirty="0">
                          <a:latin typeface="Arial" panose="020B0604020202020204" pitchFamily="34" charset="0"/>
                          <a:cs typeface="Arial" panose="020B0604020202020204" pitchFamily="34" charset="0"/>
                        </a:rPr>
                        <a:t>Other industries</a:t>
                      </a:r>
                    </a:p>
                  </a:txBody>
                  <a:tcPr/>
                </a:tc>
                <a:tc>
                  <a:txBody>
                    <a:bodyPr/>
                    <a:lstStyle/>
                    <a:p>
                      <a:r>
                        <a:rPr lang="en-GB" sz="1600" dirty="0">
                          <a:latin typeface="Arial" panose="020B0604020202020204" pitchFamily="34" charset="0"/>
                          <a:cs typeface="Arial" panose="020B0604020202020204" pitchFamily="34" charset="0"/>
                        </a:rPr>
                        <a:t>Households</a:t>
                      </a:r>
                    </a:p>
                  </a:txBody>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2856514545"/>
                  </a:ext>
                </a:extLst>
              </a:tr>
              <a:tr h="811514">
                <a:tc>
                  <a:txBody>
                    <a:bodyPr/>
                    <a:lstStyle/>
                    <a:p>
                      <a:r>
                        <a:rPr lang="en-GB" sz="1600" dirty="0">
                          <a:latin typeface="Arial" panose="020B0604020202020204" pitchFamily="34" charset="0"/>
                          <a:cs typeface="Arial" panose="020B0604020202020204" pitchFamily="34" charset="0"/>
                        </a:rPr>
                        <a:t>Emission of substances by type</a:t>
                      </a: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solidFill>
                      <a:schemeClr val="tx1">
                        <a:lumMod val="50000"/>
                        <a:lumOff val="50000"/>
                      </a:schemeClr>
                    </a:solidFill>
                  </a:tcPr>
                </a:tc>
                <a:tc>
                  <a:txBody>
                    <a:bodyPr/>
                    <a:lstStyle/>
                    <a:p>
                      <a:endParaRPr lang="en-GB"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81879015"/>
                  </a:ext>
                </a:extLst>
              </a:tr>
              <a:tr h="502874">
                <a:tc>
                  <a:txBody>
                    <a:bodyPr/>
                    <a:lstStyle/>
                    <a:p>
                      <a:r>
                        <a:rPr lang="en-GB" sz="1600" dirty="0">
                          <a:latin typeface="Arial" panose="020B0604020202020204" pitchFamily="34" charset="0"/>
                          <a:cs typeface="Arial" panose="020B0604020202020204" pitchFamily="34" charset="0"/>
                        </a:rPr>
                        <a:t>Releases to other economic units</a:t>
                      </a:r>
                    </a:p>
                  </a:txBody>
                  <a:tcPr/>
                </a:tc>
                <a:tc>
                  <a:txBody>
                    <a:bodyPr/>
                    <a:lstStyle/>
                    <a:p>
                      <a:endParaRPr lang="en-GB" sz="1600" dirty="0">
                        <a:latin typeface="Arial" panose="020B0604020202020204" pitchFamily="34" charset="0"/>
                        <a:cs typeface="Arial" panose="020B0604020202020204" pitchFamily="34" charset="0"/>
                      </a:endParaRPr>
                    </a:p>
                  </a:txBody>
                  <a:tcPr>
                    <a:solidFill>
                      <a:schemeClr val="tx1">
                        <a:lumMod val="50000"/>
                        <a:lumOff val="50000"/>
                      </a:schemeClr>
                    </a:solidFill>
                  </a:tcPr>
                </a:tc>
                <a:tc>
                  <a:txBody>
                    <a:bodyPr/>
                    <a:lstStyle/>
                    <a:p>
                      <a:endParaRPr lang="en-GB" sz="160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solidFill>
                      <a:schemeClr val="tx1">
                        <a:lumMod val="50000"/>
                        <a:lumOff val="50000"/>
                      </a:schemeClr>
                    </a:solidFill>
                  </a:tcPr>
                </a:tc>
                <a:tc>
                  <a:txBody>
                    <a:bodyPr/>
                    <a:lstStyle/>
                    <a:p>
                      <a:endParaRPr lang="en-GB"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34096079"/>
                  </a:ext>
                </a:extLst>
              </a:tr>
            </a:tbl>
          </a:graphicData>
        </a:graphic>
      </p:graphicFrame>
      <p:graphicFrame>
        <p:nvGraphicFramePr>
          <p:cNvPr id="7" name="Table 6">
            <a:extLst>
              <a:ext uri="{FF2B5EF4-FFF2-40B4-BE49-F238E27FC236}">
                <a16:creationId xmlns:a16="http://schemas.microsoft.com/office/drawing/2014/main" id="{527E6966-8C36-4851-A7CD-192C6A19FFE1}"/>
              </a:ext>
            </a:extLst>
          </p:cNvPr>
          <p:cNvGraphicFramePr>
            <a:graphicFrameLocks noGrp="1"/>
          </p:cNvGraphicFramePr>
          <p:nvPr>
            <p:extLst>
              <p:ext uri="{D42A27DB-BD31-4B8C-83A1-F6EECF244321}">
                <p14:modId xmlns:p14="http://schemas.microsoft.com/office/powerpoint/2010/main" val="3394266246"/>
              </p:ext>
            </p:extLst>
          </p:nvPr>
        </p:nvGraphicFramePr>
        <p:xfrm>
          <a:off x="623424" y="3987148"/>
          <a:ext cx="8191824" cy="2610204"/>
        </p:xfrm>
        <a:graphic>
          <a:graphicData uri="http://schemas.openxmlformats.org/drawingml/2006/table">
            <a:tbl>
              <a:tblPr firstRow="1" bandRow="1">
                <a:tableStyleId>{5C22544A-7EE6-4342-B048-85BDC9FD1C3A}</a:tableStyleId>
              </a:tblPr>
              <a:tblGrid>
                <a:gridCol w="1803176">
                  <a:extLst>
                    <a:ext uri="{9D8B030D-6E8A-4147-A177-3AD203B41FA5}">
                      <a16:colId xmlns:a16="http://schemas.microsoft.com/office/drawing/2014/main" val="3482290304"/>
                    </a:ext>
                  </a:extLst>
                </a:gridCol>
                <a:gridCol w="1137288">
                  <a:extLst>
                    <a:ext uri="{9D8B030D-6E8A-4147-A177-3AD203B41FA5}">
                      <a16:colId xmlns:a16="http://schemas.microsoft.com/office/drawing/2014/main" val="3679356061"/>
                    </a:ext>
                  </a:extLst>
                </a:gridCol>
                <a:gridCol w="1296144">
                  <a:extLst>
                    <a:ext uri="{9D8B030D-6E8A-4147-A177-3AD203B41FA5}">
                      <a16:colId xmlns:a16="http://schemas.microsoft.com/office/drawing/2014/main" val="2092522751"/>
                    </a:ext>
                  </a:extLst>
                </a:gridCol>
                <a:gridCol w="1368152">
                  <a:extLst>
                    <a:ext uri="{9D8B030D-6E8A-4147-A177-3AD203B41FA5}">
                      <a16:colId xmlns:a16="http://schemas.microsoft.com/office/drawing/2014/main" val="199003199"/>
                    </a:ext>
                  </a:extLst>
                </a:gridCol>
                <a:gridCol w="1434934">
                  <a:extLst>
                    <a:ext uri="{9D8B030D-6E8A-4147-A177-3AD203B41FA5}">
                      <a16:colId xmlns:a16="http://schemas.microsoft.com/office/drawing/2014/main" val="2220347750"/>
                    </a:ext>
                  </a:extLst>
                </a:gridCol>
                <a:gridCol w="1152130">
                  <a:extLst>
                    <a:ext uri="{9D8B030D-6E8A-4147-A177-3AD203B41FA5}">
                      <a16:colId xmlns:a16="http://schemas.microsoft.com/office/drawing/2014/main" val="1958397388"/>
                    </a:ext>
                  </a:extLst>
                </a:gridCol>
              </a:tblGrid>
              <a:tr h="385164">
                <a:tc rowSpan="2">
                  <a:txBody>
                    <a:bodyPr/>
                    <a:lstStyle/>
                    <a:p>
                      <a:r>
                        <a:rPr lang="en-GB" sz="1600" dirty="0">
                          <a:latin typeface="Arial" panose="020B0604020202020204" pitchFamily="34" charset="0"/>
                          <a:cs typeface="Arial" panose="020B0604020202020204" pitchFamily="34" charset="0"/>
                        </a:rPr>
                        <a:t>Use (tonnes)</a:t>
                      </a:r>
                    </a:p>
                  </a:txBody>
                  <a:tcPr/>
                </a:tc>
                <a:tc gridSpan="3">
                  <a:txBody>
                    <a:bodyPr/>
                    <a:lstStyle/>
                    <a:p>
                      <a:pPr algn="ctr"/>
                      <a:r>
                        <a:rPr lang="en-GB" sz="1600" dirty="0">
                          <a:latin typeface="Arial" panose="020B0604020202020204" pitchFamily="34" charset="0"/>
                          <a:cs typeface="Arial" panose="020B0604020202020204" pitchFamily="34" charset="0"/>
                        </a:rPr>
                        <a:t>Generation</a:t>
                      </a:r>
                    </a:p>
                  </a:txBody>
                  <a:tcPr/>
                </a:tc>
                <a:tc hMerge="1">
                  <a:txBody>
                    <a:bodyPr/>
                    <a:lstStyle/>
                    <a:p>
                      <a:endParaRPr lang="en-GB" dirty="0"/>
                    </a:p>
                  </a:txBody>
                  <a:tcPr/>
                </a:tc>
                <a:tc hMerge="1">
                  <a:txBody>
                    <a:bodyPr/>
                    <a:lstStyle/>
                    <a:p>
                      <a:endParaRPr lang="en-GB" dirty="0"/>
                    </a:p>
                  </a:txBody>
                  <a:tcPr/>
                </a:tc>
                <a:tc rowSpan="2">
                  <a:txBody>
                    <a:bodyPr/>
                    <a:lstStyle/>
                    <a:p>
                      <a:r>
                        <a:rPr lang="en-GB" sz="1600" dirty="0">
                          <a:latin typeface="Arial" panose="020B0604020202020204" pitchFamily="34" charset="0"/>
                          <a:cs typeface="Arial" panose="020B0604020202020204" pitchFamily="34" charset="0"/>
                        </a:rPr>
                        <a:t>To environment</a:t>
                      </a:r>
                    </a:p>
                  </a:txBody>
                  <a:tcPr/>
                </a:tc>
                <a:tc rowSpan="2">
                  <a:txBody>
                    <a:bodyPr/>
                    <a:lstStyle/>
                    <a:p>
                      <a:r>
                        <a:rPr lang="en-GB" sz="1600" dirty="0">
                          <a:latin typeface="Arial" panose="020B0604020202020204" pitchFamily="34" charset="0"/>
                          <a:cs typeface="Arial" panose="020B0604020202020204" pitchFamily="34" charset="0"/>
                        </a:rPr>
                        <a:t>Total</a:t>
                      </a:r>
                    </a:p>
                  </a:txBody>
                  <a:tcPr/>
                </a:tc>
                <a:extLst>
                  <a:ext uri="{0D108BD9-81ED-4DB2-BD59-A6C34878D82A}">
                    <a16:rowId xmlns:a16="http://schemas.microsoft.com/office/drawing/2014/main" val="3811108505"/>
                  </a:ext>
                </a:extLst>
              </a:tr>
              <a:tr h="576064">
                <a:tc vMerge="1">
                  <a:txBody>
                    <a:bodyPr/>
                    <a:lstStyle/>
                    <a:p>
                      <a:endParaRPr lang="en-GB" dirty="0"/>
                    </a:p>
                  </a:txBody>
                  <a:tcPr/>
                </a:tc>
                <a:tc>
                  <a:txBody>
                    <a:bodyPr/>
                    <a:lstStyle/>
                    <a:p>
                      <a:r>
                        <a:rPr lang="en-GB" sz="1600" dirty="0">
                          <a:latin typeface="Arial" panose="020B0604020202020204" pitchFamily="34" charset="0"/>
                          <a:cs typeface="Arial" panose="020B0604020202020204" pitchFamily="34" charset="0"/>
                        </a:rPr>
                        <a:t>Sewage industry</a:t>
                      </a:r>
                    </a:p>
                  </a:txBody>
                  <a:tcPr/>
                </a:tc>
                <a:tc>
                  <a:txBody>
                    <a:bodyPr/>
                    <a:lstStyle/>
                    <a:p>
                      <a:r>
                        <a:rPr lang="en-GB" sz="1600" dirty="0">
                          <a:latin typeface="Arial" panose="020B0604020202020204" pitchFamily="34" charset="0"/>
                          <a:cs typeface="Arial" panose="020B0604020202020204" pitchFamily="34" charset="0"/>
                        </a:rPr>
                        <a:t>Other industries</a:t>
                      </a:r>
                    </a:p>
                  </a:txBody>
                  <a:tcPr/>
                </a:tc>
                <a:tc>
                  <a:txBody>
                    <a:bodyPr/>
                    <a:lstStyle/>
                    <a:p>
                      <a:r>
                        <a:rPr lang="en-GB" sz="1600" dirty="0">
                          <a:latin typeface="Arial" panose="020B0604020202020204" pitchFamily="34" charset="0"/>
                          <a:cs typeface="Arial" panose="020B0604020202020204" pitchFamily="34" charset="0"/>
                        </a:rPr>
                        <a:t>Households</a:t>
                      </a:r>
                    </a:p>
                  </a:txBody>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2856514545"/>
                  </a:ext>
                </a:extLst>
              </a:tr>
              <a:tr h="811514">
                <a:tc>
                  <a:txBody>
                    <a:bodyPr/>
                    <a:lstStyle/>
                    <a:p>
                      <a:r>
                        <a:rPr lang="en-GB" sz="1600" dirty="0">
                          <a:latin typeface="Arial" panose="020B0604020202020204" pitchFamily="34" charset="0"/>
                          <a:cs typeface="Arial" panose="020B0604020202020204" pitchFamily="34" charset="0"/>
                        </a:rPr>
                        <a:t>Emission received by the environment</a:t>
                      </a:r>
                    </a:p>
                  </a:txBody>
                  <a:tcPr/>
                </a:tc>
                <a:tc>
                  <a:txBody>
                    <a:bodyPr/>
                    <a:lstStyle/>
                    <a:p>
                      <a:endParaRPr lang="en-GB" sz="1600" dirty="0">
                        <a:latin typeface="Arial" panose="020B0604020202020204" pitchFamily="34" charset="0"/>
                        <a:cs typeface="Arial" panose="020B0604020202020204" pitchFamily="34" charset="0"/>
                      </a:endParaRPr>
                    </a:p>
                  </a:txBody>
                  <a:tcPr>
                    <a:solidFill>
                      <a:schemeClr val="tx1">
                        <a:lumMod val="50000"/>
                        <a:lumOff val="50000"/>
                      </a:schemeClr>
                    </a:solidFill>
                  </a:tcPr>
                </a:tc>
                <a:tc>
                  <a:txBody>
                    <a:bodyPr/>
                    <a:lstStyle/>
                    <a:p>
                      <a:endParaRPr lang="en-GB" sz="1600" dirty="0">
                        <a:latin typeface="Arial" panose="020B0604020202020204" pitchFamily="34" charset="0"/>
                        <a:cs typeface="Arial" panose="020B0604020202020204" pitchFamily="34" charset="0"/>
                      </a:endParaRPr>
                    </a:p>
                  </a:txBody>
                  <a:tcPr>
                    <a:solidFill>
                      <a:schemeClr val="tx1">
                        <a:lumMod val="50000"/>
                        <a:lumOff val="50000"/>
                      </a:schemeClr>
                    </a:solidFill>
                  </a:tcPr>
                </a:tc>
                <a:tc>
                  <a:txBody>
                    <a:bodyPr/>
                    <a:lstStyle/>
                    <a:p>
                      <a:endParaRPr lang="en-GB" sz="1600" dirty="0">
                        <a:latin typeface="Arial" panose="020B0604020202020204" pitchFamily="34" charset="0"/>
                        <a:cs typeface="Arial" panose="020B0604020202020204" pitchFamily="34" charset="0"/>
                      </a:endParaRPr>
                    </a:p>
                  </a:txBody>
                  <a:tcPr>
                    <a:solidFill>
                      <a:schemeClr val="tx1">
                        <a:lumMod val="50000"/>
                        <a:lumOff val="50000"/>
                      </a:schemeClr>
                    </a:solidFill>
                  </a:tcPr>
                </a:tc>
                <a:tc>
                  <a:txBody>
                    <a:bodyPr/>
                    <a:lstStyle/>
                    <a:p>
                      <a:endParaRPr lang="en-GB" sz="1600" dirty="0">
                        <a:latin typeface="Arial" panose="020B0604020202020204" pitchFamily="34" charset="0"/>
                        <a:cs typeface="Arial" panose="020B0604020202020204" pitchFamily="34" charset="0"/>
                      </a:endParaRPr>
                    </a:p>
                  </a:txBody>
                  <a:tcPr>
                    <a:solidFill>
                      <a:schemeClr val="accent4">
                        <a:lumMod val="20000"/>
                        <a:lumOff val="80000"/>
                      </a:schemeClr>
                    </a:solidFill>
                  </a:tcPr>
                </a:tc>
                <a:tc>
                  <a:txBody>
                    <a:bodyPr/>
                    <a:lstStyle/>
                    <a:p>
                      <a:endParaRPr lang="en-GB"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81879015"/>
                  </a:ext>
                </a:extLst>
              </a:tr>
              <a:tr h="811514">
                <a:tc>
                  <a:txBody>
                    <a:bodyPr/>
                    <a:lstStyle/>
                    <a:p>
                      <a:r>
                        <a:rPr lang="en-GB" sz="1600" dirty="0">
                          <a:latin typeface="Arial" panose="020B0604020202020204" pitchFamily="34" charset="0"/>
                          <a:cs typeface="Arial" panose="020B0604020202020204" pitchFamily="34" charset="0"/>
                        </a:rPr>
                        <a:t>Collection by other economic units</a:t>
                      </a:r>
                    </a:p>
                  </a:txBody>
                  <a:tcPr/>
                </a:tc>
                <a:tc>
                  <a:txBody>
                    <a:bodyPr/>
                    <a:lstStyle/>
                    <a:p>
                      <a:endParaRPr lang="en-GB" sz="1600" dirty="0">
                        <a:latin typeface="Arial" panose="020B0604020202020204" pitchFamily="34" charset="0"/>
                        <a:cs typeface="Arial" panose="020B0604020202020204" pitchFamily="34" charset="0"/>
                      </a:endParaRPr>
                    </a:p>
                  </a:txBody>
                  <a:tcPr/>
                </a:tc>
                <a:tc>
                  <a:txBody>
                    <a:bodyPr/>
                    <a:lstStyle/>
                    <a:p>
                      <a:endParaRPr lang="en-GB" sz="1600" dirty="0">
                        <a:latin typeface="Arial" panose="020B0604020202020204" pitchFamily="34" charset="0"/>
                        <a:cs typeface="Arial" panose="020B0604020202020204" pitchFamily="34" charset="0"/>
                      </a:endParaRPr>
                    </a:p>
                  </a:txBody>
                  <a:tcPr>
                    <a:solidFill>
                      <a:schemeClr val="tx1">
                        <a:lumMod val="50000"/>
                        <a:lumOff val="50000"/>
                      </a:schemeClr>
                    </a:solidFill>
                  </a:tcPr>
                </a:tc>
                <a:tc>
                  <a:txBody>
                    <a:bodyPr/>
                    <a:lstStyle/>
                    <a:p>
                      <a:endParaRPr lang="en-GB" sz="1600" dirty="0">
                        <a:latin typeface="Arial" panose="020B0604020202020204" pitchFamily="34" charset="0"/>
                        <a:cs typeface="Arial" panose="020B0604020202020204" pitchFamily="34" charset="0"/>
                      </a:endParaRPr>
                    </a:p>
                  </a:txBody>
                  <a:tcPr>
                    <a:solidFill>
                      <a:schemeClr val="tx1">
                        <a:lumMod val="50000"/>
                        <a:lumOff val="50000"/>
                      </a:schemeClr>
                    </a:solidFill>
                  </a:tcPr>
                </a:tc>
                <a:tc>
                  <a:txBody>
                    <a:bodyPr/>
                    <a:lstStyle/>
                    <a:p>
                      <a:endParaRPr lang="en-GB" sz="1600" dirty="0">
                        <a:latin typeface="Arial" panose="020B0604020202020204" pitchFamily="34" charset="0"/>
                        <a:cs typeface="Arial" panose="020B0604020202020204" pitchFamily="34" charset="0"/>
                      </a:endParaRPr>
                    </a:p>
                  </a:txBody>
                  <a:tcPr>
                    <a:solidFill>
                      <a:schemeClr val="tx1">
                        <a:lumMod val="50000"/>
                        <a:lumOff val="50000"/>
                      </a:schemeClr>
                    </a:solidFill>
                  </a:tcPr>
                </a:tc>
                <a:tc>
                  <a:txBody>
                    <a:bodyPr/>
                    <a:lstStyle/>
                    <a:p>
                      <a:endParaRPr lang="en-GB"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34096079"/>
                  </a:ext>
                </a:extLst>
              </a:tr>
            </a:tbl>
          </a:graphicData>
        </a:graphic>
      </p:graphicFrame>
      <p:sp>
        <p:nvSpPr>
          <p:cNvPr id="8" name="Rectangle 7">
            <a:extLst>
              <a:ext uri="{FF2B5EF4-FFF2-40B4-BE49-F238E27FC236}">
                <a16:creationId xmlns:a16="http://schemas.microsoft.com/office/drawing/2014/main" id="{332D8104-3F0D-4BB5-A094-0FCBE576A780}"/>
              </a:ext>
            </a:extLst>
          </p:cNvPr>
          <p:cNvSpPr/>
          <p:nvPr/>
        </p:nvSpPr>
        <p:spPr>
          <a:xfrm>
            <a:off x="3563888" y="2453088"/>
            <a:ext cx="2664296" cy="864096"/>
          </a:xfrm>
          <a:prstGeom prst="rect">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Direct releases</a:t>
            </a:r>
          </a:p>
        </p:txBody>
      </p:sp>
      <p:cxnSp>
        <p:nvCxnSpPr>
          <p:cNvPr id="10" name="Straight Arrow Connector 9">
            <a:extLst>
              <a:ext uri="{FF2B5EF4-FFF2-40B4-BE49-F238E27FC236}">
                <a16:creationId xmlns:a16="http://schemas.microsoft.com/office/drawing/2014/main" id="{1C256A63-9055-4F6B-95A1-F384BDA5C694}"/>
              </a:ext>
            </a:extLst>
          </p:cNvPr>
          <p:cNvCxnSpPr/>
          <p:nvPr/>
        </p:nvCxnSpPr>
        <p:spPr>
          <a:xfrm>
            <a:off x="5652120" y="3101160"/>
            <a:ext cx="1080120" cy="218536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B52321C0-45A5-41F4-81D6-3EA9DAC7AA95}"/>
              </a:ext>
            </a:extLst>
          </p:cNvPr>
          <p:cNvSpPr/>
          <p:nvPr/>
        </p:nvSpPr>
        <p:spPr>
          <a:xfrm>
            <a:off x="3563888" y="3317184"/>
            <a:ext cx="2664296" cy="525951"/>
          </a:xfrm>
          <a:prstGeom prst="rect">
            <a:avLst/>
          </a:prstGeom>
          <a:solidFill>
            <a:srgbClr val="FF00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rPr>
              <a:t>To sewage</a:t>
            </a:r>
          </a:p>
        </p:txBody>
      </p:sp>
      <p:cxnSp>
        <p:nvCxnSpPr>
          <p:cNvPr id="12" name="Straight Arrow Connector 11">
            <a:extLst>
              <a:ext uri="{FF2B5EF4-FFF2-40B4-BE49-F238E27FC236}">
                <a16:creationId xmlns:a16="http://schemas.microsoft.com/office/drawing/2014/main" id="{A7C6C088-123F-4345-AA52-4D7B568DD77E}"/>
              </a:ext>
            </a:extLst>
          </p:cNvPr>
          <p:cNvCxnSpPr>
            <a:cxnSpLocks/>
          </p:cNvCxnSpPr>
          <p:nvPr/>
        </p:nvCxnSpPr>
        <p:spPr>
          <a:xfrm flipH="1">
            <a:off x="3059832" y="3518858"/>
            <a:ext cx="1008112" cy="263275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083EE3EA-0A44-4C4D-8851-9E53F782B1AD}"/>
              </a:ext>
            </a:extLst>
          </p:cNvPr>
          <p:cNvSpPr/>
          <p:nvPr/>
        </p:nvSpPr>
        <p:spPr>
          <a:xfrm>
            <a:off x="2411760" y="2453088"/>
            <a:ext cx="1152128" cy="864096"/>
          </a:xfrm>
          <a:prstGeom prst="rect">
            <a:avLst/>
          </a:prstGeom>
          <a:solidFill>
            <a:srgbClr val="FF9900">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rPr>
              <a:t>Release after treatment</a:t>
            </a:r>
          </a:p>
        </p:txBody>
      </p:sp>
      <p:cxnSp>
        <p:nvCxnSpPr>
          <p:cNvPr id="15" name="Straight Arrow Connector 14">
            <a:extLst>
              <a:ext uri="{FF2B5EF4-FFF2-40B4-BE49-F238E27FC236}">
                <a16:creationId xmlns:a16="http://schemas.microsoft.com/office/drawing/2014/main" id="{1FA76E33-34CF-4FB8-A7A4-A39CDEF36592}"/>
              </a:ext>
            </a:extLst>
          </p:cNvPr>
          <p:cNvCxnSpPr>
            <a:cxnSpLocks/>
          </p:cNvCxnSpPr>
          <p:nvPr/>
        </p:nvCxnSpPr>
        <p:spPr>
          <a:xfrm flipV="1">
            <a:off x="2771800" y="3276972"/>
            <a:ext cx="0" cy="287463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C20BE5CA-C6B5-4C4D-81B9-18A09955B113}"/>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spTree>
    <p:extLst>
      <p:ext uri="{BB962C8B-B14F-4D97-AF65-F5344CB8AC3E}">
        <p14:creationId xmlns:p14="http://schemas.microsoft.com/office/powerpoint/2010/main" val="14303052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US" sz="2800" dirty="0"/>
              <a:t>What does a water emissions  Account look like?</a:t>
            </a:r>
            <a:endParaRPr lang="en-GB" sz="2800" dirty="0"/>
          </a:p>
        </p:txBody>
      </p:sp>
      <p:sp>
        <p:nvSpPr>
          <p:cNvPr id="3" name="Footer Placeholder 2"/>
          <p:cNvSpPr>
            <a:spLocks noGrp="1"/>
          </p:cNvSpPr>
          <p:nvPr>
            <p:ph type="ftr" sz="quarter" idx="11"/>
          </p:nvPr>
        </p:nvSpPr>
        <p:spPr/>
        <p:txBody>
          <a:bodyPr/>
          <a:lstStyle/>
          <a:p>
            <a:r>
              <a:rPr lang="en-GB"/>
              <a:t>SEEA-CF - Water emission accounts</a:t>
            </a:r>
          </a:p>
        </p:txBody>
      </p:sp>
      <p:sp>
        <p:nvSpPr>
          <p:cNvPr id="4" name="Slide Number Placeholder 3"/>
          <p:cNvSpPr>
            <a:spLocks noGrp="1"/>
          </p:cNvSpPr>
          <p:nvPr>
            <p:ph type="sldNum" sz="quarter" idx="12"/>
          </p:nvPr>
        </p:nvSpPr>
        <p:spPr/>
        <p:txBody>
          <a:bodyPr/>
          <a:lstStyle/>
          <a:p>
            <a:fld id="{D0933419-3C4E-4C08-A6BD-AC72D041C9C2}" type="slidenum">
              <a:rPr lang="en-GB" smtClean="0"/>
              <a:pPr/>
              <a:t>19</a:t>
            </a:fld>
            <a:endParaRPr lang="en-GB"/>
          </a:p>
        </p:txBody>
      </p:sp>
      <p:sp>
        <p:nvSpPr>
          <p:cNvPr id="9" name="Content Placeholder 2">
            <a:extLst>
              <a:ext uri="{FF2B5EF4-FFF2-40B4-BE49-F238E27FC236}">
                <a16:creationId xmlns:a16="http://schemas.microsoft.com/office/drawing/2014/main" id="{391AA116-A26A-4094-AF2E-0C64146A5450}"/>
              </a:ext>
            </a:extLst>
          </p:cNvPr>
          <p:cNvSpPr txBox="1">
            <a:spLocks/>
          </p:cNvSpPr>
          <p:nvPr/>
        </p:nvSpPr>
        <p:spPr>
          <a:xfrm>
            <a:off x="634664" y="1519411"/>
            <a:ext cx="3433279" cy="255766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None/>
            </a:pPr>
            <a:r>
              <a:rPr lang="en-GB" dirty="0"/>
              <a:t>Physical supply</a:t>
            </a:r>
          </a:p>
          <a:p>
            <a:pPr fontAlgn="auto">
              <a:spcAft>
                <a:spcPts val="0"/>
              </a:spcAft>
            </a:pPr>
            <a:endParaRPr lang="en-GB" sz="500" dirty="0"/>
          </a:p>
          <a:p>
            <a:pPr fontAlgn="auto">
              <a:spcAft>
                <a:spcPts val="0"/>
              </a:spcAft>
            </a:pPr>
            <a:r>
              <a:rPr lang="en-GB" sz="2000" dirty="0"/>
              <a:t>Emissions</a:t>
            </a:r>
            <a:r>
              <a:rPr lang="en-GB" sz="2000" b="0" dirty="0"/>
              <a:t> are direct discharge to the environment</a:t>
            </a:r>
          </a:p>
          <a:p>
            <a:pPr fontAlgn="auto">
              <a:spcAft>
                <a:spcPts val="0"/>
              </a:spcAft>
            </a:pPr>
            <a:r>
              <a:rPr lang="en-GB" sz="2000" dirty="0"/>
              <a:t>Releases to other economic units </a:t>
            </a:r>
            <a:r>
              <a:rPr lang="en-GB" sz="2000" b="0" dirty="0"/>
              <a:t>are amounts sent for treatment</a:t>
            </a:r>
          </a:p>
        </p:txBody>
      </p:sp>
      <p:pic>
        <p:nvPicPr>
          <p:cNvPr id="5" name="Picture 4">
            <a:extLst>
              <a:ext uri="{FF2B5EF4-FFF2-40B4-BE49-F238E27FC236}">
                <a16:creationId xmlns:a16="http://schemas.microsoft.com/office/drawing/2014/main" id="{B8DCB1E6-85B1-4ED9-A35B-88725A5FB97D}"/>
              </a:ext>
            </a:extLst>
          </p:cNvPr>
          <p:cNvPicPr>
            <a:picLocks noChangeAspect="1"/>
          </p:cNvPicPr>
          <p:nvPr/>
        </p:nvPicPr>
        <p:blipFill>
          <a:blip r:embed="rId3"/>
          <a:stretch>
            <a:fillRect/>
          </a:stretch>
        </p:blipFill>
        <p:spPr>
          <a:xfrm>
            <a:off x="4211960" y="1524444"/>
            <a:ext cx="4593902" cy="3632748"/>
          </a:xfrm>
          <a:prstGeom prst="rect">
            <a:avLst/>
          </a:prstGeom>
        </p:spPr>
      </p:pic>
      <p:sp>
        <p:nvSpPr>
          <p:cNvPr id="6" name="Oval 5">
            <a:extLst>
              <a:ext uri="{FF2B5EF4-FFF2-40B4-BE49-F238E27FC236}">
                <a16:creationId xmlns:a16="http://schemas.microsoft.com/office/drawing/2014/main" id="{C564DC40-24C2-48ED-A894-B52275A97846}"/>
              </a:ext>
            </a:extLst>
          </p:cNvPr>
          <p:cNvSpPr/>
          <p:nvPr/>
        </p:nvSpPr>
        <p:spPr>
          <a:xfrm>
            <a:off x="6228184" y="2996952"/>
            <a:ext cx="432048" cy="360040"/>
          </a:xfrm>
          <a:prstGeom prst="ellipse">
            <a:avLst/>
          </a:prstGeom>
          <a:noFill/>
          <a:ln w="38100">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18829666-1554-4C37-BED1-8DED4C8C351A}"/>
              </a:ext>
            </a:extLst>
          </p:cNvPr>
          <p:cNvSpPr/>
          <p:nvPr/>
        </p:nvSpPr>
        <p:spPr>
          <a:xfrm>
            <a:off x="6228184" y="4149080"/>
            <a:ext cx="432048" cy="360040"/>
          </a:xfrm>
          <a:prstGeom prst="ellipse">
            <a:avLst/>
          </a:prstGeom>
          <a:noFill/>
          <a:ln w="38100">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60E643FE-CD7F-4ECC-AB33-24049682F17E}"/>
              </a:ext>
            </a:extLst>
          </p:cNvPr>
          <p:cNvSpPr txBox="1"/>
          <p:nvPr/>
        </p:nvSpPr>
        <p:spPr>
          <a:xfrm>
            <a:off x="6414791" y="5159228"/>
            <a:ext cx="2297296" cy="338554"/>
          </a:xfrm>
          <a:prstGeom prst="rect">
            <a:avLst/>
          </a:prstGeom>
          <a:noFill/>
          <a:ln w="50800">
            <a:solidFill>
              <a:srgbClr val="FF0000">
                <a:alpha val="50000"/>
              </a:srgbClr>
            </a:solidFill>
          </a:ln>
        </p:spPr>
        <p:txBody>
          <a:bodyPr wrap="none" rtlCol="0">
            <a:spAutoFit/>
          </a:bodyPr>
          <a:lstStyle/>
          <a:p>
            <a:r>
              <a:rPr lang="en-GB" sz="1600" dirty="0"/>
              <a:t>2,712 + 8,950 = 11,662</a:t>
            </a:r>
          </a:p>
        </p:txBody>
      </p:sp>
      <p:sp>
        <p:nvSpPr>
          <p:cNvPr id="10" name="TextBox 9">
            <a:extLst>
              <a:ext uri="{FF2B5EF4-FFF2-40B4-BE49-F238E27FC236}">
                <a16:creationId xmlns:a16="http://schemas.microsoft.com/office/drawing/2014/main" id="{9DD41CEF-E9E1-40A6-9D5E-8FEACE335612}"/>
              </a:ext>
            </a:extLst>
          </p:cNvPr>
          <p:cNvSpPr txBox="1"/>
          <p:nvPr/>
        </p:nvSpPr>
        <p:spPr>
          <a:xfrm>
            <a:off x="4304245" y="5162458"/>
            <a:ext cx="2016771" cy="338554"/>
          </a:xfrm>
          <a:prstGeom prst="rect">
            <a:avLst/>
          </a:prstGeom>
          <a:noFill/>
          <a:ln w="50800">
            <a:solidFill>
              <a:srgbClr val="FF9900">
                <a:alpha val="70000"/>
              </a:srgbClr>
            </a:solidFill>
          </a:ln>
        </p:spPr>
        <p:txBody>
          <a:bodyPr wrap="none" rtlCol="0">
            <a:spAutoFit/>
          </a:bodyPr>
          <a:lstStyle/>
          <a:p>
            <a:r>
              <a:rPr lang="en-GB" sz="1600" dirty="0"/>
              <a:t>2,712/11,662 = 23%</a:t>
            </a:r>
          </a:p>
        </p:txBody>
      </p:sp>
      <p:sp>
        <p:nvSpPr>
          <p:cNvPr id="12" name="Rectangle: Rounded Corners 11">
            <a:extLst>
              <a:ext uri="{FF2B5EF4-FFF2-40B4-BE49-F238E27FC236}">
                <a16:creationId xmlns:a16="http://schemas.microsoft.com/office/drawing/2014/main" id="{90A0CE0F-69BF-4F05-8E54-9B8FE92BFA5C}"/>
              </a:ext>
            </a:extLst>
          </p:cNvPr>
          <p:cNvSpPr/>
          <p:nvPr/>
        </p:nvSpPr>
        <p:spPr>
          <a:xfrm>
            <a:off x="5724128" y="2996952"/>
            <a:ext cx="504056" cy="1228957"/>
          </a:xfrm>
          <a:prstGeom prst="roundRect">
            <a:avLst/>
          </a:prstGeom>
          <a:noFill/>
          <a:ln w="38100">
            <a:solidFill>
              <a:srgbClr val="FF9900">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79D6F855-7776-7A41-88D5-08337D700E6C}"/>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sp>
        <p:nvSpPr>
          <p:cNvPr id="14" name="Rectangle: Rounded Corners 16">
            <a:extLst>
              <a:ext uri="{FF2B5EF4-FFF2-40B4-BE49-F238E27FC236}">
                <a16:creationId xmlns:a16="http://schemas.microsoft.com/office/drawing/2014/main" id="{40B8306C-4F83-B244-A805-235EC1E29284}"/>
              </a:ext>
            </a:extLst>
          </p:cNvPr>
          <p:cNvSpPr/>
          <p:nvPr/>
        </p:nvSpPr>
        <p:spPr>
          <a:xfrm>
            <a:off x="878350" y="4168168"/>
            <a:ext cx="3045577" cy="617715"/>
          </a:xfrm>
          <a:prstGeom prst="roundRect">
            <a:avLst/>
          </a:prstGeom>
          <a:solidFill>
            <a:srgbClr val="FF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How much BOD/COD do households generate?</a:t>
            </a:r>
          </a:p>
        </p:txBody>
      </p:sp>
      <p:sp>
        <p:nvSpPr>
          <p:cNvPr id="15" name="Rectangle: Rounded Corners 16">
            <a:extLst>
              <a:ext uri="{FF2B5EF4-FFF2-40B4-BE49-F238E27FC236}">
                <a16:creationId xmlns:a16="http://schemas.microsoft.com/office/drawing/2014/main" id="{AF1BD9C6-5240-3046-B1D9-1F45606AFC0F}"/>
              </a:ext>
            </a:extLst>
          </p:cNvPr>
          <p:cNvSpPr/>
          <p:nvPr/>
        </p:nvSpPr>
        <p:spPr>
          <a:xfrm>
            <a:off x="878351" y="4907288"/>
            <a:ext cx="3045576" cy="369332"/>
          </a:xfrm>
          <a:prstGeom prst="roundRect">
            <a:avLst/>
          </a:prstGeom>
          <a:solidFill>
            <a:srgbClr val="FFC0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What % is untreated?</a:t>
            </a:r>
          </a:p>
        </p:txBody>
      </p:sp>
      <p:sp>
        <p:nvSpPr>
          <p:cNvPr id="16" name="Rectangle: Rounded Corners 16">
            <a:extLst>
              <a:ext uri="{FF2B5EF4-FFF2-40B4-BE49-F238E27FC236}">
                <a16:creationId xmlns:a16="http://schemas.microsoft.com/office/drawing/2014/main" id="{FDF32065-EA75-0647-AE08-87B020981DC2}"/>
              </a:ext>
            </a:extLst>
          </p:cNvPr>
          <p:cNvSpPr/>
          <p:nvPr/>
        </p:nvSpPr>
        <p:spPr>
          <a:xfrm>
            <a:off x="878351" y="5398025"/>
            <a:ext cx="3045576" cy="712865"/>
          </a:xfrm>
          <a:prstGeom prst="roundRect">
            <a:avLst/>
          </a:prstGeom>
          <a:solidFill>
            <a:schemeClr val="accent3">
              <a:lumMod val="60000"/>
              <a:lumOff val="4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What industry is generating all this?</a:t>
            </a:r>
          </a:p>
        </p:txBody>
      </p:sp>
      <p:sp>
        <p:nvSpPr>
          <p:cNvPr id="19" name="Rectangle: Rounded Corners 16">
            <a:extLst>
              <a:ext uri="{FF2B5EF4-FFF2-40B4-BE49-F238E27FC236}">
                <a16:creationId xmlns:a16="http://schemas.microsoft.com/office/drawing/2014/main" id="{A2BBB284-FCFB-CA4B-A112-BC21E5D7D92A}"/>
              </a:ext>
            </a:extLst>
          </p:cNvPr>
          <p:cNvSpPr/>
          <p:nvPr/>
        </p:nvSpPr>
        <p:spPr>
          <a:xfrm>
            <a:off x="4304245" y="5606934"/>
            <a:ext cx="3045576" cy="445435"/>
          </a:xfrm>
          <a:prstGeom prst="roundRect">
            <a:avLst/>
          </a:prstGeom>
          <a:solidFill>
            <a:schemeClr val="accent3">
              <a:lumMod val="60000"/>
              <a:lumOff val="4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Agriculture</a:t>
            </a:r>
          </a:p>
        </p:txBody>
      </p:sp>
    </p:spTree>
    <p:extLst>
      <p:ext uri="{BB962C8B-B14F-4D97-AF65-F5344CB8AC3E}">
        <p14:creationId xmlns:p14="http://schemas.microsoft.com/office/powerpoint/2010/main" val="37994886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1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wipe(down)">
                                      <p:cBhvr>
                                        <p:cTn id="26" dur="10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wipe(down)">
                                      <p:cBhvr>
                                        <p:cTn id="41" dur="1000"/>
                                        <p:tgtEl>
                                          <p:spTgt spid="16"/>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down)">
                                      <p:cBhvr>
                                        <p:cTn id="46"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7" grpId="0" animBg="1"/>
      <p:bldP spid="10" grpId="0" animBg="1"/>
      <p:bldP spid="12" grpId="0" animBg="1"/>
      <p:bldP spid="14" grpId="0" animBg="1"/>
      <p:bldP spid="15" grpId="0" animBg="1"/>
      <p:bldP spid="16"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nchor="ctr"/>
          <a:lstStyle/>
          <a:p>
            <a:r>
              <a:rPr lang="en-AU" altLang="en-US" dirty="0"/>
              <a:t>Outline</a:t>
            </a:r>
          </a:p>
        </p:txBody>
      </p:sp>
      <p:sp>
        <p:nvSpPr>
          <p:cNvPr id="2" name="Content Placeholder 1"/>
          <p:cNvSpPr>
            <a:spLocks noGrp="1"/>
          </p:cNvSpPr>
          <p:nvPr>
            <p:ph idx="1"/>
          </p:nvPr>
        </p:nvSpPr>
        <p:spPr>
          <a:xfrm>
            <a:off x="611560" y="1628800"/>
            <a:ext cx="4968552" cy="4752528"/>
          </a:xfrm>
        </p:spPr>
        <p:txBody>
          <a:bodyPr>
            <a:normAutofit/>
          </a:bodyPr>
          <a:lstStyle/>
          <a:p>
            <a:pPr marL="0" indent="0" eaLnBrk="1" hangingPunct="1">
              <a:buNone/>
            </a:pPr>
            <a:r>
              <a:rPr lang="en-AU" altLang="en-US" dirty="0"/>
              <a:t>1. Learning objectives</a:t>
            </a:r>
          </a:p>
          <a:p>
            <a:pPr marL="0" indent="0" eaLnBrk="1" hangingPunct="1">
              <a:buNone/>
            </a:pPr>
            <a:r>
              <a:rPr lang="en-AU" altLang="en-US" dirty="0"/>
              <a:t>2. Review of basics (5m)</a:t>
            </a:r>
          </a:p>
          <a:p>
            <a:pPr marL="0" indent="0" eaLnBrk="1" hangingPunct="1">
              <a:buNone/>
            </a:pPr>
            <a:r>
              <a:rPr lang="en-AU" altLang="en-US" dirty="0"/>
              <a:t>3. Level 1 What? Why? (Compilers)</a:t>
            </a:r>
          </a:p>
          <a:p>
            <a:pPr marL="857250" lvl="1" indent="-457200" eaLnBrk="1" hangingPunct="1"/>
            <a:r>
              <a:rPr lang="en-AU" altLang="en-US" dirty="0"/>
              <a:t>Concepts (15m)</a:t>
            </a:r>
          </a:p>
          <a:p>
            <a:pPr marL="857250" lvl="1" indent="-457200" eaLnBrk="1" hangingPunct="1"/>
            <a:r>
              <a:rPr lang="en-AU" altLang="en-US" dirty="0">
                <a:solidFill>
                  <a:schemeClr val="accent2"/>
                </a:solidFill>
              </a:rPr>
              <a:t>Group exercise &amp; Discussion (30m)</a:t>
            </a:r>
          </a:p>
          <a:p>
            <a:pPr marL="0" indent="0" eaLnBrk="1" hangingPunct="1">
              <a:buNone/>
            </a:pPr>
            <a:r>
              <a:rPr lang="en-AU" altLang="en-US" dirty="0"/>
              <a:t>4. Level 2 (Data providers)</a:t>
            </a:r>
          </a:p>
          <a:p>
            <a:pPr marL="914400" lvl="1" indent="-514350" eaLnBrk="1" hangingPunct="1"/>
            <a:r>
              <a:rPr lang="en-AU" altLang="en-US" dirty="0"/>
              <a:t>Data options, examples &amp; issues (15m)</a:t>
            </a:r>
          </a:p>
          <a:p>
            <a:pPr marL="914400" lvl="1" indent="-514350" eaLnBrk="1" hangingPunct="1"/>
            <a:r>
              <a:rPr lang="en-AU" altLang="en-US" dirty="0">
                <a:solidFill>
                  <a:schemeClr val="accent2"/>
                </a:solidFill>
              </a:rPr>
              <a:t>Group exercise &amp;  Discussion (15m)</a:t>
            </a:r>
          </a:p>
          <a:p>
            <a:pPr marL="0" indent="0" eaLnBrk="1" hangingPunct="1">
              <a:buNone/>
            </a:pPr>
            <a:r>
              <a:rPr lang="en-AU" altLang="en-US" dirty="0"/>
              <a:t>5. Closing Discussion (10m)</a:t>
            </a:r>
          </a:p>
        </p:txBody>
      </p:sp>
      <p:sp>
        <p:nvSpPr>
          <p:cNvPr id="5" name="Footer Placeholder 4"/>
          <p:cNvSpPr>
            <a:spLocks noGrp="1"/>
          </p:cNvSpPr>
          <p:nvPr>
            <p:ph type="ftr" sz="quarter" idx="11"/>
          </p:nvPr>
        </p:nvSpPr>
        <p:spPr/>
        <p:txBody>
          <a:bodyPr/>
          <a:lstStyle/>
          <a:p>
            <a:r>
              <a:rPr lang="en-GB"/>
              <a:t>SEEA-CF - Water emission accounts</a:t>
            </a:r>
          </a:p>
        </p:txBody>
      </p:sp>
      <p:sp>
        <p:nvSpPr>
          <p:cNvPr id="6" name="Slide Number Placeholder 5"/>
          <p:cNvSpPr>
            <a:spLocks noGrp="1"/>
          </p:cNvSpPr>
          <p:nvPr>
            <p:ph type="sldNum" sz="quarter" idx="12"/>
          </p:nvPr>
        </p:nvSpPr>
        <p:spPr/>
        <p:txBody>
          <a:bodyPr/>
          <a:lstStyle/>
          <a:p>
            <a:fld id="{A2261D6C-4505-4CAD-B01B-1DA294CCE22C}" type="slidenum">
              <a:rPr lang="en-GB" smtClean="0"/>
              <a:pPr/>
              <a:t>2</a:t>
            </a:fld>
            <a:endParaRPr lang="en-GB"/>
          </a:p>
        </p:txBody>
      </p:sp>
      <p:pic>
        <p:nvPicPr>
          <p:cNvPr id="3076" name="Picture 4" descr="https://global.unitednations.entermediadb.net/assets/mediadb/services/module/asset/downloads/preset/assets/2017/03/26953/image1170x530cropped.jpg">
            <a:extLst>
              <a:ext uri="{FF2B5EF4-FFF2-40B4-BE49-F238E27FC236}">
                <a16:creationId xmlns:a16="http://schemas.microsoft.com/office/drawing/2014/main" id="{3BC26BAD-63A6-4417-B461-625E8333E07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0112" y="4545124"/>
            <a:ext cx="3360372" cy="1512168"/>
          </a:xfrm>
          <a:prstGeom prst="rect">
            <a:avLst/>
          </a:prstGeom>
          <a:noFill/>
          <a:extLst>
            <a:ext uri="{909E8E84-426E-40DD-AFC4-6F175D3DCCD1}">
              <a14:hiddenFill xmlns:a14="http://schemas.microsoft.com/office/drawing/2010/main">
                <a:solidFill>
                  <a:srgbClr val="FFFFFF"/>
                </a:solidFill>
              </a14:hiddenFill>
            </a:ext>
          </a:extLst>
        </p:spPr>
      </p:pic>
      <p:sp>
        <p:nvSpPr>
          <p:cNvPr id="3" name="Arrow: Right 2">
            <a:extLst>
              <a:ext uri="{FF2B5EF4-FFF2-40B4-BE49-F238E27FC236}">
                <a16:creationId xmlns:a16="http://schemas.microsoft.com/office/drawing/2014/main" id="{A09A8C6F-F047-458F-987B-02F86AD7E433}"/>
              </a:ext>
            </a:extLst>
          </p:cNvPr>
          <p:cNvSpPr/>
          <p:nvPr/>
        </p:nvSpPr>
        <p:spPr>
          <a:xfrm>
            <a:off x="3635896" y="5805264"/>
            <a:ext cx="1800200" cy="504056"/>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Manila</a:t>
            </a:r>
          </a:p>
        </p:txBody>
      </p:sp>
      <p:pic>
        <p:nvPicPr>
          <p:cNvPr id="3078" name="Picture 6" descr="https://global.unitednations.entermediadb.net/assets/mediadb/services/module/asset/downloads/preset/assets/2014/10/20304/image1170x530cropped.jpg">
            <a:extLst>
              <a:ext uri="{FF2B5EF4-FFF2-40B4-BE49-F238E27FC236}">
                <a16:creationId xmlns:a16="http://schemas.microsoft.com/office/drawing/2014/main" id="{3F78159A-A6FF-4B6A-9B3D-2B79FEF4A2D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74977" y="1226227"/>
            <a:ext cx="3432380" cy="1554701"/>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Image result for united nations wastewater treatment">
            <a:extLst>
              <a:ext uri="{FF2B5EF4-FFF2-40B4-BE49-F238E27FC236}">
                <a16:creationId xmlns:a16="http://schemas.microsoft.com/office/drawing/2014/main" id="{A3C00880-EF15-4E29-9BDF-415F6FFD560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04284" y="1854120"/>
            <a:ext cx="1879409" cy="268487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EF16FC21-9093-4ED7-8FB6-77A18D9DB836}"/>
              </a:ext>
            </a:extLst>
          </p:cNvPr>
          <p:cNvPicPr>
            <a:picLocks noChangeAspect="1"/>
          </p:cNvPicPr>
          <p:nvPr/>
        </p:nvPicPr>
        <p:blipFill>
          <a:blip r:embed="rId6"/>
          <a:stretch>
            <a:fillRect/>
          </a:stretch>
        </p:blipFill>
        <p:spPr>
          <a:xfrm>
            <a:off x="7398669" y="4365104"/>
            <a:ext cx="1529307" cy="2124225"/>
          </a:xfrm>
          <a:prstGeom prst="rect">
            <a:avLst/>
          </a:prstGeom>
        </p:spPr>
      </p:pic>
      <p:sp>
        <p:nvSpPr>
          <p:cNvPr id="11" name="TextBox 10">
            <a:extLst>
              <a:ext uri="{FF2B5EF4-FFF2-40B4-BE49-F238E27FC236}">
                <a16:creationId xmlns:a16="http://schemas.microsoft.com/office/drawing/2014/main" id="{2C8E1EA3-1A61-4C4A-AA6C-AA28603E1ABB}"/>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Outline</a:t>
            </a:r>
          </a:p>
        </p:txBody>
      </p:sp>
    </p:spTree>
    <p:extLst>
      <p:ext uri="{BB962C8B-B14F-4D97-AF65-F5344CB8AC3E}">
        <p14:creationId xmlns:p14="http://schemas.microsoft.com/office/powerpoint/2010/main" val="25380479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3078"/>
                                        </p:tgtEl>
                                        <p:attrNameLst>
                                          <p:attrName>style.visibility</p:attrName>
                                        </p:attrNameLst>
                                      </p:cBhvr>
                                      <p:to>
                                        <p:strVal val="visible"/>
                                      </p:to>
                                    </p:set>
                                    <p:animEffect transition="in" filter="fade">
                                      <p:cBhvr>
                                        <p:cTn id="7" dur="500"/>
                                        <p:tgtEl>
                                          <p:spTgt spid="3078"/>
                                        </p:tgtEl>
                                      </p:cBhvr>
                                    </p:animEffect>
                                  </p:childTnLst>
                                </p:cTn>
                              </p:par>
                              <p:par>
                                <p:cTn id="8" presetID="10" presetClass="entr" presetSubtype="0" fill="hold" nodeType="withEffect">
                                  <p:stCondLst>
                                    <p:cond delay="1500"/>
                                  </p:stCondLst>
                                  <p:childTnLst>
                                    <p:set>
                                      <p:cBhvr>
                                        <p:cTn id="9" dur="1" fill="hold">
                                          <p:stCondLst>
                                            <p:cond delay="0"/>
                                          </p:stCondLst>
                                        </p:cTn>
                                        <p:tgtEl>
                                          <p:spTgt spid="3074"/>
                                        </p:tgtEl>
                                        <p:attrNameLst>
                                          <p:attrName>style.visibility</p:attrName>
                                        </p:attrNameLst>
                                      </p:cBhvr>
                                      <p:to>
                                        <p:strVal val="visible"/>
                                      </p:to>
                                    </p:set>
                                    <p:animEffect transition="in" filter="fade">
                                      <p:cBhvr>
                                        <p:cTn id="10" dur="500"/>
                                        <p:tgtEl>
                                          <p:spTgt spid="3074"/>
                                        </p:tgtEl>
                                      </p:cBhvr>
                                    </p:animEffect>
                                  </p:childTnLst>
                                </p:cTn>
                              </p:par>
                              <p:par>
                                <p:cTn id="11" presetID="10" presetClass="entr" presetSubtype="0" fill="hold" nodeType="withEffect">
                                  <p:stCondLst>
                                    <p:cond delay="2500"/>
                                  </p:stCondLst>
                                  <p:childTnLst>
                                    <p:set>
                                      <p:cBhvr>
                                        <p:cTn id="12" dur="1" fill="hold">
                                          <p:stCondLst>
                                            <p:cond delay="0"/>
                                          </p:stCondLst>
                                        </p:cTn>
                                        <p:tgtEl>
                                          <p:spTgt spid="3076"/>
                                        </p:tgtEl>
                                        <p:attrNameLst>
                                          <p:attrName>style.visibility</p:attrName>
                                        </p:attrNameLst>
                                      </p:cBhvr>
                                      <p:to>
                                        <p:strVal val="visible"/>
                                      </p:to>
                                    </p:set>
                                    <p:animEffect transition="in" filter="fade">
                                      <p:cBhvr>
                                        <p:cTn id="13" dur="500"/>
                                        <p:tgtEl>
                                          <p:spTgt spid="3076"/>
                                        </p:tgtEl>
                                      </p:cBhvr>
                                    </p:animEffect>
                                  </p:childTnLst>
                                </p:cTn>
                              </p:par>
                              <p:par>
                                <p:cTn id="14" presetID="10" presetClass="entr" presetSubtype="0" fill="hold" grpId="0" nodeType="withEffect">
                                  <p:stCondLst>
                                    <p:cond delay="350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nodeType="withEffect">
                                  <p:stCondLst>
                                    <p:cond delay="45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t>SEEA-CF - Water emission accounts</a:t>
            </a:r>
          </a:p>
        </p:txBody>
      </p:sp>
      <p:sp>
        <p:nvSpPr>
          <p:cNvPr id="4" name="Slide Number Placeholder 3"/>
          <p:cNvSpPr>
            <a:spLocks noGrp="1"/>
          </p:cNvSpPr>
          <p:nvPr>
            <p:ph type="sldNum" sz="quarter" idx="12"/>
          </p:nvPr>
        </p:nvSpPr>
        <p:spPr/>
        <p:txBody>
          <a:bodyPr/>
          <a:lstStyle/>
          <a:p>
            <a:fld id="{D0933419-3C4E-4C08-A6BD-AC72D041C9C2}" type="slidenum">
              <a:rPr lang="en-GB" smtClean="0"/>
              <a:pPr/>
              <a:t>20</a:t>
            </a:fld>
            <a:endParaRPr lang="en-GB"/>
          </a:p>
        </p:txBody>
      </p:sp>
      <p:sp>
        <p:nvSpPr>
          <p:cNvPr id="9" name="Content Placeholder 2">
            <a:extLst>
              <a:ext uri="{FF2B5EF4-FFF2-40B4-BE49-F238E27FC236}">
                <a16:creationId xmlns:a16="http://schemas.microsoft.com/office/drawing/2014/main" id="{391AA116-A26A-4094-AF2E-0C64146A5450}"/>
              </a:ext>
            </a:extLst>
          </p:cNvPr>
          <p:cNvSpPr txBox="1">
            <a:spLocks/>
          </p:cNvSpPr>
          <p:nvPr/>
        </p:nvSpPr>
        <p:spPr>
          <a:xfrm>
            <a:off x="634664" y="1519411"/>
            <a:ext cx="3538158" cy="277368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None/>
            </a:pPr>
            <a:r>
              <a:rPr lang="en-GB" dirty="0"/>
              <a:t>Physical use</a:t>
            </a:r>
          </a:p>
          <a:p>
            <a:pPr marL="0" indent="0" fontAlgn="auto">
              <a:spcAft>
                <a:spcPts val="0"/>
              </a:spcAft>
              <a:buNone/>
            </a:pPr>
            <a:endParaRPr lang="en-GB" sz="500" dirty="0"/>
          </a:p>
          <a:p>
            <a:pPr fontAlgn="auto">
              <a:spcAft>
                <a:spcPts val="0"/>
              </a:spcAft>
            </a:pPr>
            <a:r>
              <a:rPr lang="en-GB" sz="2000" dirty="0"/>
              <a:t>Emissions</a:t>
            </a:r>
            <a:r>
              <a:rPr lang="en-GB" sz="2000" b="0" dirty="0"/>
              <a:t> received are total discharge to the environment</a:t>
            </a:r>
          </a:p>
          <a:p>
            <a:pPr fontAlgn="auto">
              <a:spcAft>
                <a:spcPts val="0"/>
              </a:spcAft>
            </a:pPr>
            <a:r>
              <a:rPr lang="en-GB" sz="2000" dirty="0"/>
              <a:t>Collection by other economic units </a:t>
            </a:r>
            <a:r>
              <a:rPr lang="en-GB" sz="2000" b="0" dirty="0"/>
              <a:t>are amounts sent for treatment</a:t>
            </a:r>
          </a:p>
          <a:p>
            <a:pPr fontAlgn="auto">
              <a:spcAft>
                <a:spcPts val="0"/>
              </a:spcAft>
            </a:pPr>
            <a:endParaRPr lang="en-GB" sz="2000" b="0" dirty="0"/>
          </a:p>
        </p:txBody>
      </p:sp>
      <p:pic>
        <p:nvPicPr>
          <p:cNvPr id="11" name="Picture 10">
            <a:extLst>
              <a:ext uri="{FF2B5EF4-FFF2-40B4-BE49-F238E27FC236}">
                <a16:creationId xmlns:a16="http://schemas.microsoft.com/office/drawing/2014/main" id="{E712F164-3B83-4D0D-963B-93B2BF9EBEC3}"/>
              </a:ext>
            </a:extLst>
          </p:cNvPr>
          <p:cNvPicPr>
            <a:picLocks noChangeAspect="1"/>
          </p:cNvPicPr>
          <p:nvPr/>
        </p:nvPicPr>
        <p:blipFill>
          <a:blip r:embed="rId3"/>
          <a:stretch>
            <a:fillRect/>
          </a:stretch>
        </p:blipFill>
        <p:spPr>
          <a:xfrm>
            <a:off x="4139952" y="1698476"/>
            <a:ext cx="4839550" cy="3746748"/>
          </a:xfrm>
          <a:prstGeom prst="rect">
            <a:avLst/>
          </a:prstGeom>
        </p:spPr>
      </p:pic>
      <p:sp>
        <p:nvSpPr>
          <p:cNvPr id="8" name="TextBox 7">
            <a:extLst>
              <a:ext uri="{FF2B5EF4-FFF2-40B4-BE49-F238E27FC236}">
                <a16:creationId xmlns:a16="http://schemas.microsoft.com/office/drawing/2014/main" id="{FEE30E09-195D-A744-88ED-4BA630509FA8}"/>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sp>
        <p:nvSpPr>
          <p:cNvPr id="14" name="Title 1">
            <a:extLst>
              <a:ext uri="{FF2B5EF4-FFF2-40B4-BE49-F238E27FC236}">
                <a16:creationId xmlns:a16="http://schemas.microsoft.com/office/drawing/2014/main" id="{C2C2105C-D9F7-9543-B233-742D13B6EEF5}"/>
              </a:ext>
            </a:extLst>
          </p:cNvPr>
          <p:cNvSpPr>
            <a:spLocks noGrp="1"/>
          </p:cNvSpPr>
          <p:nvPr>
            <p:ph type="title"/>
          </p:nvPr>
        </p:nvSpPr>
        <p:spPr>
          <a:xfrm>
            <a:off x="628650" y="810600"/>
            <a:ext cx="7886700" cy="816069"/>
          </a:xfrm>
        </p:spPr>
        <p:txBody>
          <a:bodyPr anchor="ctr">
            <a:noAutofit/>
          </a:bodyPr>
          <a:lstStyle/>
          <a:p>
            <a:r>
              <a:rPr lang="en-US" sz="2800" dirty="0"/>
              <a:t>What does a water emissions  Account look like?</a:t>
            </a:r>
            <a:endParaRPr lang="en-GB" sz="2800" dirty="0"/>
          </a:p>
        </p:txBody>
      </p:sp>
      <p:sp>
        <p:nvSpPr>
          <p:cNvPr id="15" name="Rectangle: Rounded Corners 16">
            <a:extLst>
              <a:ext uri="{FF2B5EF4-FFF2-40B4-BE49-F238E27FC236}">
                <a16:creationId xmlns:a16="http://schemas.microsoft.com/office/drawing/2014/main" id="{6110F67B-E903-C84C-AEA0-8FDFBF02753F}"/>
              </a:ext>
            </a:extLst>
          </p:cNvPr>
          <p:cNvSpPr/>
          <p:nvPr/>
        </p:nvSpPr>
        <p:spPr>
          <a:xfrm>
            <a:off x="824225" y="4077072"/>
            <a:ext cx="3099704" cy="1675449"/>
          </a:xfrm>
          <a:prstGeom prst="roundRect">
            <a:avLst/>
          </a:prstGeom>
          <a:solidFill>
            <a:schemeClr val="accent3">
              <a:lumMod val="60000"/>
              <a:lumOff val="4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ctr"/>
          <a:lstStyle/>
          <a:p>
            <a:r>
              <a:rPr lang="en-US" sz="1600" dirty="0">
                <a:solidFill>
                  <a:schemeClr val="tx1"/>
                </a:solidFill>
              </a:rPr>
              <a:t>If the sewerage industry </a:t>
            </a:r>
          </a:p>
          <a:p>
            <a:r>
              <a:rPr lang="en-US" sz="1600" dirty="0">
                <a:solidFill>
                  <a:schemeClr val="tx1"/>
                </a:solidFill>
              </a:rPr>
              <a:t>  Collects 16,877T BOD/COD,</a:t>
            </a:r>
          </a:p>
          <a:p>
            <a:r>
              <a:rPr lang="en-US" sz="1600" dirty="0">
                <a:solidFill>
                  <a:schemeClr val="tx1"/>
                </a:solidFill>
              </a:rPr>
              <a:t>  Emits 5,994T (previous slide)</a:t>
            </a:r>
          </a:p>
          <a:p>
            <a:endParaRPr lang="en-US" sz="300" dirty="0">
              <a:solidFill>
                <a:schemeClr val="tx1"/>
              </a:solidFill>
            </a:endParaRPr>
          </a:p>
          <a:p>
            <a:r>
              <a:rPr lang="en-US" sz="1600" dirty="0">
                <a:solidFill>
                  <a:schemeClr val="accent2">
                    <a:lumMod val="50000"/>
                  </a:schemeClr>
                </a:solidFill>
              </a:rPr>
              <a:t>Where does the rest </a:t>
            </a:r>
          </a:p>
          <a:p>
            <a:r>
              <a:rPr lang="en-US" sz="1600" dirty="0">
                <a:solidFill>
                  <a:schemeClr val="accent2">
                    <a:lumMod val="50000"/>
                  </a:schemeClr>
                </a:solidFill>
              </a:rPr>
              <a:t>(10,893T) go?</a:t>
            </a:r>
          </a:p>
        </p:txBody>
      </p:sp>
      <p:sp>
        <p:nvSpPr>
          <p:cNvPr id="16" name="Rectangle: Rounded Corners 16">
            <a:extLst>
              <a:ext uri="{FF2B5EF4-FFF2-40B4-BE49-F238E27FC236}">
                <a16:creationId xmlns:a16="http://schemas.microsoft.com/office/drawing/2014/main" id="{C1EF3CAE-B882-A44C-A2B2-DB973BBBF489}"/>
              </a:ext>
            </a:extLst>
          </p:cNvPr>
          <p:cNvSpPr/>
          <p:nvPr/>
        </p:nvSpPr>
        <p:spPr>
          <a:xfrm>
            <a:off x="851289" y="5805264"/>
            <a:ext cx="3045576" cy="445435"/>
          </a:xfrm>
          <a:prstGeom prst="roundRect">
            <a:avLst/>
          </a:prstGeom>
          <a:solidFill>
            <a:schemeClr val="accent3">
              <a:lumMod val="60000"/>
              <a:lumOff val="40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Solid waste or sludge pond</a:t>
            </a:r>
          </a:p>
        </p:txBody>
      </p:sp>
    </p:spTree>
    <p:extLst>
      <p:ext uri="{BB962C8B-B14F-4D97-AF65-F5344CB8AC3E}">
        <p14:creationId xmlns:p14="http://schemas.microsoft.com/office/powerpoint/2010/main" val="18051902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1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down)">
                                      <p:cBhvr>
                                        <p:cTn id="12"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US" sz="2400" dirty="0"/>
              <a:t>Examples of Water emissions-related SDG indicators</a:t>
            </a:r>
            <a:endParaRPr lang="en-GB" sz="2400" dirty="0"/>
          </a:p>
        </p:txBody>
      </p:sp>
      <p:sp>
        <p:nvSpPr>
          <p:cNvPr id="3" name="Content Placeholder 2"/>
          <p:cNvSpPr>
            <a:spLocks noGrp="1"/>
          </p:cNvSpPr>
          <p:nvPr>
            <p:ph idx="1"/>
          </p:nvPr>
        </p:nvSpPr>
        <p:spPr>
          <a:xfrm>
            <a:off x="2740943" y="1586090"/>
            <a:ext cx="5959574" cy="4717901"/>
          </a:xfrm>
        </p:spPr>
        <p:txBody>
          <a:bodyPr/>
          <a:lstStyle/>
          <a:p>
            <a:pPr>
              <a:lnSpc>
                <a:spcPct val="100000"/>
              </a:lnSpc>
            </a:pPr>
            <a:r>
              <a:rPr lang="en-US" dirty="0"/>
              <a:t>6.2.1 Proportion of population using safely managed sanitation services</a:t>
            </a:r>
            <a:endParaRPr lang="en-GB" b="1" dirty="0"/>
          </a:p>
          <a:p>
            <a:pPr>
              <a:lnSpc>
                <a:spcPct val="100000"/>
              </a:lnSpc>
            </a:pPr>
            <a:r>
              <a:rPr lang="en-GB" dirty="0"/>
              <a:t>6.3.1: Percentage of wastewater safely treated</a:t>
            </a:r>
          </a:p>
          <a:p>
            <a:pPr>
              <a:lnSpc>
                <a:spcPct val="100000"/>
              </a:lnSpc>
            </a:pPr>
            <a:r>
              <a:rPr lang="en-US" dirty="0"/>
              <a:t>6.3.2 Proportion of water bodies with good ambient quality</a:t>
            </a:r>
          </a:p>
          <a:p>
            <a:pPr>
              <a:lnSpc>
                <a:spcPct val="100000"/>
              </a:lnSpc>
            </a:pPr>
            <a:r>
              <a:rPr lang="en-US" dirty="0"/>
              <a:t>6.4.2 Level of water stress: freshwater withdrawal as a proportion of available freshwater resources</a:t>
            </a:r>
          </a:p>
          <a:p>
            <a:pPr>
              <a:lnSpc>
                <a:spcPct val="100000"/>
              </a:lnSpc>
            </a:pPr>
            <a:endParaRPr lang="en-GB"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21</a:t>
            </a:fld>
            <a:endParaRPr lang="en-GB"/>
          </a:p>
        </p:txBody>
      </p:sp>
      <p:sp>
        <p:nvSpPr>
          <p:cNvPr id="6" name="TextBox 5">
            <a:extLst>
              <a:ext uri="{FF2B5EF4-FFF2-40B4-BE49-F238E27FC236}">
                <a16:creationId xmlns:a16="http://schemas.microsoft.com/office/drawing/2014/main" id="{E928574F-F35C-BC4E-98EC-0F21155989F8}"/>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pic>
        <p:nvPicPr>
          <p:cNvPr id="8" name="Picture 7">
            <a:extLst>
              <a:ext uri="{FF2B5EF4-FFF2-40B4-BE49-F238E27FC236}">
                <a16:creationId xmlns:a16="http://schemas.microsoft.com/office/drawing/2014/main" id="{C33C7430-1DA2-4288-93B3-F5EF932507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8650" y="1586090"/>
            <a:ext cx="1556792" cy="1556792"/>
          </a:xfrm>
          <a:prstGeom prst="rect">
            <a:avLst/>
          </a:prstGeom>
        </p:spPr>
      </p:pic>
      <p:pic>
        <p:nvPicPr>
          <p:cNvPr id="10" name="Picture 9">
            <a:extLst>
              <a:ext uri="{FF2B5EF4-FFF2-40B4-BE49-F238E27FC236}">
                <a16:creationId xmlns:a16="http://schemas.microsoft.com/office/drawing/2014/main" id="{D9C684BC-F90C-46F2-8729-F635A9579AF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6257" y="3203633"/>
            <a:ext cx="959394" cy="1570432"/>
          </a:xfrm>
          <a:prstGeom prst="rect">
            <a:avLst/>
          </a:prstGeom>
        </p:spPr>
      </p:pic>
      <p:pic>
        <p:nvPicPr>
          <p:cNvPr id="12" name="Picture 11">
            <a:extLst>
              <a:ext uri="{FF2B5EF4-FFF2-40B4-BE49-F238E27FC236}">
                <a16:creationId xmlns:a16="http://schemas.microsoft.com/office/drawing/2014/main" id="{DEC84995-2098-44B4-B8ED-77A39FDBF01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85651" y="3202527"/>
            <a:ext cx="960023" cy="1570432"/>
          </a:xfrm>
          <a:prstGeom prst="rect">
            <a:avLst/>
          </a:prstGeom>
        </p:spPr>
      </p:pic>
      <p:pic>
        <p:nvPicPr>
          <p:cNvPr id="14" name="Picture 13">
            <a:extLst>
              <a:ext uri="{FF2B5EF4-FFF2-40B4-BE49-F238E27FC236}">
                <a16:creationId xmlns:a16="http://schemas.microsoft.com/office/drawing/2014/main" id="{4C79BF7B-3FC0-4AF6-AD76-8CBF6AD9BE4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6257" y="4772959"/>
            <a:ext cx="959394" cy="1570432"/>
          </a:xfrm>
          <a:prstGeom prst="rect">
            <a:avLst/>
          </a:prstGeom>
        </p:spPr>
      </p:pic>
    </p:spTree>
    <p:extLst>
      <p:ext uri="{BB962C8B-B14F-4D97-AF65-F5344CB8AC3E}">
        <p14:creationId xmlns:p14="http://schemas.microsoft.com/office/powerpoint/2010/main" val="39558854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par>
                          <p:cTn id="11" fill="hold">
                            <p:stCondLst>
                              <p:cond delay="1000"/>
                            </p:stCondLst>
                            <p:childTnLst>
                              <p:par>
                                <p:cTn id="12" presetID="31" presetClass="entr" presetSubtype="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1000" fill="hold"/>
                                        <p:tgtEl>
                                          <p:spTgt spid="10"/>
                                        </p:tgtEl>
                                        <p:attrNameLst>
                                          <p:attrName>ppt_w</p:attrName>
                                        </p:attrNameLst>
                                      </p:cBhvr>
                                      <p:tavLst>
                                        <p:tav tm="0">
                                          <p:val>
                                            <p:fltVal val="0"/>
                                          </p:val>
                                        </p:tav>
                                        <p:tav tm="100000">
                                          <p:val>
                                            <p:strVal val="#ppt_w"/>
                                          </p:val>
                                        </p:tav>
                                      </p:tavLst>
                                    </p:anim>
                                    <p:anim calcmode="lin" valueType="num">
                                      <p:cBhvr>
                                        <p:cTn id="15" dur="1000" fill="hold"/>
                                        <p:tgtEl>
                                          <p:spTgt spid="10"/>
                                        </p:tgtEl>
                                        <p:attrNameLst>
                                          <p:attrName>ppt_h</p:attrName>
                                        </p:attrNameLst>
                                      </p:cBhvr>
                                      <p:tavLst>
                                        <p:tav tm="0">
                                          <p:val>
                                            <p:fltVal val="0"/>
                                          </p:val>
                                        </p:tav>
                                        <p:tav tm="100000">
                                          <p:val>
                                            <p:strVal val="#ppt_h"/>
                                          </p:val>
                                        </p:tav>
                                      </p:tavLst>
                                    </p:anim>
                                    <p:anim calcmode="lin" valueType="num">
                                      <p:cBhvr>
                                        <p:cTn id="16" dur="1000" fill="hold"/>
                                        <p:tgtEl>
                                          <p:spTgt spid="10"/>
                                        </p:tgtEl>
                                        <p:attrNameLst>
                                          <p:attrName>style.rotation</p:attrName>
                                        </p:attrNameLst>
                                      </p:cBhvr>
                                      <p:tavLst>
                                        <p:tav tm="0">
                                          <p:val>
                                            <p:fltVal val="90"/>
                                          </p:val>
                                        </p:tav>
                                        <p:tav tm="100000">
                                          <p:val>
                                            <p:fltVal val="0"/>
                                          </p:val>
                                        </p:tav>
                                      </p:tavLst>
                                    </p:anim>
                                    <p:animEffect transition="in" filter="fade">
                                      <p:cBhvr>
                                        <p:cTn id="17" dur="1000"/>
                                        <p:tgtEl>
                                          <p:spTgt spid="10"/>
                                        </p:tgtEl>
                                      </p:cBhvr>
                                    </p:animEffect>
                                  </p:childTnLst>
                                </p:cTn>
                              </p:par>
                              <p:par>
                                <p:cTn id="18" presetID="31" presetClass="entr" presetSubtype="0"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1000" fill="hold"/>
                                        <p:tgtEl>
                                          <p:spTgt spid="12"/>
                                        </p:tgtEl>
                                        <p:attrNameLst>
                                          <p:attrName>ppt_w</p:attrName>
                                        </p:attrNameLst>
                                      </p:cBhvr>
                                      <p:tavLst>
                                        <p:tav tm="0">
                                          <p:val>
                                            <p:fltVal val="0"/>
                                          </p:val>
                                        </p:tav>
                                        <p:tav tm="100000">
                                          <p:val>
                                            <p:strVal val="#ppt_w"/>
                                          </p:val>
                                        </p:tav>
                                      </p:tavLst>
                                    </p:anim>
                                    <p:anim calcmode="lin" valueType="num">
                                      <p:cBhvr>
                                        <p:cTn id="21" dur="1000" fill="hold"/>
                                        <p:tgtEl>
                                          <p:spTgt spid="12"/>
                                        </p:tgtEl>
                                        <p:attrNameLst>
                                          <p:attrName>ppt_h</p:attrName>
                                        </p:attrNameLst>
                                      </p:cBhvr>
                                      <p:tavLst>
                                        <p:tav tm="0">
                                          <p:val>
                                            <p:fltVal val="0"/>
                                          </p:val>
                                        </p:tav>
                                        <p:tav tm="100000">
                                          <p:val>
                                            <p:strVal val="#ppt_h"/>
                                          </p:val>
                                        </p:tav>
                                      </p:tavLst>
                                    </p:anim>
                                    <p:anim calcmode="lin" valueType="num">
                                      <p:cBhvr>
                                        <p:cTn id="22" dur="1000" fill="hold"/>
                                        <p:tgtEl>
                                          <p:spTgt spid="12"/>
                                        </p:tgtEl>
                                        <p:attrNameLst>
                                          <p:attrName>style.rotation</p:attrName>
                                        </p:attrNameLst>
                                      </p:cBhvr>
                                      <p:tavLst>
                                        <p:tav tm="0">
                                          <p:val>
                                            <p:fltVal val="90"/>
                                          </p:val>
                                        </p:tav>
                                        <p:tav tm="100000">
                                          <p:val>
                                            <p:fltVal val="0"/>
                                          </p:val>
                                        </p:tav>
                                      </p:tavLst>
                                    </p:anim>
                                    <p:animEffect transition="in" filter="fade">
                                      <p:cBhvr>
                                        <p:cTn id="23" dur="1000"/>
                                        <p:tgtEl>
                                          <p:spTgt spid="12"/>
                                        </p:tgtEl>
                                      </p:cBhvr>
                                    </p:animEffect>
                                  </p:childTnLst>
                                </p:cTn>
                              </p:par>
                              <p:par>
                                <p:cTn id="24" presetID="31"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1000" fill="hold"/>
                                        <p:tgtEl>
                                          <p:spTgt spid="14"/>
                                        </p:tgtEl>
                                        <p:attrNameLst>
                                          <p:attrName>ppt_w</p:attrName>
                                        </p:attrNameLst>
                                      </p:cBhvr>
                                      <p:tavLst>
                                        <p:tav tm="0">
                                          <p:val>
                                            <p:fltVal val="0"/>
                                          </p:val>
                                        </p:tav>
                                        <p:tav tm="100000">
                                          <p:val>
                                            <p:strVal val="#ppt_w"/>
                                          </p:val>
                                        </p:tav>
                                      </p:tavLst>
                                    </p:anim>
                                    <p:anim calcmode="lin" valueType="num">
                                      <p:cBhvr>
                                        <p:cTn id="27" dur="1000" fill="hold"/>
                                        <p:tgtEl>
                                          <p:spTgt spid="14"/>
                                        </p:tgtEl>
                                        <p:attrNameLst>
                                          <p:attrName>ppt_h</p:attrName>
                                        </p:attrNameLst>
                                      </p:cBhvr>
                                      <p:tavLst>
                                        <p:tav tm="0">
                                          <p:val>
                                            <p:fltVal val="0"/>
                                          </p:val>
                                        </p:tav>
                                        <p:tav tm="100000">
                                          <p:val>
                                            <p:strVal val="#ppt_h"/>
                                          </p:val>
                                        </p:tav>
                                      </p:tavLst>
                                    </p:anim>
                                    <p:anim calcmode="lin" valueType="num">
                                      <p:cBhvr>
                                        <p:cTn id="28" dur="1000" fill="hold"/>
                                        <p:tgtEl>
                                          <p:spTgt spid="14"/>
                                        </p:tgtEl>
                                        <p:attrNameLst>
                                          <p:attrName>style.rotation</p:attrName>
                                        </p:attrNameLst>
                                      </p:cBhvr>
                                      <p:tavLst>
                                        <p:tav tm="0">
                                          <p:val>
                                            <p:fltVal val="90"/>
                                          </p:val>
                                        </p:tav>
                                        <p:tav tm="100000">
                                          <p:val>
                                            <p:fltVal val="0"/>
                                          </p:val>
                                        </p:tav>
                                      </p:tavLst>
                                    </p:anim>
                                    <p:animEffect transition="in" filter="fade">
                                      <p:cBhvr>
                                        <p:cTn id="29" dur="1000"/>
                                        <p:tgtEl>
                                          <p:spTgt spid="14"/>
                                        </p:tgtEl>
                                      </p:cBhvr>
                                    </p:animEffect>
                                  </p:childTnLst>
                                </p:cTn>
                              </p:par>
                            </p:childTnLst>
                          </p:cTn>
                        </p:par>
                        <p:par>
                          <p:cTn id="30" fill="hold">
                            <p:stCondLst>
                              <p:cond delay="2000"/>
                            </p:stCondLst>
                            <p:childTnLst>
                              <p:par>
                                <p:cTn id="31" presetID="42" presetClass="entr" presetSubtype="0" fill="hold" grpId="0" nodeType="after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Effect transition="in" filter="fade">
                                      <p:cBhvr>
                                        <p:cTn id="33" dur="1000"/>
                                        <p:tgtEl>
                                          <p:spTgt spid="3">
                                            <p:txEl>
                                              <p:pRg st="0" end="0"/>
                                            </p:txEl>
                                          </p:spTgt>
                                        </p:tgtEl>
                                      </p:cBhvr>
                                    </p:animEffect>
                                    <p:anim calcmode="lin" valueType="num">
                                      <p:cBhvr>
                                        <p:cTn id="3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0" end="0"/>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
                                            <p:txEl>
                                              <p:pRg st="1" end="1"/>
                                            </p:txEl>
                                          </p:spTgt>
                                        </p:tgtEl>
                                        <p:attrNameLst>
                                          <p:attrName>style.visibility</p:attrName>
                                        </p:attrNameLst>
                                      </p:cBhvr>
                                      <p:to>
                                        <p:strVal val="visible"/>
                                      </p:to>
                                    </p:set>
                                    <p:animEffect transition="in" filter="fade">
                                      <p:cBhvr>
                                        <p:cTn id="38" dur="1000"/>
                                        <p:tgtEl>
                                          <p:spTgt spid="3">
                                            <p:txEl>
                                              <p:pRg st="1" end="1"/>
                                            </p:txEl>
                                          </p:spTgt>
                                        </p:tgtEl>
                                      </p:cBhvr>
                                    </p:animEffect>
                                    <p:anim calcmode="lin" valueType="num">
                                      <p:cBhvr>
                                        <p:cTn id="3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1" end="1"/>
                                            </p:tx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fade">
                                      <p:cBhvr>
                                        <p:cTn id="43" dur="1000"/>
                                        <p:tgtEl>
                                          <p:spTgt spid="3">
                                            <p:txEl>
                                              <p:pRg st="2" end="2"/>
                                            </p:txEl>
                                          </p:spTgt>
                                        </p:tgtEl>
                                      </p:cBhvr>
                                    </p:animEffect>
                                    <p:anim calcmode="lin" valueType="num">
                                      <p:cBhvr>
                                        <p:cTn id="4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2" end="2"/>
                                            </p:tx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3">
                                            <p:txEl>
                                              <p:pRg st="3" end="3"/>
                                            </p:txEl>
                                          </p:spTgt>
                                        </p:tgtEl>
                                        <p:attrNameLst>
                                          <p:attrName>style.visibility</p:attrName>
                                        </p:attrNameLst>
                                      </p:cBhvr>
                                      <p:to>
                                        <p:strVal val="visible"/>
                                      </p:to>
                                    </p:set>
                                    <p:animEffect transition="in" filter="fade">
                                      <p:cBhvr>
                                        <p:cTn id="48" dur="1000"/>
                                        <p:tgtEl>
                                          <p:spTgt spid="3">
                                            <p:txEl>
                                              <p:pRg st="3" end="3"/>
                                            </p:txEl>
                                          </p:spTgt>
                                        </p:tgtEl>
                                      </p:cBhvr>
                                    </p:animEffect>
                                    <p:anim calcmode="lin" valueType="num">
                                      <p:cBhvr>
                                        <p:cTn id="4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Compilation Group Exercise (30m)</a:t>
            </a:r>
            <a:endParaRPr lang="en-GB" dirty="0"/>
          </a:p>
        </p:txBody>
      </p:sp>
      <p:sp>
        <p:nvSpPr>
          <p:cNvPr id="3" name="Content Placeholder 2"/>
          <p:cNvSpPr>
            <a:spLocks noGrp="1"/>
          </p:cNvSpPr>
          <p:nvPr>
            <p:ph idx="1"/>
          </p:nvPr>
        </p:nvSpPr>
        <p:spPr/>
        <p:txBody>
          <a:bodyPr/>
          <a:lstStyle/>
          <a:p>
            <a:pPr>
              <a:buFont typeface="Arial" charset="0"/>
              <a:buChar char="•"/>
            </a:pPr>
            <a:r>
              <a:rPr lang="en-CA" altLang="en-US" dirty="0"/>
              <a:t>Situation:</a:t>
            </a:r>
          </a:p>
          <a:p>
            <a:pPr marL="971550" lvl="1" indent="-457200">
              <a:buFont typeface="+mj-lt"/>
              <a:buAutoNum type="arabicPeriod"/>
            </a:pPr>
            <a:r>
              <a:rPr lang="en-CA" altLang="en-US" dirty="0"/>
              <a:t>Have some source factors and gross discharge amounts</a:t>
            </a:r>
          </a:p>
          <a:p>
            <a:pPr>
              <a:buFont typeface="Arial" charset="0"/>
              <a:buChar char="•"/>
            </a:pPr>
            <a:r>
              <a:rPr lang="en-CA" altLang="en-US" dirty="0"/>
              <a:t>Objective (Groups of 3-5):</a:t>
            </a:r>
          </a:p>
          <a:p>
            <a:pPr marL="971550" lvl="1" indent="-457200">
              <a:buFont typeface="+mj-lt"/>
              <a:buAutoNum type="arabicPeriod"/>
            </a:pPr>
            <a:r>
              <a:rPr lang="en-CA" altLang="en-US" dirty="0"/>
              <a:t>Compile a Water Emissions Account</a:t>
            </a:r>
          </a:p>
          <a:p>
            <a:pPr marL="971550" lvl="1" indent="-457200">
              <a:buFont typeface="+mj-lt"/>
              <a:buAutoNum type="arabicPeriod"/>
            </a:pPr>
            <a:r>
              <a:rPr lang="en-CA" altLang="en-US" dirty="0"/>
              <a:t>Report results</a:t>
            </a:r>
          </a:p>
          <a:p>
            <a:endParaRPr lang="en-GB"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22</a:t>
            </a:fld>
            <a:endParaRPr lang="en-GB"/>
          </a:p>
        </p:txBody>
      </p:sp>
      <p:sp>
        <p:nvSpPr>
          <p:cNvPr id="6" name="TextBox 5">
            <a:extLst>
              <a:ext uri="{FF2B5EF4-FFF2-40B4-BE49-F238E27FC236}">
                <a16:creationId xmlns:a16="http://schemas.microsoft.com/office/drawing/2014/main" id="{37B303B3-A5F7-1C40-BBBB-DEEC2852B7DD}"/>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spTree>
    <p:extLst>
      <p:ext uri="{BB962C8B-B14F-4D97-AF65-F5344CB8AC3E}">
        <p14:creationId xmlns:p14="http://schemas.microsoft.com/office/powerpoint/2010/main" val="18878028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FFE95-5542-4F7F-B972-903FCFB4839D}"/>
              </a:ext>
            </a:extLst>
          </p:cNvPr>
          <p:cNvSpPr>
            <a:spLocks noGrp="1"/>
          </p:cNvSpPr>
          <p:nvPr>
            <p:ph type="title"/>
          </p:nvPr>
        </p:nvSpPr>
        <p:spPr/>
        <p:txBody>
          <a:bodyPr/>
          <a:lstStyle/>
          <a:p>
            <a:r>
              <a:rPr lang="en-GB" dirty="0"/>
              <a:t>The situation</a:t>
            </a:r>
          </a:p>
        </p:txBody>
      </p:sp>
      <p:sp>
        <p:nvSpPr>
          <p:cNvPr id="3" name="Content Placeholder 2">
            <a:extLst>
              <a:ext uri="{FF2B5EF4-FFF2-40B4-BE49-F238E27FC236}">
                <a16:creationId xmlns:a16="http://schemas.microsoft.com/office/drawing/2014/main" id="{89CE00E3-B3E8-412D-AB22-80211B19838A}"/>
              </a:ext>
            </a:extLst>
          </p:cNvPr>
          <p:cNvSpPr>
            <a:spLocks noGrp="1"/>
          </p:cNvSpPr>
          <p:nvPr>
            <p:ph idx="1"/>
          </p:nvPr>
        </p:nvSpPr>
        <p:spPr/>
        <p:txBody>
          <a:bodyPr>
            <a:normAutofit fontScale="85000" lnSpcReduction="20000"/>
          </a:bodyPr>
          <a:lstStyle/>
          <a:p>
            <a:pPr marL="457200" indent="-457200">
              <a:lnSpc>
                <a:spcPct val="120000"/>
              </a:lnSpc>
              <a:spcBef>
                <a:spcPts val="0"/>
              </a:spcBef>
              <a:buFont typeface="+mj-lt"/>
              <a:buAutoNum type="arabicPeriod"/>
            </a:pPr>
            <a:r>
              <a:rPr lang="en-US" dirty="0"/>
              <a:t>The country has a population of </a:t>
            </a:r>
            <a:r>
              <a:rPr lang="en-US" b="1" dirty="0"/>
              <a:t>50 million</a:t>
            </a:r>
          </a:p>
          <a:p>
            <a:pPr marL="457200" indent="-457200">
              <a:lnSpc>
                <a:spcPct val="120000"/>
              </a:lnSpc>
              <a:spcBef>
                <a:spcPts val="0"/>
              </a:spcBef>
              <a:buFont typeface="+mj-lt"/>
              <a:buAutoNum type="arabicPeriod"/>
            </a:pPr>
            <a:r>
              <a:rPr lang="en-US" dirty="0"/>
              <a:t>85% are connected to the sewer network</a:t>
            </a:r>
          </a:p>
          <a:p>
            <a:pPr marL="457200" indent="-457200">
              <a:lnSpc>
                <a:spcPct val="120000"/>
              </a:lnSpc>
              <a:spcBef>
                <a:spcPts val="0"/>
              </a:spcBef>
              <a:buFont typeface="+mj-lt"/>
              <a:buAutoNum type="arabicPeriod"/>
            </a:pPr>
            <a:r>
              <a:rPr lang="en-US" dirty="0"/>
              <a:t>A survey estimates that each person generates:</a:t>
            </a:r>
          </a:p>
          <a:p>
            <a:pPr marL="914400" lvl="1" indent="-457200">
              <a:lnSpc>
                <a:spcPct val="120000"/>
              </a:lnSpc>
              <a:spcBef>
                <a:spcPts val="0"/>
              </a:spcBef>
              <a:buFont typeface="+mj-lt"/>
              <a:buAutoNum type="alphaLcParenR"/>
            </a:pPr>
            <a:r>
              <a:rPr lang="en-US" dirty="0"/>
              <a:t>60g of BOD/day</a:t>
            </a:r>
          </a:p>
          <a:p>
            <a:pPr marL="914400" lvl="1" indent="-457200">
              <a:lnSpc>
                <a:spcPct val="120000"/>
              </a:lnSpc>
              <a:spcBef>
                <a:spcPts val="0"/>
              </a:spcBef>
              <a:buFont typeface="+mj-lt"/>
              <a:buAutoNum type="alphaLcParenR"/>
            </a:pPr>
            <a:r>
              <a:rPr lang="en-US" dirty="0"/>
              <a:t>130g of COD/day</a:t>
            </a:r>
          </a:p>
          <a:p>
            <a:pPr marL="914400" lvl="1" indent="-457200">
              <a:lnSpc>
                <a:spcPct val="120000"/>
              </a:lnSpc>
              <a:spcBef>
                <a:spcPts val="0"/>
              </a:spcBef>
              <a:buFont typeface="+mj-lt"/>
              <a:buAutoNum type="alphaLcParenR"/>
            </a:pPr>
            <a:r>
              <a:rPr lang="en-US" dirty="0"/>
              <a:t>70g of Suspended Solids/day </a:t>
            </a:r>
          </a:p>
          <a:p>
            <a:pPr marL="457200" indent="-457200">
              <a:lnSpc>
                <a:spcPct val="120000"/>
              </a:lnSpc>
              <a:spcBef>
                <a:spcPts val="0"/>
              </a:spcBef>
              <a:buFont typeface="+mj-lt"/>
              <a:buAutoNum type="arabicPeriod"/>
            </a:pPr>
            <a:r>
              <a:rPr lang="en-US" dirty="0"/>
              <a:t>Per year, agriculture applies 5MT of phosphorous and 10MT of nitrogen. </a:t>
            </a:r>
            <a:r>
              <a:rPr lang="en-US" b="1" dirty="0"/>
              <a:t>All is emitted to the environment.</a:t>
            </a:r>
          </a:p>
          <a:p>
            <a:pPr marL="457200" indent="-457200">
              <a:lnSpc>
                <a:spcPct val="120000"/>
              </a:lnSpc>
              <a:spcBef>
                <a:spcPts val="0"/>
              </a:spcBef>
              <a:buFont typeface="+mj-lt"/>
              <a:buAutoNum type="arabicPeriod"/>
            </a:pPr>
            <a:r>
              <a:rPr lang="en-US" dirty="0"/>
              <a:t>Industry discharges 5Mm</a:t>
            </a:r>
            <a:r>
              <a:rPr lang="en-US" baseline="30000" dirty="0"/>
              <a:t>3</a:t>
            </a:r>
            <a:r>
              <a:rPr lang="en-US" dirty="0"/>
              <a:t> of water per year. Tests show that, after own treatment, the average concentration of:</a:t>
            </a:r>
          </a:p>
          <a:p>
            <a:pPr marL="914400" lvl="1" indent="-457200">
              <a:lnSpc>
                <a:spcPct val="120000"/>
              </a:lnSpc>
              <a:spcBef>
                <a:spcPts val="0"/>
              </a:spcBef>
              <a:buFont typeface="+mj-lt"/>
              <a:buAutoNum type="alphaLcParenR"/>
            </a:pPr>
            <a:r>
              <a:rPr lang="en-US" dirty="0"/>
              <a:t>Heavy metals is 3.2g/m</a:t>
            </a:r>
            <a:r>
              <a:rPr lang="en-US" baseline="30000" dirty="0"/>
              <a:t>3</a:t>
            </a:r>
            <a:r>
              <a:rPr lang="en-US" dirty="0"/>
              <a:t> </a:t>
            </a:r>
          </a:p>
          <a:p>
            <a:pPr marL="914400" lvl="1" indent="-457200">
              <a:lnSpc>
                <a:spcPct val="120000"/>
              </a:lnSpc>
              <a:spcBef>
                <a:spcPts val="0"/>
              </a:spcBef>
              <a:buFont typeface="+mj-lt"/>
              <a:buAutoNum type="alphaLcParenR"/>
            </a:pPr>
            <a:r>
              <a:rPr lang="en-US" dirty="0"/>
              <a:t>COD is 2.5kg/m</a:t>
            </a:r>
            <a:r>
              <a:rPr lang="en-US" baseline="30000" dirty="0"/>
              <a:t>3</a:t>
            </a:r>
          </a:p>
          <a:p>
            <a:pPr marL="457200" indent="-457200">
              <a:lnSpc>
                <a:spcPct val="120000"/>
              </a:lnSpc>
              <a:spcBef>
                <a:spcPts val="0"/>
              </a:spcBef>
              <a:buFont typeface="+mj-lt"/>
              <a:buAutoNum type="arabicPeriod"/>
            </a:pPr>
            <a:r>
              <a:rPr lang="en-US" dirty="0"/>
              <a:t>The sewage industry is 80% efficient in removing BOD, COD and Suspended Solids</a:t>
            </a:r>
          </a:p>
          <a:p>
            <a:pPr marL="457200" indent="-457200">
              <a:lnSpc>
                <a:spcPct val="120000"/>
              </a:lnSpc>
              <a:spcBef>
                <a:spcPts val="0"/>
              </a:spcBef>
              <a:buFont typeface="+mj-lt"/>
              <a:buAutoNum type="arabicPeriod"/>
            </a:pPr>
            <a:r>
              <a:rPr lang="en-US" dirty="0"/>
              <a:t>Compile the water emissions supply and use tables below.</a:t>
            </a:r>
          </a:p>
          <a:p>
            <a:pPr marL="0" indent="0">
              <a:lnSpc>
                <a:spcPct val="120000"/>
              </a:lnSpc>
              <a:spcBef>
                <a:spcPts val="0"/>
              </a:spcBef>
              <a:buNone/>
            </a:pPr>
            <a:r>
              <a:rPr lang="en-US" dirty="0">
                <a:solidFill>
                  <a:srgbClr val="FF0000"/>
                </a:solidFill>
              </a:rPr>
              <a:t>What are the totals discharged to the environment?</a:t>
            </a:r>
          </a:p>
          <a:p>
            <a:pPr marL="0" indent="0">
              <a:lnSpc>
                <a:spcPct val="120000"/>
              </a:lnSpc>
              <a:spcBef>
                <a:spcPts val="0"/>
              </a:spcBef>
              <a:buNone/>
            </a:pPr>
            <a:endParaRPr lang="en-GB" dirty="0"/>
          </a:p>
        </p:txBody>
      </p:sp>
      <p:sp>
        <p:nvSpPr>
          <p:cNvPr id="4" name="Footer Placeholder 3">
            <a:extLst>
              <a:ext uri="{FF2B5EF4-FFF2-40B4-BE49-F238E27FC236}">
                <a16:creationId xmlns:a16="http://schemas.microsoft.com/office/drawing/2014/main" id="{2EB80C60-04A4-43DA-882F-ED6F764C3936}"/>
              </a:ext>
            </a:extLst>
          </p:cNvPr>
          <p:cNvSpPr>
            <a:spLocks noGrp="1"/>
          </p:cNvSpPr>
          <p:nvPr>
            <p:ph type="ftr" sz="quarter" idx="11"/>
          </p:nvPr>
        </p:nvSpPr>
        <p:spPr/>
        <p:txBody>
          <a:bodyPr/>
          <a:lstStyle/>
          <a:p>
            <a:r>
              <a:rPr lang="en-GB"/>
              <a:t>SEEA-CF - Water emission accounts</a:t>
            </a:r>
          </a:p>
        </p:txBody>
      </p:sp>
      <p:sp>
        <p:nvSpPr>
          <p:cNvPr id="5" name="Slide Number Placeholder 4">
            <a:extLst>
              <a:ext uri="{FF2B5EF4-FFF2-40B4-BE49-F238E27FC236}">
                <a16:creationId xmlns:a16="http://schemas.microsoft.com/office/drawing/2014/main" id="{6EA06A9D-75AC-4055-AAF7-C6EC234C8C5A}"/>
              </a:ext>
            </a:extLst>
          </p:cNvPr>
          <p:cNvSpPr>
            <a:spLocks noGrp="1"/>
          </p:cNvSpPr>
          <p:nvPr>
            <p:ph type="sldNum" sz="quarter" idx="12"/>
          </p:nvPr>
        </p:nvSpPr>
        <p:spPr/>
        <p:txBody>
          <a:bodyPr/>
          <a:lstStyle/>
          <a:p>
            <a:fld id="{A2261D6C-4505-4CAD-B01B-1DA294CCE22C}" type="slidenum">
              <a:rPr lang="en-GB" smtClean="0"/>
              <a:pPr/>
              <a:t>23</a:t>
            </a:fld>
            <a:endParaRPr lang="en-GB"/>
          </a:p>
        </p:txBody>
      </p:sp>
      <p:sp>
        <p:nvSpPr>
          <p:cNvPr id="6" name="TextBox 5">
            <a:extLst>
              <a:ext uri="{FF2B5EF4-FFF2-40B4-BE49-F238E27FC236}">
                <a16:creationId xmlns:a16="http://schemas.microsoft.com/office/drawing/2014/main" id="{51590383-4AFF-2F4D-9AF8-B49CE61A4E02}"/>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spTree>
    <p:extLst>
      <p:ext uri="{BB962C8B-B14F-4D97-AF65-F5344CB8AC3E}">
        <p14:creationId xmlns:p14="http://schemas.microsoft.com/office/powerpoint/2010/main" val="1270336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B14E65D2-A1E9-4B3F-96CC-C26BA24DDCDD}"/>
              </a:ext>
            </a:extLst>
          </p:cNvPr>
          <p:cNvPicPr>
            <a:picLocks noChangeAspect="1"/>
          </p:cNvPicPr>
          <p:nvPr/>
        </p:nvPicPr>
        <p:blipFill rotWithShape="1">
          <a:blip r:embed="rId2"/>
          <a:srcRect t="6997"/>
          <a:stretch/>
        </p:blipFill>
        <p:spPr>
          <a:xfrm>
            <a:off x="3347865" y="1124744"/>
            <a:ext cx="5662158" cy="5397230"/>
          </a:xfrm>
          <a:prstGeom prst="rect">
            <a:avLst/>
          </a:prstGeom>
        </p:spPr>
      </p:pic>
      <p:sp>
        <p:nvSpPr>
          <p:cNvPr id="2" name="Title 1"/>
          <p:cNvSpPr>
            <a:spLocks noGrp="1"/>
          </p:cNvSpPr>
          <p:nvPr>
            <p:ph type="title"/>
          </p:nvPr>
        </p:nvSpPr>
        <p:spPr/>
        <p:txBody>
          <a:bodyPr/>
          <a:lstStyle/>
          <a:p>
            <a:r>
              <a:rPr lang="en-US" altLang="en-US" dirty="0"/>
              <a:t>The answers</a:t>
            </a:r>
            <a:endParaRPr lang="en-GB"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24</a:t>
            </a:fld>
            <a:endParaRPr lang="en-GB"/>
          </a:p>
        </p:txBody>
      </p:sp>
      <p:sp>
        <p:nvSpPr>
          <p:cNvPr id="6" name="Content Placeholder 4"/>
          <p:cNvSpPr txBox="1">
            <a:spLocks/>
          </p:cNvSpPr>
          <p:nvPr/>
        </p:nvSpPr>
        <p:spPr>
          <a:xfrm>
            <a:off x="611560" y="1628800"/>
            <a:ext cx="2322531" cy="50307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CA" altLang="en-US" sz="2000" b="1" dirty="0"/>
              <a:t>Water </a:t>
            </a:r>
            <a:r>
              <a:rPr lang="en-CA" altLang="en-US" sz="2000" dirty="0"/>
              <a:t>Emissions</a:t>
            </a:r>
            <a:r>
              <a:rPr lang="en-CA" altLang="en-US" sz="2000" b="1" dirty="0"/>
              <a:t> Account</a:t>
            </a:r>
          </a:p>
          <a:p>
            <a:pPr fontAlgn="auto">
              <a:spcAft>
                <a:spcPts val="0"/>
              </a:spcAft>
              <a:buFontTx/>
              <a:buChar char="-"/>
            </a:pPr>
            <a:r>
              <a:rPr lang="en-CA" altLang="en-US" sz="1600" b="1" dirty="0"/>
              <a:t>Per day, 50 million people generate </a:t>
            </a:r>
          </a:p>
          <a:p>
            <a:pPr lvl="1" fontAlgn="auto">
              <a:spcAft>
                <a:spcPts val="0"/>
              </a:spcAft>
              <a:buFontTx/>
              <a:buChar char="-"/>
            </a:pPr>
            <a:r>
              <a:rPr lang="en-CA" altLang="en-US" sz="1600" dirty="0"/>
              <a:t>60g BOD</a:t>
            </a:r>
          </a:p>
          <a:p>
            <a:pPr lvl="1" fontAlgn="auto">
              <a:spcAft>
                <a:spcPts val="0"/>
              </a:spcAft>
              <a:buFontTx/>
              <a:buChar char="-"/>
            </a:pPr>
            <a:r>
              <a:rPr lang="en-CA" altLang="en-US" sz="1600" b="1" dirty="0"/>
              <a:t>130g COD</a:t>
            </a:r>
          </a:p>
          <a:p>
            <a:pPr lvl="1" fontAlgn="auto">
              <a:spcAft>
                <a:spcPts val="0"/>
              </a:spcAft>
              <a:buFontTx/>
              <a:buChar char="-"/>
            </a:pPr>
            <a:r>
              <a:rPr lang="en-CA" altLang="en-US" sz="1600" dirty="0"/>
              <a:t>70G TSS</a:t>
            </a:r>
          </a:p>
          <a:p>
            <a:pPr fontAlgn="auto">
              <a:spcAft>
                <a:spcPts val="0"/>
              </a:spcAft>
              <a:buFontTx/>
              <a:buChar char="-"/>
            </a:pPr>
            <a:r>
              <a:rPr lang="en-CA" altLang="en-US" sz="1600" b="1" dirty="0"/>
              <a:t>85% is </a:t>
            </a:r>
            <a:r>
              <a:rPr lang="en-CA" altLang="en-US" sz="1600" dirty="0"/>
              <a:t>treated</a:t>
            </a:r>
          </a:p>
          <a:p>
            <a:pPr fontAlgn="auto">
              <a:spcAft>
                <a:spcPts val="0"/>
              </a:spcAft>
              <a:buFontTx/>
              <a:buChar char="-"/>
            </a:pPr>
            <a:r>
              <a:rPr lang="en-CA" altLang="en-US" sz="1600" dirty="0">
                <a:solidFill>
                  <a:srgbClr val="FF0000"/>
                </a:solidFill>
              </a:rPr>
              <a:t>50,000,000 * .06 * 365/1000 *.85</a:t>
            </a:r>
          </a:p>
          <a:p>
            <a:pPr fontAlgn="auto">
              <a:spcAft>
                <a:spcPts val="0"/>
              </a:spcAft>
              <a:buFontTx/>
              <a:buChar char="-"/>
            </a:pPr>
            <a:endParaRPr lang="en-CA" altLang="en-US" sz="1600" b="1" dirty="0">
              <a:solidFill>
                <a:srgbClr val="FF0000"/>
              </a:solidFill>
            </a:endParaRPr>
          </a:p>
          <a:p>
            <a:pPr fontAlgn="auto">
              <a:spcAft>
                <a:spcPts val="0"/>
              </a:spcAft>
              <a:buFontTx/>
              <a:buChar char="-"/>
            </a:pPr>
            <a:r>
              <a:rPr lang="en-CA" altLang="en-US" sz="1600" dirty="0"/>
              <a:t>15% is released to the environment</a:t>
            </a:r>
          </a:p>
          <a:p>
            <a:pPr fontAlgn="auto">
              <a:spcAft>
                <a:spcPts val="0"/>
              </a:spcAft>
              <a:buFontTx/>
              <a:buChar char="-"/>
            </a:pPr>
            <a:r>
              <a:rPr lang="en-CA" altLang="en-US" sz="1600" dirty="0">
                <a:solidFill>
                  <a:srgbClr val="FF0000"/>
                </a:solidFill>
              </a:rPr>
              <a:t>50,000,000 * .06 * 365/1000 *.15</a:t>
            </a:r>
            <a:endParaRPr lang="en-CA" altLang="en-US" sz="1600" b="1" dirty="0">
              <a:solidFill>
                <a:srgbClr val="FF0000"/>
              </a:solidFill>
            </a:endParaRPr>
          </a:p>
        </p:txBody>
      </p:sp>
      <p:sp>
        <p:nvSpPr>
          <p:cNvPr id="12" name="Rectangle: Rounded Corners 11">
            <a:extLst>
              <a:ext uri="{FF2B5EF4-FFF2-40B4-BE49-F238E27FC236}">
                <a16:creationId xmlns:a16="http://schemas.microsoft.com/office/drawing/2014/main" id="{CDE551BC-B663-4D41-9211-92403499A5B8}"/>
              </a:ext>
            </a:extLst>
          </p:cNvPr>
          <p:cNvSpPr/>
          <p:nvPr/>
        </p:nvSpPr>
        <p:spPr>
          <a:xfrm>
            <a:off x="5761408" y="2949008"/>
            <a:ext cx="720080" cy="504056"/>
          </a:xfrm>
          <a:prstGeom prst="roundRect">
            <a:avLst/>
          </a:prstGeom>
          <a:noFill/>
          <a:ln w="38100">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00EE08C8-E7EC-4836-9821-6CF133F0B00C}"/>
              </a:ext>
            </a:extLst>
          </p:cNvPr>
          <p:cNvSpPr/>
          <p:nvPr/>
        </p:nvSpPr>
        <p:spPr>
          <a:xfrm>
            <a:off x="4139952" y="5709192"/>
            <a:ext cx="720080" cy="504056"/>
          </a:xfrm>
          <a:prstGeom prst="roundRect">
            <a:avLst/>
          </a:prstGeom>
          <a:noFill/>
          <a:ln w="38100">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Rounded Corners 13">
            <a:extLst>
              <a:ext uri="{FF2B5EF4-FFF2-40B4-BE49-F238E27FC236}">
                <a16:creationId xmlns:a16="http://schemas.microsoft.com/office/drawing/2014/main" id="{79930679-F4D8-4DDA-87EB-7AED5CBFF31B}"/>
              </a:ext>
            </a:extLst>
          </p:cNvPr>
          <p:cNvSpPr/>
          <p:nvPr/>
        </p:nvSpPr>
        <p:spPr>
          <a:xfrm>
            <a:off x="5761408" y="2060848"/>
            <a:ext cx="720080" cy="504056"/>
          </a:xfrm>
          <a:prstGeom prst="roundRect">
            <a:avLst/>
          </a:prstGeom>
          <a:noFill/>
          <a:ln w="38100">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709FA5C3-6B2F-9E45-A1ED-4AF48097652B}"/>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spTree>
    <p:extLst>
      <p:ext uri="{BB962C8B-B14F-4D97-AF65-F5344CB8AC3E}">
        <p14:creationId xmlns:p14="http://schemas.microsoft.com/office/powerpoint/2010/main" val="10235689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6" end="6"/>
                                            </p:txEl>
                                          </p:spTgt>
                                        </p:tgtEl>
                                        <p:attrNameLst>
                                          <p:attrName>style.visibility</p:attrName>
                                        </p:attrNameLst>
                                      </p:cBhvr>
                                      <p:to>
                                        <p:strVal val="visible"/>
                                      </p:to>
                                    </p:set>
                                    <p:anim calcmode="lin" valueType="num">
                                      <p:cBhvr additive="base">
                                        <p:cTn id="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anim calcmode="lin" valueType="num">
                                      <p:cBhvr additive="base">
                                        <p:cTn id="2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8" end="8"/>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6">
                                            <p:txEl>
                                              <p:pRg st="9" end="9"/>
                                            </p:txEl>
                                          </p:spTgt>
                                        </p:tgtEl>
                                        <p:attrNameLst>
                                          <p:attrName>style.visibility</p:attrName>
                                        </p:attrNameLst>
                                      </p:cBhvr>
                                      <p:to>
                                        <p:strVal val="visible"/>
                                      </p:to>
                                    </p:set>
                                    <p:anim calcmode="lin" valueType="num">
                                      <p:cBhvr additive="base">
                                        <p:cTn id="29"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A68405B1-0583-41B2-A8F4-892221EAE301}"/>
              </a:ext>
            </a:extLst>
          </p:cNvPr>
          <p:cNvPicPr>
            <a:picLocks noChangeAspect="1"/>
          </p:cNvPicPr>
          <p:nvPr/>
        </p:nvPicPr>
        <p:blipFill rotWithShape="1">
          <a:blip r:embed="rId2"/>
          <a:srcRect t="6997"/>
          <a:stretch/>
        </p:blipFill>
        <p:spPr>
          <a:xfrm>
            <a:off x="3347865" y="1124744"/>
            <a:ext cx="5662158" cy="5397230"/>
          </a:xfrm>
          <a:prstGeom prst="rect">
            <a:avLst/>
          </a:prstGeom>
        </p:spPr>
      </p:pic>
      <p:sp>
        <p:nvSpPr>
          <p:cNvPr id="2" name="Title 1"/>
          <p:cNvSpPr>
            <a:spLocks noGrp="1"/>
          </p:cNvSpPr>
          <p:nvPr>
            <p:ph type="title"/>
          </p:nvPr>
        </p:nvSpPr>
        <p:spPr/>
        <p:txBody>
          <a:bodyPr/>
          <a:lstStyle/>
          <a:p>
            <a:r>
              <a:rPr lang="en-US" altLang="en-US" dirty="0"/>
              <a:t>The answers</a:t>
            </a:r>
            <a:endParaRPr lang="en-GB"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25</a:t>
            </a:fld>
            <a:endParaRPr lang="en-GB"/>
          </a:p>
        </p:txBody>
      </p:sp>
      <p:sp>
        <p:nvSpPr>
          <p:cNvPr id="6" name="Content Placeholder 4"/>
          <p:cNvSpPr txBox="1">
            <a:spLocks/>
          </p:cNvSpPr>
          <p:nvPr/>
        </p:nvSpPr>
        <p:spPr>
          <a:xfrm>
            <a:off x="611560" y="1628800"/>
            <a:ext cx="2322531" cy="50307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CA" altLang="en-US" sz="2000" b="1" dirty="0"/>
              <a:t>Water </a:t>
            </a:r>
            <a:r>
              <a:rPr lang="en-CA" altLang="en-US" sz="2000" dirty="0"/>
              <a:t>Emissions</a:t>
            </a:r>
            <a:r>
              <a:rPr lang="en-CA" altLang="en-US" sz="2000" b="1" dirty="0"/>
              <a:t> Account</a:t>
            </a:r>
          </a:p>
          <a:p>
            <a:pPr fontAlgn="auto">
              <a:spcAft>
                <a:spcPts val="0"/>
              </a:spcAft>
              <a:buFontTx/>
              <a:buChar char="-"/>
            </a:pPr>
            <a:r>
              <a:rPr lang="en-CA" altLang="en-US" sz="1600" b="1" dirty="0">
                <a:solidFill>
                  <a:srgbClr val="FF0000"/>
                </a:solidFill>
              </a:rPr>
              <a:t>Agriculture applies 5MT Phosphorous and 10MT Nitrogen</a:t>
            </a:r>
          </a:p>
          <a:p>
            <a:pPr fontAlgn="auto">
              <a:spcAft>
                <a:spcPts val="0"/>
              </a:spcAft>
              <a:buFontTx/>
              <a:buChar char="-"/>
            </a:pPr>
            <a:r>
              <a:rPr lang="en-CA" altLang="en-US" sz="1600" dirty="0"/>
              <a:t>Industry discharges 5Mm</a:t>
            </a:r>
            <a:r>
              <a:rPr lang="en-CA" altLang="en-US" sz="1600" baseline="30000" dirty="0"/>
              <a:t>3</a:t>
            </a:r>
            <a:r>
              <a:rPr lang="en-CA" altLang="en-US" sz="1600" dirty="0"/>
              <a:t> wastewater</a:t>
            </a:r>
          </a:p>
          <a:p>
            <a:pPr fontAlgn="auto">
              <a:spcAft>
                <a:spcPts val="0"/>
              </a:spcAft>
              <a:buFontTx/>
              <a:buChar char="-"/>
            </a:pPr>
            <a:r>
              <a:rPr lang="en-CA" altLang="en-US" sz="1600" dirty="0"/>
              <a:t>COD is 2.5kg/m</a:t>
            </a:r>
            <a:r>
              <a:rPr lang="en-CA" altLang="en-US" sz="1600" baseline="30000" dirty="0"/>
              <a:t>3</a:t>
            </a:r>
          </a:p>
          <a:p>
            <a:pPr fontAlgn="auto">
              <a:spcAft>
                <a:spcPts val="0"/>
              </a:spcAft>
              <a:buFontTx/>
              <a:buChar char="-"/>
            </a:pPr>
            <a:r>
              <a:rPr lang="en-CA" altLang="en-US" sz="1600" dirty="0">
                <a:solidFill>
                  <a:srgbClr val="FF0000"/>
                </a:solidFill>
              </a:rPr>
              <a:t>5,000,000 * 2.5/1000</a:t>
            </a:r>
          </a:p>
          <a:p>
            <a:pPr fontAlgn="auto">
              <a:spcAft>
                <a:spcPts val="0"/>
              </a:spcAft>
              <a:buFontTx/>
              <a:buChar char="-"/>
            </a:pPr>
            <a:r>
              <a:rPr lang="en-CA" altLang="en-US" sz="1600" dirty="0"/>
              <a:t>Heavy metals are 3.2g/m</a:t>
            </a:r>
            <a:r>
              <a:rPr lang="en-CA" altLang="en-US" sz="1600" baseline="30000" dirty="0"/>
              <a:t>3</a:t>
            </a:r>
          </a:p>
          <a:p>
            <a:pPr fontAlgn="auto">
              <a:spcAft>
                <a:spcPts val="0"/>
              </a:spcAft>
              <a:buFontTx/>
              <a:buChar char="-"/>
            </a:pPr>
            <a:r>
              <a:rPr lang="en-CA" altLang="en-US" sz="1600" dirty="0">
                <a:solidFill>
                  <a:srgbClr val="FF0000"/>
                </a:solidFill>
              </a:rPr>
              <a:t>5,000,000 * .0032/1000</a:t>
            </a:r>
          </a:p>
          <a:p>
            <a:pPr fontAlgn="auto">
              <a:spcAft>
                <a:spcPts val="0"/>
              </a:spcAft>
              <a:buFontTx/>
              <a:buChar char="-"/>
            </a:pPr>
            <a:r>
              <a:rPr lang="en-CA" altLang="en-US" sz="1600" dirty="0">
                <a:solidFill>
                  <a:srgbClr val="FF0000"/>
                </a:solidFill>
              </a:rPr>
              <a:t>Totals emitted to environment </a:t>
            </a:r>
          </a:p>
          <a:p>
            <a:pPr fontAlgn="auto">
              <a:spcAft>
                <a:spcPts val="0"/>
              </a:spcAft>
              <a:buFontTx/>
              <a:buChar char="-"/>
            </a:pPr>
            <a:endParaRPr lang="en-CA" altLang="en-US" sz="1600" dirty="0">
              <a:solidFill>
                <a:srgbClr val="FF0000"/>
              </a:solidFill>
            </a:endParaRPr>
          </a:p>
        </p:txBody>
      </p:sp>
      <p:sp>
        <p:nvSpPr>
          <p:cNvPr id="14" name="Rectangle: Rounded Corners 13">
            <a:extLst>
              <a:ext uri="{FF2B5EF4-FFF2-40B4-BE49-F238E27FC236}">
                <a16:creationId xmlns:a16="http://schemas.microsoft.com/office/drawing/2014/main" id="{79930679-F4D8-4DDA-87EB-7AED5CBFF31B}"/>
              </a:ext>
            </a:extLst>
          </p:cNvPr>
          <p:cNvSpPr/>
          <p:nvPr/>
        </p:nvSpPr>
        <p:spPr>
          <a:xfrm>
            <a:off x="4591459" y="2531031"/>
            <a:ext cx="720080" cy="504056"/>
          </a:xfrm>
          <a:prstGeom prst="roundRect">
            <a:avLst/>
          </a:prstGeom>
          <a:noFill/>
          <a:ln w="38100">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8CC9AED1-1B4F-46C8-98C1-49566CDDDF50}"/>
              </a:ext>
            </a:extLst>
          </p:cNvPr>
          <p:cNvSpPr/>
          <p:nvPr/>
        </p:nvSpPr>
        <p:spPr>
          <a:xfrm>
            <a:off x="5293266" y="2217920"/>
            <a:ext cx="720080" cy="223557"/>
          </a:xfrm>
          <a:prstGeom prst="roundRect">
            <a:avLst/>
          </a:prstGeom>
          <a:noFill/>
          <a:ln w="38100">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Rounded Corners 10">
            <a:extLst>
              <a:ext uri="{FF2B5EF4-FFF2-40B4-BE49-F238E27FC236}">
                <a16:creationId xmlns:a16="http://schemas.microsoft.com/office/drawing/2014/main" id="{4C2F5F82-92C4-4EE5-8456-421440E9033B}"/>
              </a:ext>
            </a:extLst>
          </p:cNvPr>
          <p:cNvSpPr/>
          <p:nvPr/>
        </p:nvSpPr>
        <p:spPr>
          <a:xfrm>
            <a:off x="5278149" y="2444699"/>
            <a:ext cx="720080" cy="223557"/>
          </a:xfrm>
          <a:prstGeom prst="roundRect">
            <a:avLst/>
          </a:prstGeom>
          <a:noFill/>
          <a:ln w="38100">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Rounded Corners 11">
            <a:extLst>
              <a:ext uri="{FF2B5EF4-FFF2-40B4-BE49-F238E27FC236}">
                <a16:creationId xmlns:a16="http://schemas.microsoft.com/office/drawing/2014/main" id="{1B528468-7BBF-4FE4-A773-2A747B0BF674}"/>
              </a:ext>
            </a:extLst>
          </p:cNvPr>
          <p:cNvSpPr/>
          <p:nvPr/>
        </p:nvSpPr>
        <p:spPr>
          <a:xfrm>
            <a:off x="7772646" y="4797152"/>
            <a:ext cx="1237377" cy="936104"/>
          </a:xfrm>
          <a:prstGeom prst="roundRect">
            <a:avLst/>
          </a:prstGeom>
          <a:noFill/>
          <a:ln w="38100">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32B20D37-886B-9B44-A933-11A7C5AD7755}"/>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spTree>
    <p:extLst>
      <p:ext uri="{BB962C8B-B14F-4D97-AF65-F5344CB8AC3E}">
        <p14:creationId xmlns:p14="http://schemas.microsoft.com/office/powerpoint/2010/main" val="22722176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 calcmode="lin" valueType="num">
                                      <p:cBhvr additive="base">
                                        <p:cTn id="3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6">
                                            <p:txEl>
                                              <p:pRg st="6" end="6"/>
                                            </p:txEl>
                                          </p:spTgt>
                                        </p:tgtEl>
                                        <p:attrNameLst>
                                          <p:attrName>style.visibility</p:attrName>
                                        </p:attrNameLst>
                                      </p:cBhvr>
                                      <p:to>
                                        <p:strVal val="visible"/>
                                      </p:to>
                                    </p:set>
                                    <p:anim calcmode="lin" valueType="num">
                                      <p:cBhvr additive="base">
                                        <p:cTn id="3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 presetClass="entr" presetSubtype="4"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ppt_x"/>
                                          </p:val>
                                        </p:tav>
                                        <p:tav tm="100000">
                                          <p:val>
                                            <p:strVal val="#ppt_x"/>
                                          </p:val>
                                        </p:tav>
                                      </p:tavLst>
                                    </p:anim>
                                    <p:anim calcmode="lin" valueType="num">
                                      <p:cBhvr additive="base">
                                        <p:cTn id="4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6">
                                            <p:txEl>
                                              <p:pRg st="7" end="7"/>
                                            </p:txEl>
                                          </p:spTgt>
                                        </p:tgtEl>
                                        <p:attrNameLst>
                                          <p:attrName>style.visibility</p:attrName>
                                        </p:attrNameLst>
                                      </p:cBhvr>
                                      <p:to>
                                        <p:strVal val="visible"/>
                                      </p:to>
                                    </p:set>
                                    <p:anim calcmode="lin" valueType="num">
                                      <p:cBhvr additive="base">
                                        <p:cTn id="50"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7" end="7"/>
                                            </p:txEl>
                                          </p:spTgt>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500" fill="hold"/>
                                        <p:tgtEl>
                                          <p:spTgt spid="12"/>
                                        </p:tgtEl>
                                        <p:attrNameLst>
                                          <p:attrName>ppt_x</p:attrName>
                                        </p:attrNameLst>
                                      </p:cBhvr>
                                      <p:tavLst>
                                        <p:tav tm="0">
                                          <p:val>
                                            <p:strVal val="#ppt_x"/>
                                          </p:val>
                                        </p:tav>
                                        <p:tav tm="100000">
                                          <p:val>
                                            <p:strVal val="#ppt_x"/>
                                          </p:val>
                                        </p:tav>
                                      </p:tavLst>
                                    </p:anim>
                                    <p:anim calcmode="lin" valueType="num">
                                      <p:cBhvr additive="base">
                                        <p:cTn id="5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0" grpId="0" animBg="1"/>
      <p:bldP spid="11" grpId="0" animBg="1"/>
      <p:bldP spid="12"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1FC20AE-541E-47DA-88D6-D7B22B30D8A7}"/>
              </a:ext>
            </a:extLst>
          </p:cNvPr>
          <p:cNvPicPr>
            <a:picLocks noChangeAspect="1"/>
          </p:cNvPicPr>
          <p:nvPr/>
        </p:nvPicPr>
        <p:blipFill>
          <a:blip r:embed="rId2"/>
          <a:stretch>
            <a:fillRect/>
          </a:stretch>
        </p:blipFill>
        <p:spPr>
          <a:xfrm>
            <a:off x="3492000" y="993600"/>
            <a:ext cx="5415271" cy="5450400"/>
          </a:xfrm>
          <a:prstGeom prst="rect">
            <a:avLst/>
          </a:prstGeom>
        </p:spPr>
      </p:pic>
      <p:sp>
        <p:nvSpPr>
          <p:cNvPr id="2" name="Title 1"/>
          <p:cNvSpPr>
            <a:spLocks noGrp="1"/>
          </p:cNvSpPr>
          <p:nvPr>
            <p:ph type="title"/>
          </p:nvPr>
        </p:nvSpPr>
        <p:spPr/>
        <p:txBody>
          <a:bodyPr/>
          <a:lstStyle/>
          <a:p>
            <a:r>
              <a:rPr lang="en-US" altLang="en-US" dirty="0"/>
              <a:t>The answers</a:t>
            </a:r>
            <a:endParaRPr lang="en-GB"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26</a:t>
            </a:fld>
            <a:endParaRPr lang="en-GB"/>
          </a:p>
        </p:txBody>
      </p:sp>
      <p:sp>
        <p:nvSpPr>
          <p:cNvPr id="6" name="Content Placeholder 4"/>
          <p:cNvSpPr txBox="1">
            <a:spLocks/>
          </p:cNvSpPr>
          <p:nvPr/>
        </p:nvSpPr>
        <p:spPr>
          <a:xfrm>
            <a:off x="611560" y="1628800"/>
            <a:ext cx="2322531" cy="50307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CA" altLang="en-US" sz="2000" b="1" dirty="0"/>
              <a:t>Water </a:t>
            </a:r>
            <a:r>
              <a:rPr lang="en-CA" altLang="en-US" sz="2000" dirty="0"/>
              <a:t>Emissions</a:t>
            </a:r>
            <a:r>
              <a:rPr lang="en-CA" altLang="en-US" sz="2000" b="1" dirty="0"/>
              <a:t> Account</a:t>
            </a:r>
          </a:p>
          <a:p>
            <a:pPr fontAlgn="auto">
              <a:spcAft>
                <a:spcPts val="0"/>
              </a:spcAft>
              <a:buFontTx/>
              <a:buChar char="-"/>
            </a:pPr>
            <a:r>
              <a:rPr lang="en-CA" altLang="en-US" sz="1600" b="1" dirty="0"/>
              <a:t>Per day, 50 million people generate </a:t>
            </a:r>
          </a:p>
          <a:p>
            <a:pPr lvl="1" fontAlgn="auto">
              <a:spcAft>
                <a:spcPts val="0"/>
              </a:spcAft>
              <a:buFontTx/>
              <a:buChar char="-"/>
            </a:pPr>
            <a:r>
              <a:rPr lang="en-CA" altLang="en-US" sz="1600" dirty="0"/>
              <a:t>60g BOD</a:t>
            </a:r>
          </a:p>
          <a:p>
            <a:pPr lvl="1" fontAlgn="auto">
              <a:spcAft>
                <a:spcPts val="0"/>
              </a:spcAft>
              <a:buFontTx/>
              <a:buChar char="-"/>
            </a:pPr>
            <a:r>
              <a:rPr lang="en-CA" altLang="en-US" sz="1600" b="1" dirty="0"/>
              <a:t>130g COD</a:t>
            </a:r>
          </a:p>
          <a:p>
            <a:pPr lvl="1" fontAlgn="auto">
              <a:spcAft>
                <a:spcPts val="0"/>
              </a:spcAft>
              <a:buFontTx/>
              <a:buChar char="-"/>
            </a:pPr>
            <a:r>
              <a:rPr lang="en-CA" altLang="en-US" sz="1600" dirty="0"/>
              <a:t>70G TSS</a:t>
            </a:r>
          </a:p>
          <a:p>
            <a:pPr fontAlgn="auto">
              <a:spcAft>
                <a:spcPts val="0"/>
              </a:spcAft>
              <a:buFontTx/>
              <a:buChar char="-"/>
            </a:pPr>
            <a:r>
              <a:rPr lang="en-CA" altLang="en-US" sz="1600" b="1" dirty="0"/>
              <a:t>85% is </a:t>
            </a:r>
            <a:r>
              <a:rPr lang="en-CA" altLang="en-US" sz="1600" dirty="0"/>
              <a:t>treated</a:t>
            </a:r>
          </a:p>
          <a:p>
            <a:pPr fontAlgn="auto">
              <a:spcAft>
                <a:spcPts val="0"/>
              </a:spcAft>
              <a:buFontTx/>
              <a:buChar char="-"/>
            </a:pPr>
            <a:r>
              <a:rPr lang="en-CA" altLang="en-US" sz="1600" dirty="0">
                <a:solidFill>
                  <a:srgbClr val="FF0000"/>
                </a:solidFill>
              </a:rPr>
              <a:t>50,000,000 * .06 * 365/1000 *.85</a:t>
            </a:r>
          </a:p>
          <a:p>
            <a:pPr fontAlgn="auto">
              <a:spcAft>
                <a:spcPts val="0"/>
              </a:spcAft>
              <a:buFontTx/>
              <a:buChar char="-"/>
            </a:pPr>
            <a:endParaRPr lang="en-CA" altLang="en-US" sz="1600" b="1" dirty="0">
              <a:solidFill>
                <a:srgbClr val="FF0000"/>
              </a:solidFill>
            </a:endParaRPr>
          </a:p>
          <a:p>
            <a:pPr fontAlgn="auto">
              <a:spcAft>
                <a:spcPts val="0"/>
              </a:spcAft>
              <a:buFontTx/>
              <a:buChar char="-"/>
            </a:pPr>
            <a:r>
              <a:rPr lang="en-CA" altLang="en-US" sz="1600" dirty="0"/>
              <a:t>15% is released to the environment</a:t>
            </a:r>
          </a:p>
          <a:p>
            <a:pPr fontAlgn="auto">
              <a:spcAft>
                <a:spcPts val="0"/>
              </a:spcAft>
              <a:buFontTx/>
              <a:buChar char="-"/>
            </a:pPr>
            <a:r>
              <a:rPr lang="en-CA" altLang="en-US" sz="1600" dirty="0">
                <a:solidFill>
                  <a:srgbClr val="FF0000"/>
                </a:solidFill>
              </a:rPr>
              <a:t>50,000,000 * .06 * 365/1000 *.15</a:t>
            </a:r>
            <a:endParaRPr lang="en-CA" altLang="en-US" sz="1600" b="1" dirty="0">
              <a:solidFill>
                <a:srgbClr val="FF0000"/>
              </a:solidFill>
            </a:endParaRPr>
          </a:p>
        </p:txBody>
      </p:sp>
      <p:sp>
        <p:nvSpPr>
          <p:cNvPr id="12" name="Rectangle: Rounded Corners 11">
            <a:extLst>
              <a:ext uri="{FF2B5EF4-FFF2-40B4-BE49-F238E27FC236}">
                <a16:creationId xmlns:a16="http://schemas.microsoft.com/office/drawing/2014/main" id="{CDE551BC-B663-4D41-9211-92403499A5B8}"/>
              </a:ext>
            </a:extLst>
          </p:cNvPr>
          <p:cNvSpPr/>
          <p:nvPr/>
        </p:nvSpPr>
        <p:spPr>
          <a:xfrm>
            <a:off x="5940152" y="2852936"/>
            <a:ext cx="720080" cy="504056"/>
          </a:xfrm>
          <a:prstGeom prst="roundRect">
            <a:avLst/>
          </a:prstGeom>
          <a:noFill/>
          <a:ln w="38100">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Rounded Corners 12">
            <a:extLst>
              <a:ext uri="{FF2B5EF4-FFF2-40B4-BE49-F238E27FC236}">
                <a16:creationId xmlns:a16="http://schemas.microsoft.com/office/drawing/2014/main" id="{00EE08C8-E7EC-4836-9821-6CF133F0B00C}"/>
              </a:ext>
            </a:extLst>
          </p:cNvPr>
          <p:cNvSpPr/>
          <p:nvPr/>
        </p:nvSpPr>
        <p:spPr>
          <a:xfrm>
            <a:off x="4283968" y="5611553"/>
            <a:ext cx="720080" cy="504056"/>
          </a:xfrm>
          <a:prstGeom prst="roundRect">
            <a:avLst/>
          </a:prstGeom>
          <a:noFill/>
          <a:ln w="38100">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Rounded Corners 13">
            <a:extLst>
              <a:ext uri="{FF2B5EF4-FFF2-40B4-BE49-F238E27FC236}">
                <a16:creationId xmlns:a16="http://schemas.microsoft.com/office/drawing/2014/main" id="{79930679-F4D8-4DDA-87EB-7AED5CBFF31B}"/>
              </a:ext>
            </a:extLst>
          </p:cNvPr>
          <p:cNvSpPr/>
          <p:nvPr/>
        </p:nvSpPr>
        <p:spPr>
          <a:xfrm>
            <a:off x="5940152" y="1987774"/>
            <a:ext cx="720080" cy="504056"/>
          </a:xfrm>
          <a:prstGeom prst="roundRect">
            <a:avLst/>
          </a:prstGeom>
          <a:noFill/>
          <a:ln w="38100">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709FA5C3-6B2F-9E45-A1ED-4AF48097652B}"/>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spTree>
    <p:extLst>
      <p:ext uri="{BB962C8B-B14F-4D97-AF65-F5344CB8AC3E}">
        <p14:creationId xmlns:p14="http://schemas.microsoft.com/office/powerpoint/2010/main" val="21480697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6" end="6"/>
                                            </p:txEl>
                                          </p:spTgt>
                                        </p:tgtEl>
                                        <p:attrNameLst>
                                          <p:attrName>style.visibility</p:attrName>
                                        </p:attrNameLst>
                                      </p:cBhvr>
                                      <p:to>
                                        <p:strVal val="visible"/>
                                      </p:to>
                                    </p:set>
                                    <p:anim calcmode="lin" valueType="num">
                                      <p:cBhvr additive="base">
                                        <p:cTn id="7"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6">
                                            <p:txEl>
                                              <p:pRg st="8" end="8"/>
                                            </p:txEl>
                                          </p:spTgt>
                                        </p:tgtEl>
                                        <p:attrNameLst>
                                          <p:attrName>style.visibility</p:attrName>
                                        </p:attrNameLst>
                                      </p:cBhvr>
                                      <p:to>
                                        <p:strVal val="visible"/>
                                      </p:to>
                                    </p:set>
                                    <p:anim calcmode="lin" valueType="num">
                                      <p:cBhvr additive="base">
                                        <p:cTn id="25"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8" end="8"/>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6">
                                            <p:txEl>
                                              <p:pRg st="9" end="9"/>
                                            </p:txEl>
                                          </p:spTgt>
                                        </p:tgtEl>
                                        <p:attrNameLst>
                                          <p:attrName>style.visibility</p:attrName>
                                        </p:attrNameLst>
                                      </p:cBhvr>
                                      <p:to>
                                        <p:strVal val="visible"/>
                                      </p:to>
                                    </p:set>
                                    <p:anim calcmode="lin" valueType="num">
                                      <p:cBhvr additive="base">
                                        <p:cTn id="29" dur="500" fill="hold"/>
                                        <p:tgtEl>
                                          <p:spTgt spid="6">
                                            <p:txEl>
                                              <p:pRg st="9" end="9"/>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B40ED701-4F7A-4F6D-BF20-A368746A2654}"/>
              </a:ext>
            </a:extLst>
          </p:cNvPr>
          <p:cNvPicPr>
            <a:picLocks noChangeAspect="1"/>
          </p:cNvPicPr>
          <p:nvPr/>
        </p:nvPicPr>
        <p:blipFill>
          <a:blip r:embed="rId2"/>
          <a:stretch>
            <a:fillRect/>
          </a:stretch>
        </p:blipFill>
        <p:spPr>
          <a:xfrm>
            <a:off x="3492000" y="993600"/>
            <a:ext cx="5415271" cy="5450400"/>
          </a:xfrm>
          <a:prstGeom prst="rect">
            <a:avLst/>
          </a:prstGeom>
        </p:spPr>
      </p:pic>
      <p:sp>
        <p:nvSpPr>
          <p:cNvPr id="2" name="Title 1"/>
          <p:cNvSpPr>
            <a:spLocks noGrp="1"/>
          </p:cNvSpPr>
          <p:nvPr>
            <p:ph type="title"/>
          </p:nvPr>
        </p:nvSpPr>
        <p:spPr/>
        <p:txBody>
          <a:bodyPr/>
          <a:lstStyle/>
          <a:p>
            <a:r>
              <a:rPr lang="en-US" altLang="en-US" dirty="0"/>
              <a:t>The answers</a:t>
            </a:r>
            <a:endParaRPr lang="en-GB"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27</a:t>
            </a:fld>
            <a:endParaRPr lang="en-GB"/>
          </a:p>
        </p:txBody>
      </p:sp>
      <p:sp>
        <p:nvSpPr>
          <p:cNvPr id="6" name="Content Placeholder 4"/>
          <p:cNvSpPr txBox="1">
            <a:spLocks/>
          </p:cNvSpPr>
          <p:nvPr/>
        </p:nvSpPr>
        <p:spPr>
          <a:xfrm>
            <a:off x="611560" y="1628800"/>
            <a:ext cx="2322531" cy="50307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CA" altLang="en-US" sz="2000" b="1" dirty="0"/>
              <a:t>Water </a:t>
            </a:r>
            <a:r>
              <a:rPr lang="en-CA" altLang="en-US" sz="2000" dirty="0"/>
              <a:t>Emissions</a:t>
            </a:r>
            <a:r>
              <a:rPr lang="en-CA" altLang="en-US" sz="2000" b="1" dirty="0"/>
              <a:t> Account</a:t>
            </a:r>
          </a:p>
          <a:p>
            <a:pPr fontAlgn="auto">
              <a:spcAft>
                <a:spcPts val="0"/>
              </a:spcAft>
              <a:buFontTx/>
              <a:buChar char="-"/>
            </a:pPr>
            <a:r>
              <a:rPr lang="en-CA" altLang="en-US" sz="1600" b="1" dirty="0">
                <a:solidFill>
                  <a:srgbClr val="FF0000"/>
                </a:solidFill>
              </a:rPr>
              <a:t>Agriculture applies 5MT Phosphorous and 10MT Nitrogen</a:t>
            </a:r>
          </a:p>
          <a:p>
            <a:pPr fontAlgn="auto">
              <a:spcAft>
                <a:spcPts val="0"/>
              </a:spcAft>
              <a:buFontTx/>
              <a:buChar char="-"/>
            </a:pPr>
            <a:r>
              <a:rPr lang="en-CA" altLang="en-US" sz="1600" dirty="0"/>
              <a:t>Industry discharges 5Mm</a:t>
            </a:r>
            <a:r>
              <a:rPr lang="en-CA" altLang="en-US" sz="1600" baseline="30000" dirty="0"/>
              <a:t>3</a:t>
            </a:r>
            <a:r>
              <a:rPr lang="en-CA" altLang="en-US" sz="1600" dirty="0"/>
              <a:t> wastewater</a:t>
            </a:r>
          </a:p>
          <a:p>
            <a:pPr fontAlgn="auto">
              <a:spcAft>
                <a:spcPts val="0"/>
              </a:spcAft>
              <a:buFontTx/>
              <a:buChar char="-"/>
            </a:pPr>
            <a:r>
              <a:rPr lang="en-CA" altLang="en-US" sz="1600" dirty="0"/>
              <a:t>COD is 2.5kg/m</a:t>
            </a:r>
            <a:r>
              <a:rPr lang="en-CA" altLang="en-US" sz="1600" baseline="30000" dirty="0"/>
              <a:t>3</a:t>
            </a:r>
          </a:p>
          <a:p>
            <a:pPr fontAlgn="auto">
              <a:spcAft>
                <a:spcPts val="0"/>
              </a:spcAft>
              <a:buFontTx/>
              <a:buChar char="-"/>
            </a:pPr>
            <a:r>
              <a:rPr lang="en-CA" altLang="en-US" sz="1600" dirty="0">
                <a:solidFill>
                  <a:srgbClr val="FF0000"/>
                </a:solidFill>
              </a:rPr>
              <a:t>5,000,000 * 2.5/1000</a:t>
            </a:r>
          </a:p>
          <a:p>
            <a:pPr fontAlgn="auto">
              <a:spcAft>
                <a:spcPts val="0"/>
              </a:spcAft>
              <a:buFontTx/>
              <a:buChar char="-"/>
            </a:pPr>
            <a:r>
              <a:rPr lang="en-CA" altLang="en-US" sz="1600" dirty="0"/>
              <a:t>Heavy metals are 3.2g/m</a:t>
            </a:r>
            <a:r>
              <a:rPr lang="en-CA" altLang="en-US" sz="1600" baseline="30000" dirty="0"/>
              <a:t>3</a:t>
            </a:r>
          </a:p>
          <a:p>
            <a:pPr fontAlgn="auto">
              <a:spcAft>
                <a:spcPts val="0"/>
              </a:spcAft>
              <a:buFontTx/>
              <a:buChar char="-"/>
            </a:pPr>
            <a:r>
              <a:rPr lang="en-CA" altLang="en-US" sz="1600" dirty="0">
                <a:solidFill>
                  <a:srgbClr val="FF0000"/>
                </a:solidFill>
              </a:rPr>
              <a:t>5,000,000 * .0032/1000</a:t>
            </a:r>
          </a:p>
          <a:p>
            <a:pPr fontAlgn="auto">
              <a:spcAft>
                <a:spcPts val="0"/>
              </a:spcAft>
              <a:buFontTx/>
              <a:buChar char="-"/>
            </a:pPr>
            <a:r>
              <a:rPr lang="en-CA" altLang="en-US" sz="1600" dirty="0">
                <a:solidFill>
                  <a:srgbClr val="FF0000"/>
                </a:solidFill>
              </a:rPr>
              <a:t>Totals emitted to environment </a:t>
            </a:r>
          </a:p>
          <a:p>
            <a:pPr fontAlgn="auto">
              <a:spcAft>
                <a:spcPts val="0"/>
              </a:spcAft>
              <a:buFontTx/>
              <a:buChar char="-"/>
            </a:pPr>
            <a:endParaRPr lang="en-CA" altLang="en-US" sz="1600" dirty="0">
              <a:solidFill>
                <a:srgbClr val="FF0000"/>
              </a:solidFill>
            </a:endParaRPr>
          </a:p>
        </p:txBody>
      </p:sp>
      <p:sp>
        <p:nvSpPr>
          <p:cNvPr id="14" name="Rectangle: Rounded Corners 13">
            <a:extLst>
              <a:ext uri="{FF2B5EF4-FFF2-40B4-BE49-F238E27FC236}">
                <a16:creationId xmlns:a16="http://schemas.microsoft.com/office/drawing/2014/main" id="{79930679-F4D8-4DDA-87EB-7AED5CBFF31B}"/>
              </a:ext>
            </a:extLst>
          </p:cNvPr>
          <p:cNvSpPr/>
          <p:nvPr/>
        </p:nvSpPr>
        <p:spPr>
          <a:xfrm>
            <a:off x="4788024" y="2420888"/>
            <a:ext cx="720080" cy="504056"/>
          </a:xfrm>
          <a:prstGeom prst="roundRect">
            <a:avLst/>
          </a:prstGeom>
          <a:noFill/>
          <a:ln w="38100">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8CC9AED1-1B4F-46C8-98C1-49566CDDDF50}"/>
              </a:ext>
            </a:extLst>
          </p:cNvPr>
          <p:cNvSpPr/>
          <p:nvPr/>
        </p:nvSpPr>
        <p:spPr>
          <a:xfrm>
            <a:off x="5438466" y="2060848"/>
            <a:ext cx="720080" cy="223557"/>
          </a:xfrm>
          <a:prstGeom prst="roundRect">
            <a:avLst/>
          </a:prstGeom>
          <a:noFill/>
          <a:ln w="38100">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Rounded Corners 10">
            <a:extLst>
              <a:ext uri="{FF2B5EF4-FFF2-40B4-BE49-F238E27FC236}">
                <a16:creationId xmlns:a16="http://schemas.microsoft.com/office/drawing/2014/main" id="{4C2F5F82-92C4-4EE5-8456-421440E9033B}"/>
              </a:ext>
            </a:extLst>
          </p:cNvPr>
          <p:cNvSpPr/>
          <p:nvPr/>
        </p:nvSpPr>
        <p:spPr>
          <a:xfrm>
            <a:off x="5437281" y="2348880"/>
            <a:ext cx="720080" cy="223557"/>
          </a:xfrm>
          <a:prstGeom prst="roundRect">
            <a:avLst/>
          </a:prstGeom>
          <a:noFill/>
          <a:ln w="38100">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Rounded Corners 11">
            <a:extLst>
              <a:ext uri="{FF2B5EF4-FFF2-40B4-BE49-F238E27FC236}">
                <a16:creationId xmlns:a16="http://schemas.microsoft.com/office/drawing/2014/main" id="{1B528468-7BBF-4FE4-A773-2A747B0BF674}"/>
              </a:ext>
            </a:extLst>
          </p:cNvPr>
          <p:cNvSpPr/>
          <p:nvPr/>
        </p:nvSpPr>
        <p:spPr>
          <a:xfrm>
            <a:off x="7668343" y="4653136"/>
            <a:ext cx="1237377" cy="936104"/>
          </a:xfrm>
          <a:prstGeom prst="roundRect">
            <a:avLst/>
          </a:prstGeom>
          <a:noFill/>
          <a:ln w="38100">
            <a:solidFill>
              <a:srgbClr val="FF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32B20D37-886B-9B44-A933-11A7C5AD7755}"/>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spTree>
    <p:extLst>
      <p:ext uri="{BB962C8B-B14F-4D97-AF65-F5344CB8AC3E}">
        <p14:creationId xmlns:p14="http://schemas.microsoft.com/office/powerpoint/2010/main" val="38378539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 calcmode="lin" valueType="num">
                                      <p:cBhvr additive="base">
                                        <p:cTn id="1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anim calcmode="lin" valueType="num">
                                      <p:cBhvr additive="base">
                                        <p:cTn id="2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6">
                                            <p:txEl>
                                              <p:pRg st="4" end="4"/>
                                            </p:txEl>
                                          </p:spTgt>
                                        </p:tgtEl>
                                        <p:attrNameLst>
                                          <p:attrName>style.visibility</p:attrName>
                                        </p:attrNameLst>
                                      </p:cBhvr>
                                      <p:to>
                                        <p:strVal val="visible"/>
                                      </p:to>
                                    </p:set>
                                    <p:anim calcmode="lin" valueType="num">
                                      <p:cBhvr additive="base">
                                        <p:cTn id="2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6">
                                            <p:txEl>
                                              <p:pRg st="5" end="5"/>
                                            </p:txEl>
                                          </p:spTgt>
                                        </p:tgtEl>
                                        <p:attrNameLst>
                                          <p:attrName>style.visibility</p:attrName>
                                        </p:attrNameLst>
                                      </p:cBhvr>
                                      <p:to>
                                        <p:strVal val="visible"/>
                                      </p:to>
                                    </p:set>
                                    <p:anim calcmode="lin" valueType="num">
                                      <p:cBhvr additive="base">
                                        <p:cTn id="3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5" end="5"/>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6">
                                            <p:txEl>
                                              <p:pRg st="6" end="6"/>
                                            </p:txEl>
                                          </p:spTgt>
                                        </p:tgtEl>
                                        <p:attrNameLst>
                                          <p:attrName>style.visibility</p:attrName>
                                        </p:attrNameLst>
                                      </p:cBhvr>
                                      <p:to>
                                        <p:strVal val="visible"/>
                                      </p:to>
                                    </p:set>
                                    <p:anim calcmode="lin" valueType="num">
                                      <p:cBhvr additive="base">
                                        <p:cTn id="39"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 presetClass="entr" presetSubtype="4"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ppt_x"/>
                                          </p:val>
                                        </p:tav>
                                        <p:tav tm="100000">
                                          <p:val>
                                            <p:strVal val="#ppt_x"/>
                                          </p:val>
                                        </p:tav>
                                      </p:tavLst>
                                    </p:anim>
                                    <p:anim calcmode="lin" valueType="num">
                                      <p:cBhvr additive="base">
                                        <p:cTn id="4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6">
                                            <p:txEl>
                                              <p:pRg st="7" end="7"/>
                                            </p:txEl>
                                          </p:spTgt>
                                        </p:tgtEl>
                                        <p:attrNameLst>
                                          <p:attrName>style.visibility</p:attrName>
                                        </p:attrNameLst>
                                      </p:cBhvr>
                                      <p:to>
                                        <p:strVal val="visible"/>
                                      </p:to>
                                    </p:set>
                                    <p:anim calcmode="lin" valueType="num">
                                      <p:cBhvr additive="base">
                                        <p:cTn id="50"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7" end="7"/>
                                            </p:txEl>
                                          </p:spTgt>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additive="base">
                                        <p:cTn id="54" dur="500" fill="hold"/>
                                        <p:tgtEl>
                                          <p:spTgt spid="12"/>
                                        </p:tgtEl>
                                        <p:attrNameLst>
                                          <p:attrName>ppt_x</p:attrName>
                                        </p:attrNameLst>
                                      </p:cBhvr>
                                      <p:tavLst>
                                        <p:tav tm="0">
                                          <p:val>
                                            <p:strVal val="#ppt_x"/>
                                          </p:val>
                                        </p:tav>
                                        <p:tav tm="100000">
                                          <p:val>
                                            <p:strVal val="#ppt_x"/>
                                          </p:val>
                                        </p:tav>
                                      </p:tavLst>
                                    </p:anim>
                                    <p:anim calcmode="lin" valueType="num">
                                      <p:cBhvr additive="base">
                                        <p:cTn id="5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0" grpId="0" animBg="1"/>
      <p:bldP spid="11" grpId="0" animBg="1"/>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altLang="en-US" dirty="0"/>
              <a:t>Water Account</a:t>
            </a:r>
            <a:endParaRPr lang="en-GB"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28</a:t>
            </a:fld>
            <a:endParaRPr lang="en-GB"/>
          </a:p>
        </p:txBody>
      </p:sp>
      <p:sp>
        <p:nvSpPr>
          <p:cNvPr id="8" name="TextBox 7">
            <a:extLst>
              <a:ext uri="{FF2B5EF4-FFF2-40B4-BE49-F238E27FC236}">
                <a16:creationId xmlns:a16="http://schemas.microsoft.com/office/drawing/2014/main" id="{7A348FC8-5F20-6543-867C-9B60F3D659F4}"/>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Level 2</a:t>
            </a:r>
          </a:p>
        </p:txBody>
      </p:sp>
      <p:sp>
        <p:nvSpPr>
          <p:cNvPr id="9" name="Content Placeholder 1">
            <a:extLst>
              <a:ext uri="{FF2B5EF4-FFF2-40B4-BE49-F238E27FC236}">
                <a16:creationId xmlns:a16="http://schemas.microsoft.com/office/drawing/2014/main" id="{441CA095-D9A5-ED47-8589-883F3C30C860}"/>
              </a:ext>
            </a:extLst>
          </p:cNvPr>
          <p:cNvSpPr>
            <a:spLocks noGrp="1"/>
          </p:cNvSpPr>
          <p:nvPr>
            <p:ph idx="1"/>
          </p:nvPr>
        </p:nvSpPr>
        <p:spPr>
          <a:xfrm>
            <a:off x="611560" y="1628800"/>
            <a:ext cx="5544616" cy="4752528"/>
          </a:xfrm>
        </p:spPr>
        <p:txBody>
          <a:bodyPr/>
          <a:lstStyle/>
          <a:p>
            <a:pPr marL="457200" indent="-457200" eaLnBrk="1" hangingPunct="1">
              <a:lnSpc>
                <a:spcPct val="100000"/>
              </a:lnSpc>
              <a:buFont typeface="+mj-lt"/>
              <a:buAutoNum type="arabicPeriod"/>
            </a:pPr>
            <a:r>
              <a:rPr lang="en-AU" altLang="en-US" sz="2400" dirty="0">
                <a:solidFill>
                  <a:schemeClr val="bg1">
                    <a:lumMod val="75000"/>
                  </a:schemeClr>
                </a:solidFill>
              </a:rPr>
              <a:t>Learning objectives</a:t>
            </a:r>
          </a:p>
          <a:p>
            <a:pPr marL="457200" indent="-457200" eaLnBrk="1" hangingPunct="1">
              <a:lnSpc>
                <a:spcPct val="100000"/>
              </a:lnSpc>
              <a:buFont typeface="+mj-lt"/>
              <a:buAutoNum type="arabicPeriod"/>
            </a:pPr>
            <a:r>
              <a:rPr lang="en-AU" altLang="en-US" sz="2400" dirty="0">
                <a:solidFill>
                  <a:schemeClr val="bg1">
                    <a:lumMod val="75000"/>
                  </a:schemeClr>
                </a:solidFill>
              </a:rPr>
              <a:t>Review of Level 0 (5m)</a:t>
            </a:r>
          </a:p>
          <a:p>
            <a:pPr marL="457200" indent="-457200" eaLnBrk="1" hangingPunct="1">
              <a:lnSpc>
                <a:spcPct val="100000"/>
              </a:lnSpc>
              <a:buFont typeface="+mj-lt"/>
              <a:buAutoNum type="arabicPeriod"/>
            </a:pPr>
            <a:r>
              <a:rPr lang="en-AU" altLang="en-US" sz="2400" dirty="0">
                <a:solidFill>
                  <a:schemeClr val="bg1">
                    <a:lumMod val="75000"/>
                  </a:schemeClr>
                </a:solidFill>
              </a:rPr>
              <a:t>Level 1 (Compilers)</a:t>
            </a:r>
          </a:p>
          <a:p>
            <a:pPr marL="857250" lvl="1" indent="-457200" eaLnBrk="1" hangingPunct="1">
              <a:lnSpc>
                <a:spcPct val="100000"/>
              </a:lnSpc>
            </a:pPr>
            <a:r>
              <a:rPr lang="en-AU" altLang="en-US" sz="2000" dirty="0">
                <a:solidFill>
                  <a:schemeClr val="bg1">
                    <a:lumMod val="75000"/>
                  </a:schemeClr>
                </a:solidFill>
              </a:rPr>
              <a:t>Concepts (15m)</a:t>
            </a:r>
          </a:p>
          <a:p>
            <a:pPr marL="857250" lvl="1" indent="-457200" eaLnBrk="1" hangingPunct="1">
              <a:lnSpc>
                <a:spcPct val="100000"/>
              </a:lnSpc>
            </a:pPr>
            <a:r>
              <a:rPr lang="en-AU" altLang="en-US" sz="2000" dirty="0">
                <a:solidFill>
                  <a:schemeClr val="bg1">
                    <a:lumMod val="75000"/>
                  </a:schemeClr>
                </a:solidFill>
              </a:rPr>
              <a:t>Group exercise &amp; Discussion (30m)</a:t>
            </a:r>
          </a:p>
          <a:p>
            <a:pPr marL="514350" indent="-514350" eaLnBrk="1" hangingPunct="1">
              <a:lnSpc>
                <a:spcPct val="100000"/>
              </a:lnSpc>
              <a:buFont typeface="+mj-lt"/>
              <a:buAutoNum type="arabicPeriod"/>
            </a:pPr>
            <a:r>
              <a:rPr lang="en-AU" altLang="en-US" sz="2400" b="1" dirty="0"/>
              <a:t>Level 2 (Data providers)</a:t>
            </a:r>
          </a:p>
          <a:p>
            <a:pPr marL="857250" lvl="1" indent="-457200">
              <a:lnSpc>
                <a:spcPct val="100000"/>
              </a:lnSpc>
            </a:pPr>
            <a:r>
              <a:rPr lang="en-AU" altLang="en-US" dirty="0"/>
              <a:t>Data options, examples &amp; issues (15m)</a:t>
            </a:r>
          </a:p>
          <a:p>
            <a:pPr marL="857250" lvl="1" indent="-457200">
              <a:lnSpc>
                <a:spcPct val="100000"/>
              </a:lnSpc>
            </a:pPr>
            <a:r>
              <a:rPr lang="en-AU" altLang="en-US" dirty="0"/>
              <a:t>Group exercise &amp; Discussion (15m)</a:t>
            </a:r>
          </a:p>
          <a:p>
            <a:pPr marL="514350" indent="-514350" eaLnBrk="1" hangingPunct="1">
              <a:lnSpc>
                <a:spcPct val="100000"/>
              </a:lnSpc>
              <a:buFont typeface="+mj-lt"/>
              <a:buAutoNum type="arabicPeriod"/>
            </a:pPr>
            <a:r>
              <a:rPr lang="en-AU" altLang="en-US" sz="2400" dirty="0">
                <a:solidFill>
                  <a:schemeClr val="bg1">
                    <a:lumMod val="75000"/>
                  </a:schemeClr>
                </a:solidFill>
              </a:rPr>
              <a:t>Closing Discussion (10m)</a:t>
            </a:r>
          </a:p>
        </p:txBody>
      </p:sp>
    </p:spTree>
    <p:extLst>
      <p:ext uri="{BB962C8B-B14F-4D97-AF65-F5344CB8AC3E}">
        <p14:creationId xmlns:p14="http://schemas.microsoft.com/office/powerpoint/2010/main" val="42843899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10600"/>
            <a:ext cx="8191822" cy="816069"/>
          </a:xfrm>
        </p:spPr>
        <p:txBody>
          <a:bodyPr anchor="ctr">
            <a:normAutofit/>
          </a:bodyPr>
          <a:lstStyle/>
          <a:p>
            <a:r>
              <a:rPr lang="en-US" dirty="0"/>
              <a:t>Types of water emissions and sources</a:t>
            </a:r>
          </a:p>
        </p:txBody>
      </p:sp>
      <p:sp>
        <p:nvSpPr>
          <p:cNvPr id="3" name="Content Placeholder 2"/>
          <p:cNvSpPr>
            <a:spLocks noGrp="1"/>
          </p:cNvSpPr>
          <p:nvPr>
            <p:ph idx="1"/>
          </p:nvPr>
        </p:nvSpPr>
        <p:spPr/>
        <p:txBody>
          <a:bodyPr/>
          <a:lstStyle/>
          <a:p>
            <a:endParaRPr lang="en-US" dirty="0"/>
          </a:p>
          <a:p>
            <a:endParaRPr lang="en-GB"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29</a:t>
            </a:fld>
            <a:endParaRPr lang="en-GB"/>
          </a:p>
        </p:txBody>
      </p:sp>
      <p:graphicFrame>
        <p:nvGraphicFramePr>
          <p:cNvPr id="6" name="Table 5">
            <a:extLst>
              <a:ext uri="{FF2B5EF4-FFF2-40B4-BE49-F238E27FC236}">
                <a16:creationId xmlns:a16="http://schemas.microsoft.com/office/drawing/2014/main" id="{6C9AB501-C77E-4A64-A309-577C6A77DEEC}"/>
              </a:ext>
            </a:extLst>
          </p:cNvPr>
          <p:cNvGraphicFramePr>
            <a:graphicFrameLocks noGrp="1"/>
          </p:cNvGraphicFramePr>
          <p:nvPr>
            <p:extLst>
              <p:ext uri="{D42A27DB-BD31-4B8C-83A1-F6EECF244321}">
                <p14:modId xmlns:p14="http://schemas.microsoft.com/office/powerpoint/2010/main" val="2265641760"/>
              </p:ext>
            </p:extLst>
          </p:nvPr>
        </p:nvGraphicFramePr>
        <p:xfrm>
          <a:off x="740228" y="1904958"/>
          <a:ext cx="7968666" cy="3274714"/>
        </p:xfrm>
        <a:graphic>
          <a:graphicData uri="http://schemas.openxmlformats.org/drawingml/2006/table">
            <a:tbl>
              <a:tblPr firstRow="1" bandRow="1">
                <a:tableStyleId>{5C22544A-7EE6-4342-B048-85BDC9FD1C3A}</a:tableStyleId>
              </a:tblPr>
              <a:tblGrid>
                <a:gridCol w="2878640">
                  <a:extLst>
                    <a:ext uri="{9D8B030D-6E8A-4147-A177-3AD203B41FA5}">
                      <a16:colId xmlns:a16="http://schemas.microsoft.com/office/drawing/2014/main" val="706652502"/>
                    </a:ext>
                  </a:extLst>
                </a:gridCol>
                <a:gridCol w="5090026">
                  <a:extLst>
                    <a:ext uri="{9D8B030D-6E8A-4147-A177-3AD203B41FA5}">
                      <a16:colId xmlns:a16="http://schemas.microsoft.com/office/drawing/2014/main" val="3393849737"/>
                    </a:ext>
                  </a:extLst>
                </a:gridCol>
              </a:tblGrid>
              <a:tr h="298507">
                <a:tc>
                  <a:txBody>
                    <a:bodyPr/>
                    <a:lstStyle/>
                    <a:p>
                      <a:pPr algn="ctr"/>
                      <a:r>
                        <a:rPr lang="en-GB" sz="1600" dirty="0"/>
                        <a:t>Group</a:t>
                      </a:r>
                    </a:p>
                  </a:txBody>
                  <a:tcPr anchor="ctr"/>
                </a:tc>
                <a:tc>
                  <a:txBody>
                    <a:bodyPr/>
                    <a:lstStyle/>
                    <a:p>
                      <a:pPr algn="ctr"/>
                      <a:r>
                        <a:rPr lang="en-GB" sz="1600" dirty="0"/>
                        <a:t>Pollutant</a:t>
                      </a:r>
                    </a:p>
                  </a:txBody>
                  <a:tcPr anchor="ctr"/>
                </a:tc>
                <a:extLst>
                  <a:ext uri="{0D108BD9-81ED-4DB2-BD59-A6C34878D82A}">
                    <a16:rowId xmlns:a16="http://schemas.microsoft.com/office/drawing/2014/main" val="2585204547"/>
                  </a:ext>
                </a:extLst>
              </a:tr>
              <a:tr h="298507">
                <a:tc>
                  <a:txBody>
                    <a:bodyPr/>
                    <a:lstStyle/>
                    <a:p>
                      <a:pPr algn="ctr"/>
                      <a:r>
                        <a:rPr lang="en-GB" sz="1600" dirty="0"/>
                        <a:t>Pathogens</a:t>
                      </a:r>
                    </a:p>
                  </a:txBody>
                  <a:tcPr anchor="ctr"/>
                </a:tc>
                <a:tc>
                  <a:txBody>
                    <a:bodyPr/>
                    <a:lstStyle/>
                    <a:p>
                      <a:r>
                        <a:rPr lang="en-GB" sz="1600" dirty="0"/>
                        <a:t>Viruses, bacteria, </a:t>
                      </a:r>
                      <a:r>
                        <a:rPr lang="en-GB" sz="1600" dirty="0" err="1">
                          <a:solidFill>
                            <a:schemeClr val="tx1"/>
                          </a:solidFill>
                        </a:rPr>
                        <a:t>helmiths</a:t>
                      </a:r>
                      <a:endParaRPr lang="en-GB" sz="1600" dirty="0">
                        <a:solidFill>
                          <a:schemeClr val="tx1"/>
                        </a:solidFill>
                      </a:endParaRPr>
                    </a:p>
                  </a:txBody>
                  <a:tcPr anchor="ctr"/>
                </a:tc>
                <a:extLst>
                  <a:ext uri="{0D108BD9-81ED-4DB2-BD59-A6C34878D82A}">
                    <a16:rowId xmlns:a16="http://schemas.microsoft.com/office/drawing/2014/main" val="3251330379"/>
                  </a:ext>
                </a:extLst>
              </a:tr>
              <a:tr h="298507">
                <a:tc>
                  <a:txBody>
                    <a:bodyPr/>
                    <a:lstStyle/>
                    <a:p>
                      <a:pPr algn="ctr"/>
                      <a:r>
                        <a:rPr lang="en-GB" sz="1600" dirty="0"/>
                        <a:t>Organic matter</a:t>
                      </a:r>
                    </a:p>
                  </a:txBody>
                  <a:tcPr anchor="ctr"/>
                </a:tc>
                <a:tc>
                  <a:txBody>
                    <a:bodyPr/>
                    <a:lstStyle/>
                    <a:p>
                      <a:r>
                        <a:rPr lang="en-GB" sz="1600" dirty="0"/>
                        <a:t>Bio-degradable</a:t>
                      </a:r>
                    </a:p>
                  </a:txBody>
                  <a:tcPr anchor="ctr"/>
                </a:tc>
                <a:extLst>
                  <a:ext uri="{0D108BD9-81ED-4DB2-BD59-A6C34878D82A}">
                    <a16:rowId xmlns:a16="http://schemas.microsoft.com/office/drawing/2014/main" val="2862946968"/>
                  </a:ext>
                </a:extLst>
              </a:tr>
              <a:tr h="298507">
                <a:tc rowSpan="2">
                  <a:txBody>
                    <a:bodyPr/>
                    <a:lstStyle/>
                    <a:p>
                      <a:pPr algn="ctr"/>
                      <a:r>
                        <a:rPr lang="en-GB" sz="1600" dirty="0"/>
                        <a:t>Nutrients</a:t>
                      </a:r>
                    </a:p>
                  </a:txBody>
                  <a:tcPr anchor="ctr"/>
                </a:tc>
                <a:tc>
                  <a:txBody>
                    <a:bodyPr/>
                    <a:lstStyle/>
                    <a:p>
                      <a:r>
                        <a:rPr lang="en-GB" sz="1600" dirty="0"/>
                        <a:t>Nitrogen</a:t>
                      </a:r>
                    </a:p>
                  </a:txBody>
                  <a:tcPr anchor="ctr"/>
                </a:tc>
                <a:extLst>
                  <a:ext uri="{0D108BD9-81ED-4DB2-BD59-A6C34878D82A}">
                    <a16:rowId xmlns:a16="http://schemas.microsoft.com/office/drawing/2014/main" val="2442028490"/>
                  </a:ext>
                </a:extLst>
              </a:tr>
              <a:tr h="298507">
                <a:tc vMerge="1">
                  <a:txBody>
                    <a:bodyPr/>
                    <a:lstStyle/>
                    <a:p>
                      <a:endParaRPr lang="en-GB" sz="1600" dirty="0"/>
                    </a:p>
                  </a:txBody>
                  <a:tcPr anchor="ctr"/>
                </a:tc>
                <a:tc>
                  <a:txBody>
                    <a:bodyPr/>
                    <a:lstStyle/>
                    <a:p>
                      <a:r>
                        <a:rPr lang="en-GB" sz="1600" dirty="0"/>
                        <a:t>Phosphorous</a:t>
                      </a:r>
                    </a:p>
                  </a:txBody>
                  <a:tcPr anchor="ctr"/>
                </a:tc>
                <a:extLst>
                  <a:ext uri="{0D108BD9-81ED-4DB2-BD59-A6C34878D82A}">
                    <a16:rowId xmlns:a16="http://schemas.microsoft.com/office/drawing/2014/main" val="316731863"/>
                  </a:ext>
                </a:extLst>
              </a:tr>
              <a:tr h="276798">
                <a:tc rowSpan="2">
                  <a:txBody>
                    <a:bodyPr/>
                    <a:lstStyle/>
                    <a:p>
                      <a:pPr algn="ctr">
                        <a:lnSpc>
                          <a:spcPct val="90000"/>
                        </a:lnSpc>
                      </a:pPr>
                      <a:r>
                        <a:rPr lang="en-GB" sz="1600" dirty="0"/>
                        <a:t>Poisonous substances</a:t>
                      </a:r>
                    </a:p>
                  </a:txBody>
                  <a:tcPr anchor="ctr"/>
                </a:tc>
                <a:tc>
                  <a:txBody>
                    <a:bodyPr/>
                    <a:lstStyle/>
                    <a:p>
                      <a:pPr>
                        <a:lnSpc>
                          <a:spcPct val="90000"/>
                        </a:lnSpc>
                      </a:pPr>
                      <a:r>
                        <a:rPr lang="en-GB" sz="1600" dirty="0"/>
                        <a:t>Metals</a:t>
                      </a:r>
                    </a:p>
                  </a:txBody>
                  <a:tcPr anchor="ctr"/>
                </a:tc>
                <a:extLst>
                  <a:ext uri="{0D108BD9-81ED-4DB2-BD59-A6C34878D82A}">
                    <a16:rowId xmlns:a16="http://schemas.microsoft.com/office/drawing/2014/main" val="3844386295"/>
                  </a:ext>
                </a:extLst>
              </a:tr>
              <a:tr h="276798">
                <a:tc vMerge="1">
                  <a:txBody>
                    <a:bodyPr/>
                    <a:lstStyle/>
                    <a:p>
                      <a:endParaRPr lang="en-GB" sz="1600" dirty="0"/>
                    </a:p>
                  </a:txBody>
                  <a:tcPr anchor="ctr"/>
                </a:tc>
                <a:tc>
                  <a:txBody>
                    <a:bodyPr/>
                    <a:lstStyle/>
                    <a:p>
                      <a:pPr>
                        <a:lnSpc>
                          <a:spcPct val="90000"/>
                        </a:lnSpc>
                      </a:pPr>
                      <a:r>
                        <a:rPr lang="en-GB" sz="1600" dirty="0"/>
                        <a:t>Persistent Organic Pollutants (POPs), PCBs, PBTs, etc.</a:t>
                      </a:r>
                    </a:p>
                  </a:txBody>
                  <a:tcPr anchor="ctr"/>
                </a:tc>
                <a:extLst>
                  <a:ext uri="{0D108BD9-81ED-4DB2-BD59-A6C34878D82A}">
                    <a16:rowId xmlns:a16="http://schemas.microsoft.com/office/drawing/2014/main" val="2440466566"/>
                  </a:ext>
                </a:extLst>
              </a:tr>
              <a:tr h="276798">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600" dirty="0"/>
                        <a:t>Other</a:t>
                      </a:r>
                    </a:p>
                  </a:txBody>
                  <a:tcPr anchor="ctr"/>
                </a:tc>
                <a:tc>
                  <a:txBody>
                    <a:bodyPr/>
                    <a:lstStyle/>
                    <a:p>
                      <a:pPr>
                        <a:lnSpc>
                          <a:spcPct val="90000"/>
                        </a:lnSpc>
                      </a:pPr>
                      <a:r>
                        <a:rPr lang="en-GB" sz="1600" dirty="0"/>
                        <a:t>Heat</a:t>
                      </a:r>
                    </a:p>
                  </a:txBody>
                  <a:tcPr anchor="ctr"/>
                </a:tc>
                <a:extLst>
                  <a:ext uri="{0D108BD9-81ED-4DB2-BD59-A6C34878D82A}">
                    <a16:rowId xmlns:a16="http://schemas.microsoft.com/office/drawing/2014/main" val="1507147265"/>
                  </a:ext>
                </a:extLst>
              </a:tr>
              <a:tr h="276798">
                <a:tc vMerge="1">
                  <a:txBody>
                    <a:bodyPr/>
                    <a:lstStyle/>
                    <a:p>
                      <a:endParaRPr lang="en-GB" sz="1600" dirty="0"/>
                    </a:p>
                  </a:txBody>
                  <a:tcPr anchor="ctr"/>
                </a:tc>
                <a:tc>
                  <a:txBody>
                    <a:bodyPr/>
                    <a:lstStyle/>
                    <a:p>
                      <a:pPr>
                        <a:lnSpc>
                          <a:spcPct val="90000"/>
                        </a:lnSpc>
                      </a:pPr>
                      <a:r>
                        <a:rPr lang="en-GB" sz="1600" dirty="0"/>
                        <a:t>Colour</a:t>
                      </a:r>
                    </a:p>
                  </a:txBody>
                  <a:tcPr anchor="ctr"/>
                </a:tc>
                <a:extLst>
                  <a:ext uri="{0D108BD9-81ED-4DB2-BD59-A6C34878D82A}">
                    <a16:rowId xmlns:a16="http://schemas.microsoft.com/office/drawing/2014/main" val="2562977309"/>
                  </a:ext>
                </a:extLst>
              </a:tr>
              <a:tr h="354730">
                <a:tc vMerge="1">
                  <a:txBody>
                    <a:bodyPr/>
                    <a:lstStyle/>
                    <a:p>
                      <a:endParaRPr lang="en-GB" sz="1600" dirty="0"/>
                    </a:p>
                  </a:txBody>
                  <a:tcPr anchor="ctr"/>
                </a:tc>
                <a:tc>
                  <a:txBody>
                    <a:bodyPr/>
                    <a:lstStyle/>
                    <a:p>
                      <a:pPr>
                        <a:lnSpc>
                          <a:spcPct val="90000"/>
                        </a:lnSpc>
                      </a:pPr>
                      <a:r>
                        <a:rPr lang="en-GB" sz="1600" dirty="0">
                          <a:solidFill>
                            <a:schemeClr val="tx1"/>
                          </a:solidFill>
                        </a:rPr>
                        <a:t>Microbeads/plastics</a:t>
                      </a:r>
                    </a:p>
                  </a:txBody>
                  <a:tcPr anchor="ctr"/>
                </a:tc>
                <a:extLst>
                  <a:ext uri="{0D108BD9-81ED-4DB2-BD59-A6C34878D82A}">
                    <a16:rowId xmlns:a16="http://schemas.microsoft.com/office/drawing/2014/main" val="1800680018"/>
                  </a:ext>
                </a:extLst>
              </a:tr>
            </a:tbl>
          </a:graphicData>
        </a:graphic>
      </p:graphicFrame>
      <p:sp>
        <p:nvSpPr>
          <p:cNvPr id="7" name="TextBox 6">
            <a:extLst>
              <a:ext uri="{FF2B5EF4-FFF2-40B4-BE49-F238E27FC236}">
                <a16:creationId xmlns:a16="http://schemas.microsoft.com/office/drawing/2014/main" id="{108EB1E2-4056-401B-B4FE-C658101860EF}"/>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Level 2</a:t>
            </a:r>
          </a:p>
        </p:txBody>
      </p:sp>
      <p:sp>
        <p:nvSpPr>
          <p:cNvPr id="11" name="TextBox 10">
            <a:extLst>
              <a:ext uri="{FF2B5EF4-FFF2-40B4-BE49-F238E27FC236}">
                <a16:creationId xmlns:a16="http://schemas.microsoft.com/office/drawing/2014/main" id="{F1CE9016-A935-4642-B2B0-E2D67CB782F6}"/>
              </a:ext>
            </a:extLst>
          </p:cNvPr>
          <p:cNvSpPr txBox="1"/>
          <p:nvPr/>
        </p:nvSpPr>
        <p:spPr>
          <a:xfrm>
            <a:off x="740228" y="5317231"/>
            <a:ext cx="7968666" cy="307777"/>
          </a:xfrm>
          <a:prstGeom prst="rect">
            <a:avLst/>
          </a:prstGeom>
          <a:noFill/>
        </p:spPr>
        <p:txBody>
          <a:bodyPr wrap="square" rtlCol="0">
            <a:spAutoFit/>
          </a:bodyPr>
          <a:lstStyle/>
          <a:p>
            <a:r>
              <a:rPr lang="en-US" sz="1400" b="0" dirty="0">
                <a:latin typeface="+mn-lt"/>
              </a:rPr>
              <a:t>*You can find main sources of the pollutants in Annex</a:t>
            </a:r>
          </a:p>
        </p:txBody>
      </p:sp>
    </p:spTree>
    <p:extLst>
      <p:ext uri="{BB962C8B-B14F-4D97-AF65-F5344CB8AC3E}">
        <p14:creationId xmlns:p14="http://schemas.microsoft.com/office/powerpoint/2010/main" val="36068780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Learning objectives: Levels 1 and 2</a:t>
            </a:r>
          </a:p>
        </p:txBody>
      </p:sp>
      <p:sp>
        <p:nvSpPr>
          <p:cNvPr id="5" name="Content Placeholder 4"/>
          <p:cNvSpPr>
            <a:spLocks noGrp="1"/>
          </p:cNvSpPr>
          <p:nvPr>
            <p:ph idx="1"/>
          </p:nvPr>
        </p:nvSpPr>
        <p:spPr>
          <a:xfrm>
            <a:off x="611560" y="1600200"/>
            <a:ext cx="8352928" cy="4925144"/>
          </a:xfrm>
          <a:ln>
            <a:noFill/>
          </a:ln>
        </p:spPr>
        <p:txBody>
          <a:bodyPr>
            <a:normAutofit/>
          </a:bodyPr>
          <a:lstStyle/>
          <a:p>
            <a:pPr marL="0" lvl="1">
              <a:spcBef>
                <a:spcPts val="600"/>
              </a:spcBef>
              <a:spcAft>
                <a:spcPts val="0"/>
              </a:spcAft>
              <a:buFont typeface="Arial" charset="0"/>
              <a:buChar char="•"/>
            </a:pPr>
            <a:r>
              <a:rPr lang="en-CA" altLang="en-US" sz="2400" dirty="0">
                <a:solidFill>
                  <a:schemeClr val="accent5">
                    <a:lumMod val="75000"/>
                  </a:schemeClr>
                </a:solidFill>
              </a:rPr>
              <a:t>Level 1:</a:t>
            </a:r>
          </a:p>
          <a:p>
            <a:pPr marL="739775" lvl="2" indent="-285750">
              <a:spcBef>
                <a:spcPts val="600"/>
              </a:spcBef>
              <a:buFont typeface="Arial" charset="0"/>
              <a:buChar char="•"/>
            </a:pPr>
            <a:r>
              <a:rPr lang="en-CA" altLang="en-US" sz="2000" dirty="0"/>
              <a:t>Understand why Emissions to Water are important and how they link to policy</a:t>
            </a:r>
          </a:p>
          <a:p>
            <a:pPr marL="739775" lvl="2" indent="-285750">
              <a:spcBef>
                <a:spcPts val="600"/>
              </a:spcBef>
              <a:buFont typeface="Arial" charset="0"/>
              <a:buChar char="•"/>
            </a:pPr>
            <a:r>
              <a:rPr lang="en-CA" altLang="en-US" sz="2000" dirty="0"/>
              <a:t>Understand the basic concepts of Accounting for Emissions to Water</a:t>
            </a:r>
          </a:p>
          <a:p>
            <a:pPr marL="739775" lvl="2" indent="-285750">
              <a:spcBef>
                <a:spcPts val="600"/>
              </a:spcBef>
              <a:buFont typeface="Arial" charset="0"/>
              <a:buChar char="•"/>
            </a:pPr>
            <a:r>
              <a:rPr lang="en-CA" altLang="en-US" sz="2000" dirty="0"/>
              <a:t>Understand how water is treated in the SEEA</a:t>
            </a:r>
          </a:p>
          <a:p>
            <a:pPr marL="739775" lvl="2" indent="-285750">
              <a:spcBef>
                <a:spcPts val="600"/>
              </a:spcBef>
              <a:buFont typeface="Arial" charset="0"/>
              <a:buChar char="•"/>
            </a:pPr>
            <a:r>
              <a:rPr lang="en-CA" altLang="en-US" sz="2000" dirty="0"/>
              <a:t>Learn the steps of compiling a Water Emissions Account</a:t>
            </a:r>
          </a:p>
          <a:p>
            <a:pPr marL="0" lvl="1">
              <a:spcBef>
                <a:spcPts val="600"/>
              </a:spcBef>
              <a:spcAft>
                <a:spcPts val="0"/>
              </a:spcAft>
              <a:buFont typeface="Arial" charset="0"/>
              <a:buChar char="•"/>
            </a:pPr>
            <a:r>
              <a:rPr lang="en-CA" altLang="en-US" sz="2400" dirty="0">
                <a:solidFill>
                  <a:schemeClr val="accent5">
                    <a:lumMod val="75000"/>
                  </a:schemeClr>
                </a:solidFill>
              </a:rPr>
              <a:t>Level 2:</a:t>
            </a:r>
          </a:p>
          <a:p>
            <a:pPr marL="739775" lvl="2" indent="-285750">
              <a:spcBef>
                <a:spcPts val="600"/>
              </a:spcBef>
              <a:buFont typeface="Arial" charset="0"/>
              <a:buChar char="•"/>
            </a:pPr>
            <a:r>
              <a:rPr lang="en-CA" altLang="en-US" sz="2000" dirty="0"/>
              <a:t>Understand the data options and sources</a:t>
            </a:r>
          </a:p>
          <a:p>
            <a:pPr marL="739775" lvl="2" indent="-285750">
              <a:spcBef>
                <a:spcPts val="600"/>
              </a:spcBef>
              <a:buFont typeface="Arial" charset="0"/>
              <a:buChar char="•"/>
            </a:pPr>
            <a:r>
              <a:rPr lang="en-CA" altLang="en-US" sz="2000" dirty="0"/>
              <a:t>Understand the important conceptual issues</a:t>
            </a:r>
          </a:p>
          <a:p>
            <a:pPr marL="739775" lvl="2" indent="-285750">
              <a:spcBef>
                <a:spcPts val="600"/>
              </a:spcBef>
              <a:buFont typeface="Arial" charset="0"/>
              <a:buChar char="•"/>
            </a:pPr>
            <a:r>
              <a:rPr lang="en-CA" altLang="en-US" sz="2000" dirty="0"/>
              <a:t>Be aware of how other countries have approached Water Emissions Accounting</a:t>
            </a:r>
          </a:p>
        </p:txBody>
      </p:sp>
      <p:sp>
        <p:nvSpPr>
          <p:cNvPr id="6" name="Footer Placeholder 5"/>
          <p:cNvSpPr>
            <a:spLocks noGrp="1"/>
          </p:cNvSpPr>
          <p:nvPr>
            <p:ph type="ftr" sz="quarter" idx="11"/>
          </p:nvPr>
        </p:nvSpPr>
        <p:spPr/>
        <p:txBody>
          <a:bodyPr/>
          <a:lstStyle/>
          <a:p>
            <a:r>
              <a:rPr lang="en-GB"/>
              <a:t>SEEA-CF - Water emission accounts</a:t>
            </a:r>
          </a:p>
        </p:txBody>
      </p:sp>
      <p:sp>
        <p:nvSpPr>
          <p:cNvPr id="7" name="Slide Number Placeholder 6"/>
          <p:cNvSpPr>
            <a:spLocks noGrp="1"/>
          </p:cNvSpPr>
          <p:nvPr>
            <p:ph type="sldNum" sz="quarter" idx="12"/>
          </p:nvPr>
        </p:nvSpPr>
        <p:spPr/>
        <p:txBody>
          <a:bodyPr/>
          <a:lstStyle/>
          <a:p>
            <a:fld id="{A2261D6C-4505-4CAD-B01B-1DA294CCE22C}" type="slidenum">
              <a:rPr lang="en-GB" smtClean="0"/>
              <a:pPr/>
              <a:t>3</a:t>
            </a:fld>
            <a:endParaRPr lang="en-GB"/>
          </a:p>
        </p:txBody>
      </p:sp>
      <p:sp>
        <p:nvSpPr>
          <p:cNvPr id="9" name="TextBox 8">
            <a:extLst>
              <a:ext uri="{FF2B5EF4-FFF2-40B4-BE49-F238E27FC236}">
                <a16:creationId xmlns:a16="http://schemas.microsoft.com/office/drawing/2014/main" id="{85BE6A74-D34B-0B42-8B6D-DB423022EE89}"/>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Learning Objectives</a:t>
            </a:r>
          </a:p>
        </p:txBody>
      </p:sp>
      <p:pic>
        <p:nvPicPr>
          <p:cNvPr id="8" name="Picture 7">
            <a:extLst>
              <a:ext uri="{FF2B5EF4-FFF2-40B4-BE49-F238E27FC236}">
                <a16:creationId xmlns:a16="http://schemas.microsoft.com/office/drawing/2014/main" id="{EE5C3B14-A30B-466B-B9DD-8528A5978104}"/>
              </a:ext>
            </a:extLst>
          </p:cNvPr>
          <p:cNvPicPr>
            <a:picLocks noChangeAspect="1"/>
          </p:cNvPicPr>
          <p:nvPr/>
        </p:nvPicPr>
        <p:blipFill>
          <a:blip r:embed="rId3"/>
          <a:stretch>
            <a:fillRect/>
          </a:stretch>
        </p:blipFill>
        <p:spPr>
          <a:xfrm>
            <a:off x="216346" y="-4275856"/>
            <a:ext cx="8725406" cy="11535879"/>
          </a:xfrm>
          <a:prstGeom prst="rect">
            <a:avLst/>
          </a:prstGeom>
        </p:spPr>
      </p:pic>
    </p:spTree>
    <p:extLst>
      <p:ext uri="{BB962C8B-B14F-4D97-AF65-F5344CB8AC3E}">
        <p14:creationId xmlns:p14="http://schemas.microsoft.com/office/powerpoint/2010/main" val="17336998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20000" fill="hold"/>
                                        <p:tgtEl>
                                          <p:spTgt spid="8"/>
                                        </p:tgtEl>
                                        <p:attrNameLst>
                                          <p:attrName>ppt_x</p:attrName>
                                        </p:attrNameLst>
                                      </p:cBhvr>
                                      <p:tavLst>
                                        <p:tav tm="0">
                                          <p:val>
                                            <p:strVal val="#ppt_x"/>
                                          </p:val>
                                        </p:tav>
                                        <p:tav tm="100000">
                                          <p:val>
                                            <p:strVal val="#ppt_x"/>
                                          </p:val>
                                        </p:tav>
                                      </p:tavLst>
                                    </p:anim>
                                    <p:anim calcmode="lin" valueType="num">
                                      <p:cBhvr additive="base">
                                        <p:cTn id="8" dur="20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US" sz="2800" dirty="0"/>
              <a:t>Good news! You don’t need to measure (much)</a:t>
            </a:r>
            <a:endParaRPr lang="en-GB" sz="2800" dirty="0"/>
          </a:p>
        </p:txBody>
      </p:sp>
      <p:sp>
        <p:nvSpPr>
          <p:cNvPr id="3" name="Content Placeholder 2"/>
          <p:cNvSpPr>
            <a:spLocks noGrp="1"/>
          </p:cNvSpPr>
          <p:nvPr>
            <p:ph idx="1"/>
          </p:nvPr>
        </p:nvSpPr>
        <p:spPr>
          <a:xfrm>
            <a:off x="628650" y="1879451"/>
            <a:ext cx="7886700" cy="4645893"/>
          </a:xfrm>
        </p:spPr>
        <p:txBody>
          <a:bodyPr/>
          <a:lstStyle/>
          <a:p>
            <a:pPr>
              <a:buFont typeface="Arial" charset="0"/>
              <a:buChar char="•"/>
            </a:pPr>
            <a:r>
              <a:rPr lang="en-CA" altLang="en-US" dirty="0"/>
              <a:t>Data: </a:t>
            </a:r>
          </a:p>
          <a:p>
            <a:pPr lvl="1">
              <a:buFont typeface="Arial" charset="0"/>
              <a:buChar char="•"/>
            </a:pPr>
            <a:r>
              <a:rPr lang="en-CA" altLang="en-US" dirty="0"/>
              <a:t>Household emissions estimated from factors</a:t>
            </a:r>
          </a:p>
          <a:p>
            <a:pPr lvl="2">
              <a:buFont typeface="Arial" charset="0"/>
              <a:buChar char="•"/>
            </a:pPr>
            <a:r>
              <a:rPr lang="en-CA" altLang="en-US" dirty="0"/>
              <a:t>e.g., One household discharges 60g/day BOD</a:t>
            </a:r>
          </a:p>
          <a:p>
            <a:pPr lvl="1">
              <a:buFont typeface="Arial" charset="0"/>
              <a:buChar char="•"/>
            </a:pPr>
            <a:r>
              <a:rPr lang="en-CA" altLang="en-US" dirty="0"/>
              <a:t>Agriculture discharges all pesticides and fertilizers applied</a:t>
            </a:r>
          </a:p>
          <a:p>
            <a:pPr lvl="1">
              <a:buFont typeface="Arial" charset="0"/>
              <a:buChar char="•"/>
            </a:pPr>
            <a:r>
              <a:rPr lang="en-CA" altLang="en-US" dirty="0"/>
              <a:t>Industries are often regulated to limit emissions (standard)</a:t>
            </a:r>
          </a:p>
          <a:p>
            <a:pPr lvl="2">
              <a:buFont typeface="Arial" charset="0"/>
              <a:buChar char="•"/>
            </a:pPr>
            <a:r>
              <a:rPr lang="en-CA" altLang="en-US" dirty="0"/>
              <a:t>e.g., Plant xxx averages 100m</a:t>
            </a:r>
            <a:r>
              <a:rPr lang="en-CA" altLang="en-US" baseline="30000" dirty="0"/>
              <a:t>3</a:t>
            </a:r>
            <a:r>
              <a:rPr lang="en-CA" altLang="en-US" dirty="0"/>
              <a:t> effluent per day, BOD is 2.5kg/m</a:t>
            </a:r>
            <a:r>
              <a:rPr lang="en-CA" altLang="en-US" baseline="30000" dirty="0"/>
              <a:t>3</a:t>
            </a:r>
          </a:p>
          <a:p>
            <a:pPr lvl="1">
              <a:buFont typeface="Arial" charset="0"/>
              <a:buChar char="•"/>
            </a:pPr>
            <a:r>
              <a:rPr lang="en-CA" altLang="en-US" dirty="0"/>
              <a:t>Industries may need to report on quantities released</a:t>
            </a:r>
          </a:p>
          <a:p>
            <a:pPr lvl="2">
              <a:buFont typeface="Arial" charset="0"/>
              <a:buChar char="•"/>
            </a:pPr>
            <a:r>
              <a:rPr lang="en-CA" altLang="en-US" dirty="0"/>
              <a:t>e.g., via Pollutant Release and Transfer Registry (PRTR)</a:t>
            </a:r>
          </a:p>
          <a:p>
            <a:pPr>
              <a:buFont typeface="Arial" charset="0"/>
              <a:buChar char="•"/>
            </a:pPr>
            <a:r>
              <a:rPr lang="en-CA" altLang="en-US" dirty="0"/>
              <a:t>Expertise: </a:t>
            </a:r>
          </a:p>
          <a:p>
            <a:pPr lvl="1">
              <a:buFont typeface="Arial" charset="0"/>
              <a:buChar char="•"/>
            </a:pPr>
            <a:r>
              <a:rPr lang="en-CA" altLang="en-US" dirty="0"/>
              <a:t>Statisticians</a:t>
            </a:r>
          </a:p>
          <a:p>
            <a:pPr lvl="1">
              <a:buFont typeface="Arial" charset="0"/>
              <a:buChar char="•"/>
            </a:pPr>
            <a:r>
              <a:rPr lang="en-CA" altLang="en-US" dirty="0"/>
              <a:t>Industrial engineers (to estimate discharge)</a:t>
            </a:r>
          </a:p>
          <a:p>
            <a:pPr lvl="1">
              <a:buFont typeface="Arial" charset="0"/>
              <a:buChar char="•"/>
            </a:pPr>
            <a:r>
              <a:rPr lang="en-CA" altLang="en-US" dirty="0"/>
              <a:t>Water supply and treatment specialists</a:t>
            </a:r>
          </a:p>
          <a:p>
            <a:endParaRPr lang="en-GB"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30</a:t>
            </a:fld>
            <a:endParaRPr lang="en-GB"/>
          </a:p>
        </p:txBody>
      </p:sp>
      <p:sp>
        <p:nvSpPr>
          <p:cNvPr id="6" name="TextBox 5">
            <a:extLst>
              <a:ext uri="{FF2B5EF4-FFF2-40B4-BE49-F238E27FC236}">
                <a16:creationId xmlns:a16="http://schemas.microsoft.com/office/drawing/2014/main" id="{88CA0322-8CAF-4E16-AC64-A1E1ABCC3F5B}"/>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30209584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a:t>SEEA-CF - Water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31</a:t>
            </a:fld>
            <a:endParaRPr lang="en-GB"/>
          </a:p>
        </p:txBody>
      </p:sp>
      <p:sp>
        <p:nvSpPr>
          <p:cNvPr id="11" name="Rectangle: Rounded Corners 10">
            <a:extLst>
              <a:ext uri="{FF2B5EF4-FFF2-40B4-BE49-F238E27FC236}">
                <a16:creationId xmlns:a16="http://schemas.microsoft.com/office/drawing/2014/main" id="{28691C76-B909-47F2-9656-A1B17323DDB6}"/>
              </a:ext>
            </a:extLst>
          </p:cNvPr>
          <p:cNvSpPr/>
          <p:nvPr/>
        </p:nvSpPr>
        <p:spPr>
          <a:xfrm>
            <a:off x="579222" y="1832235"/>
            <a:ext cx="2575198" cy="610088"/>
          </a:xfrm>
          <a:prstGeom prst="roundRect">
            <a:avLst/>
          </a:prstGeom>
          <a:solidFill>
            <a:schemeClr val="accent5">
              <a:lumMod val="60000"/>
              <a:lumOff val="4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dirty="0">
                <a:solidFill>
                  <a:schemeClr val="tx1"/>
                </a:solidFill>
              </a:rPr>
              <a:t>Scope</a:t>
            </a:r>
          </a:p>
        </p:txBody>
      </p:sp>
      <p:sp>
        <p:nvSpPr>
          <p:cNvPr id="13" name="Rectangle: Rounded Corners 12">
            <a:extLst>
              <a:ext uri="{FF2B5EF4-FFF2-40B4-BE49-F238E27FC236}">
                <a16:creationId xmlns:a16="http://schemas.microsoft.com/office/drawing/2014/main" id="{DCA34DF3-7197-4D94-BF6B-51D8A88A6A43}"/>
              </a:ext>
            </a:extLst>
          </p:cNvPr>
          <p:cNvSpPr/>
          <p:nvPr/>
        </p:nvSpPr>
        <p:spPr>
          <a:xfrm>
            <a:off x="3324904" y="1832235"/>
            <a:ext cx="5446140" cy="610088"/>
          </a:xfrm>
          <a:prstGeom prst="roundRect">
            <a:avLst/>
          </a:prstGeom>
          <a:solidFill>
            <a:schemeClr val="accent5">
              <a:lumMod val="60000"/>
              <a:lumOff val="4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400" b="0" dirty="0">
                <a:solidFill>
                  <a:schemeClr val="tx1"/>
                </a:solidFill>
              </a:rPr>
              <a:t>Sewage treatment </a:t>
            </a:r>
            <a:r>
              <a:rPr lang="en-US" altLang="en-US" sz="1400" dirty="0">
                <a:solidFill>
                  <a:schemeClr val="tx1"/>
                </a:solidFill>
              </a:rPr>
              <a:t>only covers amounts collected </a:t>
            </a:r>
          </a:p>
          <a:p>
            <a:r>
              <a:rPr lang="en-US" altLang="en-US" sz="1400" dirty="0">
                <a:solidFill>
                  <a:schemeClr val="tx1"/>
                </a:solidFill>
              </a:rPr>
              <a:t>       (not generated)</a:t>
            </a:r>
          </a:p>
        </p:txBody>
      </p:sp>
      <p:grpSp>
        <p:nvGrpSpPr>
          <p:cNvPr id="9" name="Group 8">
            <a:extLst>
              <a:ext uri="{FF2B5EF4-FFF2-40B4-BE49-F238E27FC236}">
                <a16:creationId xmlns:a16="http://schemas.microsoft.com/office/drawing/2014/main" id="{09E453A4-6C95-4727-BB71-137FBDEFA35D}"/>
              </a:ext>
            </a:extLst>
          </p:cNvPr>
          <p:cNvGrpSpPr/>
          <p:nvPr/>
        </p:nvGrpSpPr>
        <p:grpSpPr>
          <a:xfrm>
            <a:off x="565728" y="2626242"/>
            <a:ext cx="8191822" cy="816069"/>
            <a:chOff x="579222" y="2452113"/>
            <a:chExt cx="8191822" cy="816069"/>
          </a:xfrm>
        </p:grpSpPr>
        <p:sp>
          <p:nvSpPr>
            <p:cNvPr id="12" name="Rectangle: Rounded Corners 11">
              <a:extLst>
                <a:ext uri="{FF2B5EF4-FFF2-40B4-BE49-F238E27FC236}">
                  <a16:creationId xmlns:a16="http://schemas.microsoft.com/office/drawing/2014/main" id="{3608400B-8AC3-4ADD-BE3D-AB2F36AA4428}"/>
                </a:ext>
              </a:extLst>
            </p:cNvPr>
            <p:cNvSpPr/>
            <p:nvPr/>
          </p:nvSpPr>
          <p:spPr>
            <a:xfrm>
              <a:off x="579222" y="2452113"/>
              <a:ext cx="2575198" cy="816069"/>
            </a:xfrm>
            <a:prstGeom prst="roundRect">
              <a:avLst/>
            </a:prstGeom>
            <a:solidFill>
              <a:srgbClr val="7EB2E6">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dirty="0">
                  <a:solidFill>
                    <a:schemeClr val="tx1"/>
                  </a:solidFill>
                </a:rPr>
                <a:t>Data </a:t>
              </a:r>
              <a:r>
                <a:rPr lang="en-US" sz="1600" dirty="0">
                  <a:solidFill>
                    <a:schemeClr val="tx1"/>
                  </a:solidFill>
                </a:rPr>
                <a:t>Quality</a:t>
              </a:r>
            </a:p>
          </p:txBody>
        </p:sp>
        <p:sp>
          <p:nvSpPr>
            <p:cNvPr id="16" name="Rectangle: Rounded Corners 15">
              <a:extLst>
                <a:ext uri="{FF2B5EF4-FFF2-40B4-BE49-F238E27FC236}">
                  <a16:creationId xmlns:a16="http://schemas.microsoft.com/office/drawing/2014/main" id="{2EF7E7DC-05E4-4350-A94C-8C55ACEE5278}"/>
                </a:ext>
              </a:extLst>
            </p:cNvPr>
            <p:cNvSpPr/>
            <p:nvPr/>
          </p:nvSpPr>
          <p:spPr>
            <a:xfrm>
              <a:off x="3324904" y="2452113"/>
              <a:ext cx="5446140" cy="816069"/>
            </a:xfrm>
            <a:prstGeom prst="roundRect">
              <a:avLst/>
            </a:prstGeom>
            <a:solidFill>
              <a:srgbClr val="7EB2E6">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400" b="0" dirty="0">
                  <a:solidFill>
                    <a:schemeClr val="tx1"/>
                  </a:solidFill>
                </a:rPr>
                <a:t>Getting data from industries and farms with </a:t>
              </a:r>
              <a:r>
                <a:rPr lang="en-US" sz="1400" dirty="0">
                  <a:solidFill>
                    <a:schemeClr val="tx1"/>
                  </a:solidFill>
                </a:rPr>
                <a:t>own treatment</a:t>
              </a:r>
            </a:p>
            <a:p>
              <a:pPr marL="285750" indent="-285750">
                <a:buFont typeface="Arial" panose="020B0604020202020204" pitchFamily="34" charset="0"/>
                <a:buChar char="•"/>
              </a:pPr>
              <a:r>
                <a:rPr lang="en-US" sz="1400" dirty="0">
                  <a:solidFill>
                    <a:schemeClr val="tx1"/>
                  </a:solidFill>
                </a:rPr>
                <a:t>Local emission factors </a:t>
              </a:r>
            </a:p>
            <a:p>
              <a:r>
                <a:rPr lang="en-US" sz="1400" b="0" dirty="0">
                  <a:solidFill>
                    <a:schemeClr val="tx1"/>
                  </a:solidFill>
                </a:rPr>
                <a:t>       (urban/rural, high/low income, industry by type…)</a:t>
              </a:r>
            </a:p>
          </p:txBody>
        </p:sp>
      </p:grpSp>
      <p:grpSp>
        <p:nvGrpSpPr>
          <p:cNvPr id="8" name="Group 7">
            <a:extLst>
              <a:ext uri="{FF2B5EF4-FFF2-40B4-BE49-F238E27FC236}">
                <a16:creationId xmlns:a16="http://schemas.microsoft.com/office/drawing/2014/main" id="{E22D2D73-9421-435F-A9C8-4065F7BF7D63}"/>
              </a:ext>
            </a:extLst>
          </p:cNvPr>
          <p:cNvGrpSpPr/>
          <p:nvPr/>
        </p:nvGrpSpPr>
        <p:grpSpPr>
          <a:xfrm>
            <a:off x="579222" y="3619794"/>
            <a:ext cx="8175579" cy="612924"/>
            <a:chOff x="595465" y="3328748"/>
            <a:chExt cx="8175579" cy="612924"/>
          </a:xfrm>
        </p:grpSpPr>
        <p:sp>
          <p:nvSpPr>
            <p:cNvPr id="17" name="Rectangle: Rounded Corners 16">
              <a:extLst>
                <a:ext uri="{FF2B5EF4-FFF2-40B4-BE49-F238E27FC236}">
                  <a16:creationId xmlns:a16="http://schemas.microsoft.com/office/drawing/2014/main" id="{79FA34FE-605B-45B3-8E83-920A50760D30}"/>
                </a:ext>
              </a:extLst>
            </p:cNvPr>
            <p:cNvSpPr/>
            <p:nvPr/>
          </p:nvSpPr>
          <p:spPr>
            <a:xfrm>
              <a:off x="595465" y="3328748"/>
              <a:ext cx="2575198" cy="610088"/>
            </a:xfrm>
            <a:prstGeom prst="roundRect">
              <a:avLst/>
            </a:prstGeom>
            <a:solidFill>
              <a:srgbClr val="9CC7C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dirty="0">
                  <a:solidFill>
                    <a:schemeClr val="tx1"/>
                  </a:solidFill>
                </a:rPr>
                <a:t>Administrative data</a:t>
              </a:r>
            </a:p>
          </p:txBody>
        </p:sp>
        <p:sp>
          <p:nvSpPr>
            <p:cNvPr id="19" name="Rectangle: Rounded Corners 18">
              <a:extLst>
                <a:ext uri="{FF2B5EF4-FFF2-40B4-BE49-F238E27FC236}">
                  <a16:creationId xmlns:a16="http://schemas.microsoft.com/office/drawing/2014/main" id="{E5259270-4AFE-4692-B909-9E06DEC3EAE1}"/>
                </a:ext>
              </a:extLst>
            </p:cNvPr>
            <p:cNvSpPr/>
            <p:nvPr/>
          </p:nvSpPr>
          <p:spPr>
            <a:xfrm>
              <a:off x="3324904" y="3331584"/>
              <a:ext cx="5446140" cy="610088"/>
            </a:xfrm>
            <a:prstGeom prst="roundRect">
              <a:avLst/>
            </a:prstGeom>
            <a:solidFill>
              <a:srgbClr val="9CC7C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400" b="0" dirty="0">
                  <a:solidFill>
                    <a:schemeClr val="tx1"/>
                  </a:solidFill>
                </a:rPr>
                <a:t>Expenditures </a:t>
              </a:r>
              <a:r>
                <a:rPr lang="en-US" sz="1400" dirty="0">
                  <a:solidFill>
                    <a:schemeClr val="tx1"/>
                  </a:solidFill>
                </a:rPr>
                <a:t>on fuel (by type), consumption of fuel</a:t>
              </a:r>
            </a:p>
            <a:p>
              <a:pPr marL="285750" indent="-285750">
                <a:buFont typeface="Arial" panose="020B0604020202020204" pitchFamily="34" charset="0"/>
                <a:buChar char="•"/>
              </a:pPr>
              <a:r>
                <a:rPr lang="en-US" sz="1400" b="0" dirty="0">
                  <a:solidFill>
                    <a:schemeClr val="tx1"/>
                  </a:solidFill>
                </a:rPr>
                <a:t>Energy utilities</a:t>
              </a:r>
            </a:p>
          </p:txBody>
        </p:sp>
      </p:grpSp>
      <p:grpSp>
        <p:nvGrpSpPr>
          <p:cNvPr id="3" name="Group 2">
            <a:extLst>
              <a:ext uri="{FF2B5EF4-FFF2-40B4-BE49-F238E27FC236}">
                <a16:creationId xmlns:a16="http://schemas.microsoft.com/office/drawing/2014/main" id="{4530E270-720E-431A-9FDA-9E0ECA131BFD}"/>
              </a:ext>
            </a:extLst>
          </p:cNvPr>
          <p:cNvGrpSpPr/>
          <p:nvPr/>
        </p:nvGrpSpPr>
        <p:grpSpPr>
          <a:xfrm>
            <a:off x="562979" y="5261969"/>
            <a:ext cx="8175579" cy="635867"/>
            <a:chOff x="595465" y="5088573"/>
            <a:chExt cx="8175579" cy="635867"/>
          </a:xfrm>
        </p:grpSpPr>
        <p:sp>
          <p:nvSpPr>
            <p:cNvPr id="22" name="Rectangle: Rounded Corners 21">
              <a:extLst>
                <a:ext uri="{FF2B5EF4-FFF2-40B4-BE49-F238E27FC236}">
                  <a16:creationId xmlns:a16="http://schemas.microsoft.com/office/drawing/2014/main" id="{269AAD7E-798A-4591-855F-C279B21DDB52}"/>
                </a:ext>
              </a:extLst>
            </p:cNvPr>
            <p:cNvSpPr/>
            <p:nvPr/>
          </p:nvSpPr>
          <p:spPr>
            <a:xfrm>
              <a:off x="595465" y="5091409"/>
              <a:ext cx="2575198" cy="633031"/>
            </a:xfrm>
            <a:prstGeom prst="roundRect">
              <a:avLst/>
            </a:prstGeom>
            <a:solidFill>
              <a:schemeClr val="accent5">
                <a:lumMod val="60000"/>
                <a:lumOff val="4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Seasonality</a:t>
              </a:r>
            </a:p>
          </p:txBody>
        </p:sp>
        <p:sp>
          <p:nvSpPr>
            <p:cNvPr id="23" name="Rectangle: Rounded Corners 22">
              <a:extLst>
                <a:ext uri="{FF2B5EF4-FFF2-40B4-BE49-F238E27FC236}">
                  <a16:creationId xmlns:a16="http://schemas.microsoft.com/office/drawing/2014/main" id="{6361D323-066E-4824-A796-21F3525A8BD3}"/>
                </a:ext>
              </a:extLst>
            </p:cNvPr>
            <p:cNvSpPr/>
            <p:nvPr/>
          </p:nvSpPr>
          <p:spPr>
            <a:xfrm>
              <a:off x="3324904" y="5088573"/>
              <a:ext cx="5446140" cy="633031"/>
            </a:xfrm>
            <a:prstGeom prst="roundRect">
              <a:avLst/>
            </a:prstGeom>
            <a:solidFill>
              <a:schemeClr val="accent5">
                <a:lumMod val="60000"/>
                <a:lumOff val="4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400" b="0" dirty="0">
                  <a:solidFill>
                    <a:schemeClr val="tx1"/>
                  </a:solidFill>
                </a:rPr>
                <a:t>Annual averages may hide seasonal variation and extremes</a:t>
              </a:r>
            </a:p>
            <a:p>
              <a:r>
                <a:rPr lang="en-US" sz="1400" b="0" dirty="0">
                  <a:solidFill>
                    <a:schemeClr val="tx1"/>
                  </a:solidFill>
                </a:rPr>
                <a:t>       (e.g., seasonal operators, rainy/dry seasons)</a:t>
              </a:r>
            </a:p>
          </p:txBody>
        </p:sp>
      </p:grpSp>
      <p:grpSp>
        <p:nvGrpSpPr>
          <p:cNvPr id="29" name="Group 28">
            <a:extLst>
              <a:ext uri="{FF2B5EF4-FFF2-40B4-BE49-F238E27FC236}">
                <a16:creationId xmlns:a16="http://schemas.microsoft.com/office/drawing/2014/main" id="{95F91EA4-C693-455F-93A0-53DA306462E9}"/>
              </a:ext>
            </a:extLst>
          </p:cNvPr>
          <p:cNvGrpSpPr/>
          <p:nvPr/>
        </p:nvGrpSpPr>
        <p:grpSpPr>
          <a:xfrm>
            <a:off x="562979" y="4442300"/>
            <a:ext cx="8191822" cy="610088"/>
            <a:chOff x="579222" y="2658094"/>
            <a:chExt cx="8191822" cy="610088"/>
          </a:xfrm>
        </p:grpSpPr>
        <p:sp>
          <p:nvSpPr>
            <p:cNvPr id="30" name="Rectangle: Rounded Corners 29">
              <a:extLst>
                <a:ext uri="{FF2B5EF4-FFF2-40B4-BE49-F238E27FC236}">
                  <a16:creationId xmlns:a16="http://schemas.microsoft.com/office/drawing/2014/main" id="{228EA894-EDF0-4CC0-A611-FEA78C1A2992}"/>
                </a:ext>
              </a:extLst>
            </p:cNvPr>
            <p:cNvSpPr/>
            <p:nvPr/>
          </p:nvSpPr>
          <p:spPr>
            <a:xfrm>
              <a:off x="579222" y="2658094"/>
              <a:ext cx="2575198" cy="610088"/>
            </a:xfrm>
            <a:prstGeom prst="roundRect">
              <a:avLst/>
            </a:prstGeom>
            <a:solidFill>
              <a:srgbClr val="7EB2E6">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Scale </a:t>
              </a:r>
              <a:r>
                <a:rPr lang="en-US" sz="1600" b="0" dirty="0">
                  <a:solidFill>
                    <a:schemeClr val="tx1"/>
                  </a:solidFill>
                </a:rPr>
                <a:t>of data</a:t>
              </a:r>
            </a:p>
          </p:txBody>
        </p:sp>
        <p:sp>
          <p:nvSpPr>
            <p:cNvPr id="31" name="Rectangle: Rounded Corners 30">
              <a:extLst>
                <a:ext uri="{FF2B5EF4-FFF2-40B4-BE49-F238E27FC236}">
                  <a16:creationId xmlns:a16="http://schemas.microsoft.com/office/drawing/2014/main" id="{D25C77E2-E688-4384-8994-FB4F775D3F54}"/>
                </a:ext>
              </a:extLst>
            </p:cNvPr>
            <p:cNvSpPr/>
            <p:nvPr/>
          </p:nvSpPr>
          <p:spPr>
            <a:xfrm>
              <a:off x="3324904" y="2658094"/>
              <a:ext cx="5446140" cy="610088"/>
            </a:xfrm>
            <a:prstGeom prst="roundRect">
              <a:avLst/>
            </a:prstGeom>
            <a:solidFill>
              <a:srgbClr val="7EB2E6">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1400" b="0" dirty="0">
                  <a:solidFill>
                    <a:schemeClr val="tx1"/>
                  </a:solidFill>
                </a:rPr>
                <a:t>National level data may hide regional variation</a:t>
              </a:r>
            </a:p>
          </p:txBody>
        </p:sp>
      </p:grpSp>
      <p:sp>
        <p:nvSpPr>
          <p:cNvPr id="20" name="Title 1">
            <a:extLst>
              <a:ext uri="{FF2B5EF4-FFF2-40B4-BE49-F238E27FC236}">
                <a16:creationId xmlns:a16="http://schemas.microsoft.com/office/drawing/2014/main" id="{3812383F-1122-4552-BA55-B3EE3AEA66C4}"/>
              </a:ext>
            </a:extLst>
          </p:cNvPr>
          <p:cNvSpPr>
            <a:spLocks noGrp="1"/>
          </p:cNvSpPr>
          <p:nvPr>
            <p:ph type="title"/>
          </p:nvPr>
        </p:nvSpPr>
        <p:spPr>
          <a:xfrm>
            <a:off x="628650" y="810600"/>
            <a:ext cx="7886700" cy="816069"/>
          </a:xfrm>
        </p:spPr>
        <p:txBody>
          <a:bodyPr anchor="ctr">
            <a:noAutofit/>
          </a:bodyPr>
          <a:lstStyle/>
          <a:p>
            <a:r>
              <a:rPr lang="en-GB" dirty="0"/>
              <a:t>Common problems in compilation</a:t>
            </a:r>
          </a:p>
        </p:txBody>
      </p:sp>
      <p:sp>
        <p:nvSpPr>
          <p:cNvPr id="21" name="TextBox 20">
            <a:extLst>
              <a:ext uri="{FF2B5EF4-FFF2-40B4-BE49-F238E27FC236}">
                <a16:creationId xmlns:a16="http://schemas.microsoft.com/office/drawing/2014/main" id="{DC83763A-326A-4692-9729-8F8CE03DAFD0}"/>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1549393397"/>
      </p:ext>
    </p:extLst>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GB" dirty="0"/>
              <a:t>Common problems in compilation</a:t>
            </a:r>
          </a:p>
        </p:txBody>
      </p:sp>
      <p:sp>
        <p:nvSpPr>
          <p:cNvPr id="3" name="Content Placeholder 2"/>
          <p:cNvSpPr>
            <a:spLocks noGrp="1"/>
          </p:cNvSpPr>
          <p:nvPr>
            <p:ph idx="1"/>
          </p:nvPr>
        </p:nvSpPr>
        <p:spPr>
          <a:xfrm>
            <a:off x="628650" y="1916832"/>
            <a:ext cx="7886700" cy="4645893"/>
          </a:xfrm>
        </p:spPr>
        <p:txBody>
          <a:bodyPr>
            <a:normAutofit/>
          </a:bodyPr>
          <a:lstStyle/>
          <a:p>
            <a:pPr marL="285750" lvl="1"/>
            <a:r>
              <a:rPr lang="en-US" altLang="en-US" sz="1800" dirty="0"/>
              <a:t>Scope</a:t>
            </a:r>
          </a:p>
          <a:p>
            <a:pPr marL="742950" lvl="2"/>
            <a:r>
              <a:rPr lang="en-US" altLang="en-US" dirty="0"/>
              <a:t>Sewage treatment only covers amounts </a:t>
            </a:r>
            <a:r>
              <a:rPr lang="en-US" altLang="en-US" b="1" dirty="0"/>
              <a:t>collected</a:t>
            </a:r>
            <a:r>
              <a:rPr lang="en-US" altLang="en-US" dirty="0"/>
              <a:t> (not generated)</a:t>
            </a:r>
          </a:p>
          <a:p>
            <a:pPr marL="285750" lvl="1"/>
            <a:r>
              <a:rPr lang="en-US" altLang="en-US" sz="1800" dirty="0"/>
              <a:t>Data </a:t>
            </a:r>
            <a:r>
              <a:rPr lang="en-US" altLang="en-US" b="1" dirty="0"/>
              <a:t>quality</a:t>
            </a:r>
          </a:p>
          <a:p>
            <a:pPr marL="742950" lvl="2"/>
            <a:r>
              <a:rPr lang="en-US" altLang="en-US" dirty="0"/>
              <a:t>Getting data from industries and farms with </a:t>
            </a:r>
            <a:r>
              <a:rPr lang="en-US" altLang="en-US" b="1" dirty="0"/>
              <a:t>own treatment</a:t>
            </a:r>
          </a:p>
          <a:p>
            <a:pPr marL="742950" lvl="2"/>
            <a:r>
              <a:rPr lang="en-US" altLang="en-US" b="1" dirty="0"/>
              <a:t>Local emission factors</a:t>
            </a:r>
            <a:r>
              <a:rPr lang="en-US" altLang="en-US" dirty="0"/>
              <a:t> (urban/rural, high/low income, industry by type…)</a:t>
            </a:r>
          </a:p>
          <a:p>
            <a:pPr marL="285750" lvl="1"/>
            <a:r>
              <a:rPr lang="en-US" altLang="en-US" b="1" dirty="0"/>
              <a:t>Scale</a:t>
            </a:r>
            <a:r>
              <a:rPr lang="en-US" altLang="en-US" sz="1800" dirty="0"/>
              <a:t> of data (national level data may hide regional variation)</a:t>
            </a:r>
            <a:endParaRPr lang="en-US" altLang="en-US" dirty="0"/>
          </a:p>
          <a:p>
            <a:pPr marL="285750" lvl="1"/>
            <a:r>
              <a:rPr lang="en-US" altLang="en-US" b="1" dirty="0"/>
              <a:t>Seasonality:</a:t>
            </a:r>
            <a:r>
              <a:rPr lang="en-US" altLang="en-US" sz="1800" dirty="0"/>
              <a:t> Annual averages may hide seasonal variation and </a:t>
            </a:r>
            <a:r>
              <a:rPr lang="en-US" altLang="en-US" b="1" dirty="0"/>
              <a:t>extremes</a:t>
            </a:r>
            <a:r>
              <a:rPr lang="en-US" altLang="en-US" sz="1800" dirty="0"/>
              <a:t> (e.g., seasonal operators, rainy/dry seasons)</a:t>
            </a:r>
            <a:endParaRPr lang="en-US" altLang="en-US"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32</a:t>
            </a:fld>
            <a:endParaRPr lang="en-GB"/>
          </a:p>
        </p:txBody>
      </p:sp>
      <p:sp>
        <p:nvSpPr>
          <p:cNvPr id="7" name="TextBox 6">
            <a:extLst>
              <a:ext uri="{FF2B5EF4-FFF2-40B4-BE49-F238E27FC236}">
                <a16:creationId xmlns:a16="http://schemas.microsoft.com/office/drawing/2014/main" id="{5E5FC207-3DAA-4D3B-AD9F-74CB505E5831}"/>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11020758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CA" dirty="0"/>
              <a:t>Data options</a:t>
            </a:r>
            <a:endParaRPr lang="en-GB" dirty="0"/>
          </a:p>
        </p:txBody>
      </p:sp>
      <p:sp>
        <p:nvSpPr>
          <p:cNvPr id="3" name="Content Placeholder 2"/>
          <p:cNvSpPr>
            <a:spLocks noGrp="1"/>
          </p:cNvSpPr>
          <p:nvPr>
            <p:ph idx="1"/>
          </p:nvPr>
        </p:nvSpPr>
        <p:spPr>
          <a:xfrm>
            <a:off x="628650" y="1667506"/>
            <a:ext cx="4231382" cy="4895219"/>
          </a:xfrm>
        </p:spPr>
        <p:txBody>
          <a:bodyPr/>
          <a:lstStyle/>
          <a:p>
            <a:r>
              <a:rPr lang="en-AU" dirty="0"/>
              <a:t>Global data sources</a:t>
            </a:r>
          </a:p>
          <a:p>
            <a:pPr lvl="1"/>
            <a:r>
              <a:rPr lang="en-GB" dirty="0"/>
              <a:t>Agricultural fertilizers and pesticides: </a:t>
            </a:r>
            <a:r>
              <a:rPr lang="en-GB" dirty="0" err="1"/>
              <a:t>FAOStat</a:t>
            </a:r>
            <a:r>
              <a:rPr lang="en-GB" dirty="0"/>
              <a:t> (</a:t>
            </a:r>
            <a:r>
              <a:rPr lang="en-GB" dirty="0">
                <a:hlinkClick r:id="rId3"/>
              </a:rPr>
              <a:t>http://www.fao.org/faostat/en/#data</a:t>
            </a:r>
            <a:r>
              <a:rPr lang="en-GB" dirty="0"/>
              <a:t>)</a:t>
            </a:r>
          </a:p>
          <a:p>
            <a:pPr lvl="1"/>
            <a:r>
              <a:rPr lang="en-GB" dirty="0"/>
              <a:t>Wastewater (produced, collected, treated, capacity, untreated, use: FAO </a:t>
            </a:r>
            <a:r>
              <a:rPr lang="en-GB" dirty="0" err="1"/>
              <a:t>AquaStat</a:t>
            </a:r>
            <a:r>
              <a:rPr lang="en-GB" dirty="0"/>
              <a:t> (</a:t>
            </a:r>
            <a:r>
              <a:rPr lang="en-GB" dirty="0">
                <a:hlinkClick r:id="rId4"/>
              </a:rPr>
              <a:t>http://www.fao.org/nr/water/aquastat/data/query/index.html?lang=en</a:t>
            </a:r>
            <a:r>
              <a:rPr lang="en-GB" dirty="0"/>
              <a:t>)</a:t>
            </a:r>
          </a:p>
          <a:p>
            <a:pPr lvl="2"/>
            <a:r>
              <a:rPr lang="en-GB" dirty="0"/>
              <a:t>Very few data points for the Philippines</a:t>
            </a:r>
          </a:p>
          <a:p>
            <a:pPr lvl="1"/>
            <a:endParaRPr lang="en-GB"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33</a:t>
            </a:fld>
            <a:endParaRPr lang="en-GB"/>
          </a:p>
        </p:txBody>
      </p:sp>
      <p:pic>
        <p:nvPicPr>
          <p:cNvPr id="6" name="Picture 5">
            <a:extLst>
              <a:ext uri="{FF2B5EF4-FFF2-40B4-BE49-F238E27FC236}">
                <a16:creationId xmlns:a16="http://schemas.microsoft.com/office/drawing/2014/main" id="{8E9D2FE3-3AD8-4406-9F63-4FCC4B6D4091}"/>
              </a:ext>
            </a:extLst>
          </p:cNvPr>
          <p:cNvPicPr>
            <a:picLocks noChangeAspect="1"/>
          </p:cNvPicPr>
          <p:nvPr/>
        </p:nvPicPr>
        <p:blipFill>
          <a:blip r:embed="rId5"/>
          <a:stretch>
            <a:fillRect/>
          </a:stretch>
        </p:blipFill>
        <p:spPr>
          <a:xfrm>
            <a:off x="4860032" y="3717612"/>
            <a:ext cx="3779912" cy="2362445"/>
          </a:xfrm>
          <a:prstGeom prst="rect">
            <a:avLst/>
          </a:prstGeom>
        </p:spPr>
      </p:pic>
      <p:sp>
        <p:nvSpPr>
          <p:cNvPr id="7" name="TextBox 6">
            <a:extLst>
              <a:ext uri="{FF2B5EF4-FFF2-40B4-BE49-F238E27FC236}">
                <a16:creationId xmlns:a16="http://schemas.microsoft.com/office/drawing/2014/main" id="{B2CEEBD2-01A4-46C8-BF24-04A0016E551E}"/>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19979561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Autofit/>
          </a:bodyPr>
          <a:lstStyle/>
          <a:p>
            <a:r>
              <a:rPr lang="en-GB" sz="2800" dirty="0"/>
              <a:t>PRTR: Pollutant Release and Transfer Registers</a:t>
            </a:r>
            <a:endParaRPr lang="en-GB" dirty="0"/>
          </a:p>
        </p:txBody>
      </p:sp>
      <p:sp>
        <p:nvSpPr>
          <p:cNvPr id="3" name="Content Placeholder 2"/>
          <p:cNvSpPr>
            <a:spLocks noGrp="1"/>
          </p:cNvSpPr>
          <p:nvPr>
            <p:ph idx="1"/>
          </p:nvPr>
        </p:nvSpPr>
        <p:spPr>
          <a:xfrm>
            <a:off x="457200" y="1694802"/>
            <a:ext cx="5334000" cy="4629798"/>
          </a:xfrm>
        </p:spPr>
        <p:txBody>
          <a:bodyPr>
            <a:normAutofit lnSpcReduction="10000"/>
          </a:bodyPr>
          <a:lstStyle/>
          <a:p>
            <a:r>
              <a:rPr lang="en-GB" sz="2200" dirty="0"/>
              <a:t>If your country have PRTR, </a:t>
            </a:r>
            <a:r>
              <a:rPr lang="en-GB" sz="2200" b="1" dirty="0"/>
              <a:t>USE IT!!</a:t>
            </a:r>
          </a:p>
          <a:p>
            <a:r>
              <a:rPr lang="en-GB" sz="2200" dirty="0"/>
              <a:t>OECD: International guidelines &amp; data clearinghouse</a:t>
            </a:r>
          </a:p>
          <a:p>
            <a:r>
              <a:rPr lang="en-GB" sz="2200" dirty="0"/>
              <a:t>Usually </a:t>
            </a:r>
            <a:r>
              <a:rPr lang="en-GB" sz="2200" b="1" dirty="0"/>
              <a:t>large</a:t>
            </a:r>
            <a:r>
              <a:rPr lang="en-GB" sz="2200" dirty="0"/>
              <a:t> emitters of </a:t>
            </a:r>
            <a:r>
              <a:rPr lang="en-GB" sz="2200" b="1" dirty="0"/>
              <a:t>large</a:t>
            </a:r>
            <a:r>
              <a:rPr lang="en-GB" sz="2200" dirty="0"/>
              <a:t> quantities </a:t>
            </a:r>
          </a:p>
          <a:p>
            <a:r>
              <a:rPr lang="en-GB" sz="2200" dirty="0"/>
              <a:t>Canada: </a:t>
            </a:r>
            <a:r>
              <a:rPr lang="en-GB" sz="2200" dirty="0">
                <a:sym typeface="Wingdings" panose="05000000000000000000" pitchFamily="2" charset="2"/>
              </a:rPr>
              <a:t>National Pollutant Release Inventory (NPRI)</a:t>
            </a:r>
          </a:p>
          <a:p>
            <a:pPr lvl="1"/>
            <a:r>
              <a:rPr lang="en-GB" sz="2200" dirty="0">
                <a:sym typeface="Wingdings" panose="05000000000000000000" pitchFamily="2" charset="2"/>
              </a:rPr>
              <a:t>Collected via mandatory questionnaire</a:t>
            </a:r>
          </a:p>
          <a:p>
            <a:pPr lvl="1"/>
            <a:r>
              <a:rPr lang="en-GB" sz="2200" dirty="0">
                <a:sym typeface="Wingdings" panose="05000000000000000000" pitchFamily="2" charset="2"/>
              </a:rPr>
              <a:t>Only specific substances</a:t>
            </a:r>
          </a:p>
          <a:p>
            <a:pPr lvl="1"/>
            <a:r>
              <a:rPr lang="en-GB" sz="2200" dirty="0">
                <a:sym typeface="Wingdings" panose="05000000000000000000" pitchFamily="2" charset="2"/>
              </a:rPr>
              <a:t>Publicly accessible  maps, data</a:t>
            </a:r>
          </a:p>
          <a:p>
            <a:pPr lvl="1"/>
            <a:r>
              <a:rPr lang="en-GB" sz="2200" dirty="0">
                <a:sym typeface="Wingdings" panose="05000000000000000000" pitchFamily="2" charset="2"/>
              </a:rPr>
              <a:t>But…some substances, small emitters, mobile sources not covered</a:t>
            </a:r>
          </a:p>
          <a:p>
            <a:endParaRPr lang="en-GB" dirty="0"/>
          </a:p>
        </p:txBody>
      </p:sp>
      <p:sp>
        <p:nvSpPr>
          <p:cNvPr id="4" name="Footer Placeholder 3"/>
          <p:cNvSpPr>
            <a:spLocks noGrp="1"/>
          </p:cNvSpPr>
          <p:nvPr>
            <p:ph type="ftr" sz="quarter" idx="11"/>
          </p:nvPr>
        </p:nvSpPr>
        <p:spPr/>
        <p:txBody>
          <a:bodyPr/>
          <a:lstStyle/>
          <a:p>
            <a:r>
              <a:rPr lang="fr-FR" dirty="0"/>
              <a:t>SEEA-CF - Air emissions accounts</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4367" y="2648635"/>
            <a:ext cx="3461084" cy="26304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109293" y="5295241"/>
            <a:ext cx="2635658" cy="261610"/>
          </a:xfrm>
          <a:prstGeom prst="rect">
            <a:avLst/>
          </a:prstGeom>
          <a:noFill/>
        </p:spPr>
        <p:txBody>
          <a:bodyPr wrap="none" rtlCol="0">
            <a:spAutoFit/>
          </a:bodyPr>
          <a:lstStyle/>
          <a:p>
            <a:r>
              <a:rPr lang="en-GB" sz="1100" dirty="0"/>
              <a:t>Source: </a:t>
            </a:r>
            <a:r>
              <a:rPr lang="en-GB" sz="1100" dirty="0">
                <a:hlinkClick r:id="rId4"/>
              </a:rPr>
              <a:t>https://www.ec.gc.ca/inrp-npri/</a:t>
            </a:r>
            <a:endParaRPr lang="en-GB" sz="1100" dirty="0"/>
          </a:p>
        </p:txBody>
      </p:sp>
      <p:sp>
        <p:nvSpPr>
          <p:cNvPr id="8" name="TextBox 7">
            <a:extLst>
              <a:ext uri="{FF2B5EF4-FFF2-40B4-BE49-F238E27FC236}">
                <a16:creationId xmlns:a16="http://schemas.microsoft.com/office/drawing/2014/main" id="{83E75E53-34BE-4684-9C20-1653A00F0799}"/>
              </a:ext>
            </a:extLst>
          </p:cNvPr>
          <p:cNvSpPr txBox="1"/>
          <p:nvPr/>
        </p:nvSpPr>
        <p:spPr>
          <a:xfrm>
            <a:off x="6400800" y="312494"/>
            <a:ext cx="2114550" cy="323165"/>
          </a:xfrm>
          <a:prstGeom prst="rect">
            <a:avLst/>
          </a:prstGeom>
          <a:noFill/>
        </p:spPr>
        <p:txBody>
          <a:bodyPr wrap="square" rtlCol="0" anchor="ctr">
            <a:spAutoFit/>
          </a:bodyPr>
          <a:lstStyle/>
          <a:p>
            <a:pPr algn="r"/>
            <a:r>
              <a:rPr lang="en-US" sz="1500" dirty="0">
                <a:solidFill>
                  <a:schemeClr val="bg1"/>
                </a:solidFill>
                <a:latin typeface="Segoe UI Semibold" panose="020B0702040204020203" pitchFamily="34" charset="0"/>
              </a:rPr>
              <a:t>4. Level 2 </a:t>
            </a:r>
          </a:p>
        </p:txBody>
      </p:sp>
    </p:spTree>
    <p:extLst>
      <p:ext uri="{BB962C8B-B14F-4D97-AF65-F5344CB8AC3E}">
        <p14:creationId xmlns:p14="http://schemas.microsoft.com/office/powerpoint/2010/main" val="3848228946"/>
      </p:ext>
    </p:extLst>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dirty="0"/>
              <a:t>PRTR: Pollutant Release and Transfer Registers</a:t>
            </a:r>
          </a:p>
        </p:txBody>
      </p:sp>
      <p:sp>
        <p:nvSpPr>
          <p:cNvPr id="3" name="Content Placeholder 2"/>
          <p:cNvSpPr>
            <a:spLocks noGrp="1"/>
          </p:cNvSpPr>
          <p:nvPr>
            <p:ph idx="1"/>
          </p:nvPr>
        </p:nvSpPr>
        <p:spPr>
          <a:xfrm>
            <a:off x="457200" y="1935480"/>
            <a:ext cx="5334000" cy="4389120"/>
          </a:xfrm>
        </p:spPr>
        <p:txBody>
          <a:bodyPr>
            <a:normAutofit/>
          </a:bodyPr>
          <a:lstStyle/>
          <a:p>
            <a:r>
              <a:rPr lang="en-GB" sz="2200" dirty="0"/>
              <a:t>OECD: International guidelines &amp; data clearinghouse (</a:t>
            </a:r>
            <a:r>
              <a:rPr lang="en-GB" sz="2200" dirty="0">
                <a:hlinkClick r:id="rId2"/>
              </a:rPr>
              <a:t>PRTR</a:t>
            </a:r>
            <a:r>
              <a:rPr lang="en-GB" sz="2200" dirty="0"/>
              <a:t>)</a:t>
            </a:r>
          </a:p>
          <a:p>
            <a:r>
              <a:rPr lang="en-GB" sz="2200" dirty="0"/>
              <a:t>Usually </a:t>
            </a:r>
            <a:r>
              <a:rPr lang="en-GB" sz="2200" b="1" dirty="0"/>
              <a:t>large</a:t>
            </a:r>
            <a:r>
              <a:rPr lang="en-GB" sz="2200" dirty="0"/>
              <a:t> emitters of </a:t>
            </a:r>
            <a:r>
              <a:rPr lang="en-GB" sz="2200" b="1" dirty="0"/>
              <a:t>large</a:t>
            </a:r>
            <a:r>
              <a:rPr lang="en-GB" sz="2200" dirty="0"/>
              <a:t> quantities </a:t>
            </a:r>
          </a:p>
          <a:p>
            <a:r>
              <a:rPr lang="en-GB" sz="2200" dirty="0"/>
              <a:t>Canada: </a:t>
            </a:r>
            <a:r>
              <a:rPr lang="en-GB" sz="2200" dirty="0">
                <a:sym typeface="Wingdings" panose="05000000000000000000" pitchFamily="2" charset="2"/>
              </a:rPr>
              <a:t>National Pollutant Release Inventory (NPRI)</a:t>
            </a:r>
          </a:p>
          <a:p>
            <a:pPr lvl="1"/>
            <a:r>
              <a:rPr lang="en-GB" sz="2200" dirty="0">
                <a:sym typeface="Wingdings" panose="05000000000000000000" pitchFamily="2" charset="2"/>
              </a:rPr>
              <a:t>Collected via mandatory questionnaire</a:t>
            </a:r>
          </a:p>
          <a:p>
            <a:pPr lvl="1"/>
            <a:r>
              <a:rPr lang="en-GB" sz="2200" dirty="0">
                <a:sym typeface="Wingdings" panose="05000000000000000000" pitchFamily="2" charset="2"/>
              </a:rPr>
              <a:t>Only specific substances</a:t>
            </a:r>
          </a:p>
          <a:p>
            <a:pPr lvl="1"/>
            <a:r>
              <a:rPr lang="en-GB" sz="2200" dirty="0">
                <a:sym typeface="Wingdings" panose="05000000000000000000" pitchFamily="2" charset="2"/>
              </a:rPr>
              <a:t>Publicly accessible  maps, data</a:t>
            </a:r>
          </a:p>
          <a:p>
            <a:pPr lvl="1"/>
            <a:r>
              <a:rPr lang="en-GB" sz="2200" dirty="0">
                <a:sym typeface="Wingdings" panose="05000000000000000000" pitchFamily="2" charset="2"/>
              </a:rPr>
              <a:t>But…some substances, small emitters, mobile sources not covered</a:t>
            </a:r>
          </a:p>
          <a:p>
            <a:endParaRPr lang="en-GB" dirty="0"/>
          </a:p>
        </p:txBody>
      </p:sp>
      <p:sp>
        <p:nvSpPr>
          <p:cNvPr id="4" name="Footer Placeholder 3"/>
          <p:cNvSpPr>
            <a:spLocks noGrp="1"/>
          </p:cNvSpPr>
          <p:nvPr>
            <p:ph type="ftr" sz="quarter" idx="11"/>
          </p:nvPr>
        </p:nvSpPr>
        <p:spPr/>
        <p:txBody>
          <a:bodyPr/>
          <a:lstStyle/>
          <a:p>
            <a:r>
              <a:rPr lang="fr-FR" dirty="0"/>
              <a:t>FDES </a:t>
            </a:r>
            <a:r>
              <a:rPr lang="fr-FR" dirty="0" err="1"/>
              <a:t>Chapter</a:t>
            </a:r>
            <a:r>
              <a:rPr lang="fr-FR" dirty="0"/>
              <a:t> 3 - Component 3</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2895600"/>
            <a:ext cx="3561347" cy="27066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019800" y="5688970"/>
            <a:ext cx="2635658" cy="261610"/>
          </a:xfrm>
          <a:prstGeom prst="rect">
            <a:avLst/>
          </a:prstGeom>
          <a:noFill/>
        </p:spPr>
        <p:txBody>
          <a:bodyPr wrap="none" rtlCol="0">
            <a:spAutoFit/>
          </a:bodyPr>
          <a:lstStyle/>
          <a:p>
            <a:r>
              <a:rPr lang="en-GB" sz="1100" dirty="0"/>
              <a:t>Source: </a:t>
            </a:r>
            <a:r>
              <a:rPr lang="en-GB" sz="1100" dirty="0">
                <a:hlinkClick r:id="rId4"/>
              </a:rPr>
              <a:t>https://www.ec.gc.ca/inrp-npri/</a:t>
            </a:r>
            <a:endParaRPr lang="en-GB" sz="1100" dirty="0"/>
          </a:p>
        </p:txBody>
      </p:sp>
      <p:sp>
        <p:nvSpPr>
          <p:cNvPr id="8" name="TextBox 7">
            <a:extLst>
              <a:ext uri="{FF2B5EF4-FFF2-40B4-BE49-F238E27FC236}">
                <a16:creationId xmlns:a16="http://schemas.microsoft.com/office/drawing/2014/main" id="{A7A9FB31-2953-4ED7-8553-DDEDAA51D529}"/>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4970908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GB" dirty="0"/>
              <a:t>Some Country examples</a:t>
            </a:r>
          </a:p>
        </p:txBody>
      </p:sp>
      <p:sp>
        <p:nvSpPr>
          <p:cNvPr id="3" name="Content Placeholder 2"/>
          <p:cNvSpPr>
            <a:spLocks noGrp="1"/>
          </p:cNvSpPr>
          <p:nvPr>
            <p:ph idx="1"/>
          </p:nvPr>
        </p:nvSpPr>
        <p:spPr>
          <a:xfrm>
            <a:off x="628650" y="1667506"/>
            <a:ext cx="4735438" cy="4895219"/>
          </a:xfrm>
        </p:spPr>
        <p:txBody>
          <a:bodyPr/>
          <a:lstStyle/>
          <a:p>
            <a:r>
              <a:rPr lang="en-GB" dirty="0"/>
              <a:t>Canada:</a:t>
            </a:r>
          </a:p>
          <a:p>
            <a:pPr lvl="1"/>
            <a:r>
              <a:rPr lang="en-GB" dirty="0"/>
              <a:t>Using 3 different sources…</a:t>
            </a:r>
          </a:p>
          <a:p>
            <a:pPr lvl="1"/>
            <a:endParaRPr lang="en-GB" sz="1800" dirty="0"/>
          </a:p>
          <a:p>
            <a:pPr lvl="1"/>
            <a:endParaRPr lang="en-GB" sz="1800" dirty="0"/>
          </a:p>
          <a:p>
            <a:pPr lvl="1"/>
            <a:endParaRPr lang="en-GB" sz="1800" dirty="0"/>
          </a:p>
          <a:p>
            <a:pPr lvl="1"/>
            <a:endParaRPr lang="en-GB" sz="1800" dirty="0"/>
          </a:p>
          <a:p>
            <a:pPr lvl="1"/>
            <a:endParaRPr lang="en-GB" sz="1800" dirty="0"/>
          </a:p>
          <a:p>
            <a:pPr lvl="1"/>
            <a:endParaRPr lang="en-GB" sz="1800" dirty="0"/>
          </a:p>
          <a:p>
            <a:pPr lvl="1"/>
            <a:endParaRPr lang="en-GB" dirty="0"/>
          </a:p>
          <a:p>
            <a:pPr lvl="1"/>
            <a:r>
              <a:rPr lang="en-GB" dirty="0"/>
              <a:t>No compilation of water emission accounts (report wastewater)</a:t>
            </a:r>
          </a:p>
          <a:p>
            <a:pPr marL="457200" lvl="1" indent="0">
              <a:buNone/>
            </a:pPr>
            <a:endParaRPr lang="en-GB" dirty="0"/>
          </a:p>
          <a:p>
            <a:endParaRPr lang="en-GB"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36</a:t>
            </a:fld>
            <a:endParaRPr lang="en-GB"/>
          </a:p>
        </p:txBody>
      </p:sp>
      <p:pic>
        <p:nvPicPr>
          <p:cNvPr id="6" name="Picture 5">
            <a:extLst>
              <a:ext uri="{FF2B5EF4-FFF2-40B4-BE49-F238E27FC236}">
                <a16:creationId xmlns:a16="http://schemas.microsoft.com/office/drawing/2014/main" id="{2C285036-AA99-4753-ABB3-961BCC27AC55}"/>
              </a:ext>
            </a:extLst>
          </p:cNvPr>
          <p:cNvPicPr>
            <a:picLocks noChangeAspect="1"/>
          </p:cNvPicPr>
          <p:nvPr/>
        </p:nvPicPr>
        <p:blipFill rotWithShape="1">
          <a:blip r:embed="rId3"/>
          <a:srcRect t="13131" b="21956"/>
          <a:stretch/>
        </p:blipFill>
        <p:spPr>
          <a:xfrm>
            <a:off x="5093854" y="4598882"/>
            <a:ext cx="3510594" cy="2002343"/>
          </a:xfrm>
          <a:prstGeom prst="rect">
            <a:avLst/>
          </a:prstGeom>
        </p:spPr>
      </p:pic>
      <p:sp>
        <p:nvSpPr>
          <p:cNvPr id="7" name="TextBox 6">
            <a:extLst>
              <a:ext uri="{FF2B5EF4-FFF2-40B4-BE49-F238E27FC236}">
                <a16:creationId xmlns:a16="http://schemas.microsoft.com/office/drawing/2014/main" id="{14CA460D-9E9A-43EA-B383-D9EF607BDC03}"/>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Level 2</a:t>
            </a:r>
          </a:p>
        </p:txBody>
      </p:sp>
      <p:grpSp>
        <p:nvGrpSpPr>
          <p:cNvPr id="14" name="Group 13">
            <a:extLst>
              <a:ext uri="{FF2B5EF4-FFF2-40B4-BE49-F238E27FC236}">
                <a16:creationId xmlns:a16="http://schemas.microsoft.com/office/drawing/2014/main" id="{745E6FC1-A263-4726-BEC0-9CA659DEED86}"/>
              </a:ext>
            </a:extLst>
          </p:cNvPr>
          <p:cNvGrpSpPr/>
          <p:nvPr/>
        </p:nvGrpSpPr>
        <p:grpSpPr>
          <a:xfrm>
            <a:off x="836855" y="3205874"/>
            <a:ext cx="7775192" cy="562265"/>
            <a:chOff x="579222" y="2658094"/>
            <a:chExt cx="8191822" cy="610090"/>
          </a:xfrm>
        </p:grpSpPr>
        <p:sp>
          <p:nvSpPr>
            <p:cNvPr id="15" name="Rectangle: Rounded Corners 14">
              <a:extLst>
                <a:ext uri="{FF2B5EF4-FFF2-40B4-BE49-F238E27FC236}">
                  <a16:creationId xmlns:a16="http://schemas.microsoft.com/office/drawing/2014/main" id="{5E1F8A70-33C9-42EE-9A34-3A400668A3BF}"/>
                </a:ext>
              </a:extLst>
            </p:cNvPr>
            <p:cNvSpPr/>
            <p:nvPr/>
          </p:nvSpPr>
          <p:spPr>
            <a:xfrm>
              <a:off x="579222" y="2658096"/>
              <a:ext cx="2575198" cy="610088"/>
            </a:xfrm>
            <a:prstGeom prst="roundRect">
              <a:avLst/>
            </a:prstGeom>
            <a:solidFill>
              <a:srgbClr val="7EB2E6">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0" dirty="0">
                  <a:solidFill>
                    <a:schemeClr val="tx1"/>
                  </a:solidFill>
                </a:rPr>
                <a:t>Drinking Water Plants Survey (</a:t>
              </a:r>
              <a:r>
                <a:rPr lang="en-GB" sz="1400" b="0" dirty="0">
                  <a:solidFill>
                    <a:schemeClr val="tx1"/>
                  </a:solidFill>
                  <a:hlinkClick r:id="rId4">
                    <a:extLst>
                      <a:ext uri="{A12FA001-AC4F-418D-AE19-62706E023703}">
                        <ahyp:hlinkClr xmlns:ahyp="http://schemas.microsoft.com/office/drawing/2018/hyperlinkcolor" val="tx"/>
                      </a:ext>
                    </a:extLst>
                  </a:hlinkClick>
                </a:rPr>
                <a:t>DKWP</a:t>
              </a:r>
              <a:r>
                <a:rPr lang="en-GB" sz="1400" b="0" dirty="0">
                  <a:solidFill>
                    <a:schemeClr val="tx1"/>
                  </a:solidFill>
                </a:rPr>
                <a:t>)</a:t>
              </a:r>
              <a:endParaRPr lang="en-US" sz="1400" b="0" dirty="0">
                <a:solidFill>
                  <a:schemeClr val="tx1"/>
                </a:solidFill>
              </a:endParaRPr>
            </a:p>
          </p:txBody>
        </p:sp>
        <p:sp>
          <p:nvSpPr>
            <p:cNvPr id="16" name="Rectangle: Rounded Corners 15">
              <a:extLst>
                <a:ext uri="{FF2B5EF4-FFF2-40B4-BE49-F238E27FC236}">
                  <a16:creationId xmlns:a16="http://schemas.microsoft.com/office/drawing/2014/main" id="{B40EE41E-62FB-4FEA-BE06-CC438C886D42}"/>
                </a:ext>
              </a:extLst>
            </p:cNvPr>
            <p:cNvSpPr/>
            <p:nvPr/>
          </p:nvSpPr>
          <p:spPr>
            <a:xfrm>
              <a:off x="3324904" y="2658094"/>
              <a:ext cx="5446140" cy="610088"/>
            </a:xfrm>
            <a:prstGeom prst="roundRect">
              <a:avLst/>
            </a:prstGeom>
            <a:solidFill>
              <a:srgbClr val="7EB2E6">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GB" sz="1400" b="0" dirty="0">
                  <a:solidFill>
                    <a:schemeClr val="tx1"/>
                  </a:solidFill>
                </a:rPr>
                <a:t>Volumes treated, quality of intake, outflow, costs</a:t>
              </a:r>
              <a:endParaRPr lang="en-US" sz="1400" b="0" dirty="0">
                <a:solidFill>
                  <a:schemeClr val="tx1"/>
                </a:solidFill>
              </a:endParaRPr>
            </a:p>
          </p:txBody>
        </p:sp>
      </p:grpSp>
      <p:grpSp>
        <p:nvGrpSpPr>
          <p:cNvPr id="21" name="Group 20">
            <a:extLst>
              <a:ext uri="{FF2B5EF4-FFF2-40B4-BE49-F238E27FC236}">
                <a16:creationId xmlns:a16="http://schemas.microsoft.com/office/drawing/2014/main" id="{80FB4689-EE91-432D-819E-3145738EA2A0}"/>
              </a:ext>
            </a:extLst>
          </p:cNvPr>
          <p:cNvGrpSpPr/>
          <p:nvPr/>
        </p:nvGrpSpPr>
        <p:grpSpPr>
          <a:xfrm>
            <a:off x="836856" y="2548757"/>
            <a:ext cx="7759774" cy="563382"/>
            <a:chOff x="672041" y="2852218"/>
            <a:chExt cx="6014965" cy="969723"/>
          </a:xfrm>
        </p:grpSpPr>
        <p:sp>
          <p:nvSpPr>
            <p:cNvPr id="9" name="Rectangle: Rounded Corners 8">
              <a:extLst>
                <a:ext uri="{FF2B5EF4-FFF2-40B4-BE49-F238E27FC236}">
                  <a16:creationId xmlns:a16="http://schemas.microsoft.com/office/drawing/2014/main" id="{6DB7F2BF-05A9-4B98-B50C-F4270E7525C8}"/>
                </a:ext>
              </a:extLst>
            </p:cNvPr>
            <p:cNvSpPr/>
            <p:nvPr/>
          </p:nvSpPr>
          <p:spPr>
            <a:xfrm>
              <a:off x="672041" y="2854142"/>
              <a:ext cx="1894634" cy="967799"/>
            </a:xfrm>
            <a:prstGeom prst="roundRect">
              <a:avLst/>
            </a:prstGeom>
            <a:solidFill>
              <a:srgbClr val="9CC7C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0" dirty="0">
                  <a:solidFill>
                    <a:schemeClr val="tx1"/>
                  </a:solidFill>
                </a:rPr>
                <a:t>National Pollutant Release Inventory (</a:t>
              </a:r>
              <a:r>
                <a:rPr lang="en-GB" sz="1400" b="0" dirty="0">
                  <a:solidFill>
                    <a:schemeClr val="tx1"/>
                  </a:solidFill>
                  <a:hlinkClick r:id="rId5">
                    <a:extLst>
                      <a:ext uri="{A12FA001-AC4F-418D-AE19-62706E023703}">
                        <ahyp:hlinkClr xmlns:ahyp="http://schemas.microsoft.com/office/drawing/2018/hyperlinkcolor" val="tx"/>
                      </a:ext>
                    </a:extLst>
                  </a:hlinkClick>
                </a:rPr>
                <a:t>NPRI</a:t>
              </a:r>
              <a:r>
                <a:rPr lang="en-GB" sz="1400" b="0" dirty="0">
                  <a:solidFill>
                    <a:schemeClr val="tx1"/>
                  </a:solidFill>
                </a:rPr>
                <a:t>)</a:t>
              </a:r>
              <a:endParaRPr lang="en-US" sz="1400" b="0" dirty="0">
                <a:solidFill>
                  <a:schemeClr val="tx1"/>
                </a:solidFill>
              </a:endParaRPr>
            </a:p>
          </p:txBody>
        </p:sp>
        <p:sp>
          <p:nvSpPr>
            <p:cNvPr id="20" name="Rectangle: Rounded Corners 19">
              <a:extLst>
                <a:ext uri="{FF2B5EF4-FFF2-40B4-BE49-F238E27FC236}">
                  <a16:creationId xmlns:a16="http://schemas.microsoft.com/office/drawing/2014/main" id="{F79FD168-BCE8-4993-A24F-6F8C646A8E71}"/>
                </a:ext>
              </a:extLst>
            </p:cNvPr>
            <p:cNvSpPr/>
            <p:nvPr/>
          </p:nvSpPr>
          <p:spPr>
            <a:xfrm>
              <a:off x="2680153" y="2852218"/>
              <a:ext cx="4006853" cy="967799"/>
            </a:xfrm>
            <a:prstGeom prst="roundRect">
              <a:avLst/>
            </a:prstGeom>
            <a:solidFill>
              <a:schemeClr val="accent5">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GB" sz="1400" b="0" dirty="0">
                  <a:solidFill>
                    <a:schemeClr val="tx1"/>
                  </a:solidFill>
                </a:rPr>
                <a:t>Mandatory reporting of large amounts by large companies (by location)</a:t>
              </a:r>
              <a:endParaRPr lang="en-US" sz="1400" b="0" dirty="0">
                <a:solidFill>
                  <a:schemeClr val="tx1"/>
                </a:solidFill>
              </a:endParaRPr>
            </a:p>
          </p:txBody>
        </p:sp>
      </p:grpSp>
      <p:pic>
        <p:nvPicPr>
          <p:cNvPr id="22" name="Picture 21">
            <a:extLst>
              <a:ext uri="{FF2B5EF4-FFF2-40B4-BE49-F238E27FC236}">
                <a16:creationId xmlns:a16="http://schemas.microsoft.com/office/drawing/2014/main" id="{9059F93A-DC94-4E29-A294-5F7AC38B6AF7}"/>
              </a:ext>
            </a:extLst>
          </p:cNvPr>
          <p:cNvPicPr>
            <a:picLocks noChangeAspect="1"/>
          </p:cNvPicPr>
          <p:nvPr/>
        </p:nvPicPr>
        <p:blipFill rotWithShape="1">
          <a:blip r:embed="rId3"/>
          <a:srcRect t="79530"/>
          <a:stretch/>
        </p:blipFill>
        <p:spPr>
          <a:xfrm>
            <a:off x="2418682" y="6041011"/>
            <a:ext cx="3243598" cy="583408"/>
          </a:xfrm>
          <a:prstGeom prst="rect">
            <a:avLst/>
          </a:prstGeom>
        </p:spPr>
      </p:pic>
      <p:pic>
        <p:nvPicPr>
          <p:cNvPr id="23" name="Picture 22">
            <a:extLst>
              <a:ext uri="{FF2B5EF4-FFF2-40B4-BE49-F238E27FC236}">
                <a16:creationId xmlns:a16="http://schemas.microsoft.com/office/drawing/2014/main" id="{4352222B-7278-47E3-A836-EFF66AE1C3C7}"/>
              </a:ext>
            </a:extLst>
          </p:cNvPr>
          <p:cNvPicPr>
            <a:picLocks noChangeAspect="1"/>
          </p:cNvPicPr>
          <p:nvPr/>
        </p:nvPicPr>
        <p:blipFill rotWithShape="1">
          <a:blip r:embed="rId3"/>
          <a:srcRect b="89839"/>
          <a:stretch/>
        </p:blipFill>
        <p:spPr>
          <a:xfrm>
            <a:off x="2534568" y="5873374"/>
            <a:ext cx="3243598" cy="289602"/>
          </a:xfrm>
          <a:prstGeom prst="rect">
            <a:avLst/>
          </a:prstGeom>
        </p:spPr>
      </p:pic>
      <p:grpSp>
        <p:nvGrpSpPr>
          <p:cNvPr id="26" name="Group 25">
            <a:extLst>
              <a:ext uri="{FF2B5EF4-FFF2-40B4-BE49-F238E27FC236}">
                <a16:creationId xmlns:a16="http://schemas.microsoft.com/office/drawing/2014/main" id="{C45DD066-7A85-4E20-9139-4C494CAF4BC7}"/>
              </a:ext>
            </a:extLst>
          </p:cNvPr>
          <p:cNvGrpSpPr/>
          <p:nvPr/>
        </p:nvGrpSpPr>
        <p:grpSpPr>
          <a:xfrm>
            <a:off x="836855" y="3875985"/>
            <a:ext cx="7775192" cy="583408"/>
            <a:chOff x="836855" y="3875985"/>
            <a:chExt cx="7775192" cy="580807"/>
          </a:xfrm>
        </p:grpSpPr>
        <p:sp>
          <p:nvSpPr>
            <p:cNvPr id="12" name="Rectangle: Rounded Corners 11">
              <a:extLst>
                <a:ext uri="{FF2B5EF4-FFF2-40B4-BE49-F238E27FC236}">
                  <a16:creationId xmlns:a16="http://schemas.microsoft.com/office/drawing/2014/main" id="{8CDF3D18-DBBE-4047-B6C6-5F6CC8147FE8}"/>
                </a:ext>
              </a:extLst>
            </p:cNvPr>
            <p:cNvSpPr/>
            <p:nvPr/>
          </p:nvSpPr>
          <p:spPr>
            <a:xfrm>
              <a:off x="836855" y="3875985"/>
              <a:ext cx="2444225" cy="580807"/>
            </a:xfrm>
            <a:prstGeom prst="roundRect">
              <a:avLst/>
            </a:prstGeom>
            <a:solidFill>
              <a:schemeClr val="accent5">
                <a:lumMod val="60000"/>
                <a:lumOff val="4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0" dirty="0">
                  <a:solidFill>
                    <a:schemeClr val="tx1"/>
                  </a:solidFill>
                </a:rPr>
                <a:t>Survey of Industrial Processes (</a:t>
              </a:r>
              <a:r>
                <a:rPr lang="en-GB" sz="1400" b="0" dirty="0">
                  <a:solidFill>
                    <a:schemeClr val="tx1"/>
                  </a:solidFill>
                  <a:hlinkClick r:id="rId6">
                    <a:extLst>
                      <a:ext uri="{A12FA001-AC4F-418D-AE19-62706E023703}">
                        <ahyp:hlinkClr xmlns:ahyp="http://schemas.microsoft.com/office/drawing/2018/hyperlinkcolor" val="tx"/>
                      </a:ext>
                    </a:extLst>
                  </a:hlinkClick>
                </a:rPr>
                <a:t>SIP</a:t>
              </a:r>
              <a:r>
                <a:rPr lang="en-GB" sz="1400" b="0" dirty="0">
                  <a:solidFill>
                    <a:schemeClr val="tx1"/>
                  </a:solidFill>
                </a:rPr>
                <a:t>) (pilot)</a:t>
              </a:r>
              <a:endParaRPr lang="en-US" sz="1400" b="0" dirty="0">
                <a:solidFill>
                  <a:schemeClr val="tx1"/>
                </a:solidFill>
              </a:endParaRPr>
            </a:p>
          </p:txBody>
        </p:sp>
        <p:sp>
          <p:nvSpPr>
            <p:cNvPr id="25" name="Rectangle: Rounded Corners 24">
              <a:extLst>
                <a:ext uri="{FF2B5EF4-FFF2-40B4-BE49-F238E27FC236}">
                  <a16:creationId xmlns:a16="http://schemas.microsoft.com/office/drawing/2014/main" id="{BB5CD949-01A2-4F59-B62E-4F420813DEC1}"/>
                </a:ext>
              </a:extLst>
            </p:cNvPr>
            <p:cNvSpPr/>
            <p:nvPr/>
          </p:nvSpPr>
          <p:spPr>
            <a:xfrm>
              <a:off x="3442894" y="3880754"/>
              <a:ext cx="5169153" cy="559757"/>
            </a:xfrm>
            <a:prstGeom prst="roundRect">
              <a:avLst/>
            </a:prstGeom>
            <a:solidFill>
              <a:schemeClr val="accent5">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GB" sz="1400" b="0" dirty="0">
                  <a:solidFill>
                    <a:schemeClr val="tx1"/>
                  </a:solidFill>
                </a:rPr>
                <a:t>Processes in place to limit pollutants (adjunct to NPRI)</a:t>
              </a:r>
            </a:p>
          </p:txBody>
        </p:sp>
      </p:grpSp>
    </p:spTree>
    <p:extLst>
      <p:ext uri="{BB962C8B-B14F-4D97-AF65-F5344CB8AC3E}">
        <p14:creationId xmlns:p14="http://schemas.microsoft.com/office/powerpoint/2010/main" val="29980865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GB" dirty="0"/>
              <a:t>Some Country examples</a:t>
            </a:r>
          </a:p>
        </p:txBody>
      </p:sp>
      <p:sp>
        <p:nvSpPr>
          <p:cNvPr id="3" name="Content Placeholder 2"/>
          <p:cNvSpPr>
            <a:spLocks noGrp="1"/>
          </p:cNvSpPr>
          <p:nvPr>
            <p:ph idx="1"/>
          </p:nvPr>
        </p:nvSpPr>
        <p:spPr>
          <a:xfrm>
            <a:off x="628650" y="1667506"/>
            <a:ext cx="4735438" cy="4895219"/>
          </a:xfrm>
        </p:spPr>
        <p:txBody>
          <a:bodyPr/>
          <a:lstStyle/>
          <a:p>
            <a:r>
              <a:rPr lang="en-GB" dirty="0"/>
              <a:t>Canada:</a:t>
            </a:r>
          </a:p>
          <a:p>
            <a:pPr lvl="1"/>
            <a:r>
              <a:rPr lang="en-GB" dirty="0"/>
              <a:t>National Pollutant Release Inventory (</a:t>
            </a:r>
            <a:r>
              <a:rPr lang="en-GB" dirty="0">
                <a:hlinkClick r:id="rId3"/>
              </a:rPr>
              <a:t>NPRI</a:t>
            </a:r>
            <a:r>
              <a:rPr lang="en-GB" dirty="0"/>
              <a:t>): mandatory reporting of large amounts by large companies (by location)</a:t>
            </a:r>
          </a:p>
          <a:p>
            <a:pPr lvl="1"/>
            <a:r>
              <a:rPr lang="en-GB" dirty="0"/>
              <a:t>Drinking Water Plants Survey (</a:t>
            </a:r>
            <a:r>
              <a:rPr lang="en-GB" dirty="0">
                <a:hlinkClick r:id="rId4"/>
              </a:rPr>
              <a:t>DKWP</a:t>
            </a:r>
            <a:r>
              <a:rPr lang="en-GB" dirty="0"/>
              <a:t>): Volumes treated, quality of intake, outflow, costs</a:t>
            </a:r>
          </a:p>
          <a:p>
            <a:pPr lvl="1"/>
            <a:r>
              <a:rPr lang="en-GB" dirty="0"/>
              <a:t>Survey of Industrial Processes (</a:t>
            </a:r>
            <a:r>
              <a:rPr lang="en-GB" dirty="0">
                <a:hlinkClick r:id="rId5"/>
              </a:rPr>
              <a:t>SIP</a:t>
            </a:r>
            <a:r>
              <a:rPr lang="en-GB" dirty="0"/>
              <a:t>) (pilot): processes in place to limit pollutants (adjunct to NPRI)</a:t>
            </a:r>
          </a:p>
          <a:p>
            <a:pPr lvl="1"/>
            <a:r>
              <a:rPr lang="en-GB" dirty="0"/>
              <a:t>No compilation of water emission accounts (report wastewater)</a:t>
            </a:r>
          </a:p>
          <a:p>
            <a:pPr lvl="1"/>
            <a:endParaRPr lang="en-GB" dirty="0"/>
          </a:p>
          <a:p>
            <a:endParaRPr lang="en-GB"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37</a:t>
            </a:fld>
            <a:endParaRPr lang="en-GB"/>
          </a:p>
        </p:txBody>
      </p:sp>
      <p:pic>
        <p:nvPicPr>
          <p:cNvPr id="6" name="Picture 5">
            <a:extLst>
              <a:ext uri="{FF2B5EF4-FFF2-40B4-BE49-F238E27FC236}">
                <a16:creationId xmlns:a16="http://schemas.microsoft.com/office/drawing/2014/main" id="{2C285036-AA99-4753-ABB3-961BCC27AC55}"/>
              </a:ext>
            </a:extLst>
          </p:cNvPr>
          <p:cNvPicPr>
            <a:picLocks noChangeAspect="1"/>
          </p:cNvPicPr>
          <p:nvPr/>
        </p:nvPicPr>
        <p:blipFill>
          <a:blip r:embed="rId6"/>
          <a:stretch>
            <a:fillRect/>
          </a:stretch>
        </p:blipFill>
        <p:spPr>
          <a:xfrm>
            <a:off x="5508104" y="3383202"/>
            <a:ext cx="3207503" cy="2818342"/>
          </a:xfrm>
          <a:prstGeom prst="rect">
            <a:avLst/>
          </a:prstGeom>
        </p:spPr>
      </p:pic>
      <p:sp>
        <p:nvSpPr>
          <p:cNvPr id="7" name="TextBox 6">
            <a:extLst>
              <a:ext uri="{FF2B5EF4-FFF2-40B4-BE49-F238E27FC236}">
                <a16:creationId xmlns:a16="http://schemas.microsoft.com/office/drawing/2014/main" id="{14CA460D-9E9A-43EA-B383-D9EF607BDC03}"/>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253598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Box 86">
            <a:extLst>
              <a:ext uri="{FF2B5EF4-FFF2-40B4-BE49-F238E27FC236}">
                <a16:creationId xmlns:a16="http://schemas.microsoft.com/office/drawing/2014/main" id="{36C747A7-DF46-4AFA-9285-3FD85720B075}"/>
              </a:ext>
            </a:extLst>
          </p:cNvPr>
          <p:cNvSpPr txBox="1"/>
          <p:nvPr/>
        </p:nvSpPr>
        <p:spPr>
          <a:xfrm>
            <a:off x="670690" y="1916832"/>
            <a:ext cx="5629502" cy="4130568"/>
          </a:xfrm>
          <a:prstGeom prst="rect">
            <a:avLst/>
          </a:prstGeom>
          <a:noFill/>
          <a:ln>
            <a:solidFill>
              <a:schemeClr val="tx1"/>
            </a:solidFill>
          </a:ln>
        </p:spPr>
        <p:txBody>
          <a:bodyPr wrap="square" rtlCol="0">
            <a:spAutoFit/>
          </a:bodyPr>
          <a:lstStyle/>
          <a:p>
            <a:endParaRPr lang="en-US" dirty="0"/>
          </a:p>
        </p:txBody>
      </p:sp>
      <p:sp>
        <p:nvSpPr>
          <p:cNvPr id="2" name="Title 1">
            <a:extLst>
              <a:ext uri="{FF2B5EF4-FFF2-40B4-BE49-F238E27FC236}">
                <a16:creationId xmlns:a16="http://schemas.microsoft.com/office/drawing/2014/main" id="{3734A9B2-125E-4130-899E-E0CDA5B476C0}"/>
              </a:ext>
            </a:extLst>
          </p:cNvPr>
          <p:cNvSpPr>
            <a:spLocks noGrp="1"/>
          </p:cNvSpPr>
          <p:nvPr>
            <p:ph type="title"/>
          </p:nvPr>
        </p:nvSpPr>
        <p:spPr/>
        <p:txBody>
          <a:bodyPr anchor="ctr"/>
          <a:lstStyle/>
          <a:p>
            <a:r>
              <a:rPr lang="en-GB" dirty="0"/>
              <a:t>France 1990s</a:t>
            </a:r>
          </a:p>
        </p:txBody>
      </p:sp>
      <p:sp>
        <p:nvSpPr>
          <p:cNvPr id="3" name="Content Placeholder 2">
            <a:extLst>
              <a:ext uri="{FF2B5EF4-FFF2-40B4-BE49-F238E27FC236}">
                <a16:creationId xmlns:a16="http://schemas.microsoft.com/office/drawing/2014/main" id="{A0F4ED98-98EE-4486-983F-A296DF2E4A86}"/>
              </a:ext>
            </a:extLst>
          </p:cNvPr>
          <p:cNvSpPr>
            <a:spLocks noGrp="1"/>
          </p:cNvSpPr>
          <p:nvPr>
            <p:ph idx="1"/>
          </p:nvPr>
        </p:nvSpPr>
        <p:spPr>
          <a:xfrm>
            <a:off x="670690" y="1467001"/>
            <a:ext cx="6895679" cy="638453"/>
          </a:xfrm>
        </p:spPr>
        <p:txBody>
          <a:bodyPr>
            <a:normAutofit/>
          </a:bodyPr>
          <a:lstStyle/>
          <a:p>
            <a:pPr marL="0" indent="0">
              <a:buNone/>
            </a:pPr>
            <a:r>
              <a:rPr lang="en-GB" dirty="0"/>
              <a:t>Basic statistics, but beginnings of an account</a:t>
            </a:r>
          </a:p>
        </p:txBody>
      </p:sp>
      <p:sp>
        <p:nvSpPr>
          <p:cNvPr id="4" name="Footer Placeholder 3">
            <a:extLst>
              <a:ext uri="{FF2B5EF4-FFF2-40B4-BE49-F238E27FC236}">
                <a16:creationId xmlns:a16="http://schemas.microsoft.com/office/drawing/2014/main" id="{E850BC35-19A4-4218-9AF8-43481DECEDEE}"/>
              </a:ext>
            </a:extLst>
          </p:cNvPr>
          <p:cNvSpPr>
            <a:spLocks noGrp="1"/>
          </p:cNvSpPr>
          <p:nvPr>
            <p:ph type="ftr" sz="quarter" idx="11"/>
          </p:nvPr>
        </p:nvSpPr>
        <p:spPr/>
        <p:txBody>
          <a:bodyPr/>
          <a:lstStyle/>
          <a:p>
            <a:r>
              <a:rPr lang="en-GB"/>
              <a:t>SEEA-CF - Water emission accounts</a:t>
            </a:r>
          </a:p>
        </p:txBody>
      </p:sp>
      <p:sp>
        <p:nvSpPr>
          <p:cNvPr id="5" name="Slide Number Placeholder 4">
            <a:extLst>
              <a:ext uri="{FF2B5EF4-FFF2-40B4-BE49-F238E27FC236}">
                <a16:creationId xmlns:a16="http://schemas.microsoft.com/office/drawing/2014/main" id="{D49E8712-38F1-4990-867C-DDBEDBA22181}"/>
              </a:ext>
            </a:extLst>
          </p:cNvPr>
          <p:cNvSpPr>
            <a:spLocks noGrp="1"/>
          </p:cNvSpPr>
          <p:nvPr>
            <p:ph type="sldNum" sz="quarter" idx="12"/>
          </p:nvPr>
        </p:nvSpPr>
        <p:spPr/>
        <p:txBody>
          <a:bodyPr/>
          <a:lstStyle/>
          <a:p>
            <a:fld id="{A2261D6C-4505-4CAD-B01B-1DA294CCE22C}" type="slidenum">
              <a:rPr lang="en-GB" smtClean="0"/>
              <a:pPr/>
              <a:t>38</a:t>
            </a:fld>
            <a:endParaRPr lang="en-GB"/>
          </a:p>
        </p:txBody>
      </p:sp>
      <p:sp>
        <p:nvSpPr>
          <p:cNvPr id="7" name="TextBox 6">
            <a:extLst>
              <a:ext uri="{FF2B5EF4-FFF2-40B4-BE49-F238E27FC236}">
                <a16:creationId xmlns:a16="http://schemas.microsoft.com/office/drawing/2014/main" id="{4E62114B-EB0B-4B70-B70C-87A10568CA3D}"/>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Level 2</a:t>
            </a:r>
          </a:p>
        </p:txBody>
      </p:sp>
      <p:sp>
        <p:nvSpPr>
          <p:cNvPr id="8" name="TextBox 7">
            <a:extLst>
              <a:ext uri="{FF2B5EF4-FFF2-40B4-BE49-F238E27FC236}">
                <a16:creationId xmlns:a16="http://schemas.microsoft.com/office/drawing/2014/main" id="{EDA28ADE-09A9-4777-8283-62A7B5F73570}"/>
              </a:ext>
            </a:extLst>
          </p:cNvPr>
          <p:cNvSpPr txBox="1"/>
          <p:nvPr/>
        </p:nvSpPr>
        <p:spPr>
          <a:xfrm>
            <a:off x="6475558" y="1927425"/>
            <a:ext cx="2376264" cy="2639441"/>
          </a:xfrm>
          <a:prstGeom prst="rect">
            <a:avLst/>
          </a:prstGeom>
          <a:noFill/>
        </p:spPr>
        <p:txBody>
          <a:bodyPr wrap="square" rtlCol="0">
            <a:spAutoFit/>
          </a:bodyPr>
          <a:lstStyle/>
          <a:p>
            <a:pPr marL="171450" indent="-171450">
              <a:lnSpc>
                <a:spcPct val="150000"/>
              </a:lnSpc>
              <a:buFont typeface="Arial" panose="020B0604020202020204" pitchFamily="34" charset="0"/>
              <a:buChar char="•"/>
            </a:pPr>
            <a:r>
              <a:rPr lang="en-US" sz="1600" b="0" dirty="0">
                <a:solidFill>
                  <a:schemeClr val="accent5">
                    <a:lumMod val="75000"/>
                  </a:schemeClr>
                </a:solidFill>
                <a:latin typeface="+mn-lt"/>
              </a:rPr>
              <a:t>In preparation of the 1992 water law</a:t>
            </a:r>
          </a:p>
          <a:p>
            <a:pPr marL="171450" indent="-171450">
              <a:lnSpc>
                <a:spcPct val="150000"/>
              </a:lnSpc>
              <a:buFont typeface="Arial" panose="020B0604020202020204" pitchFamily="34" charset="0"/>
              <a:buChar char="•"/>
            </a:pPr>
            <a:endParaRPr lang="en-US" sz="1600" b="0" dirty="0">
              <a:solidFill>
                <a:schemeClr val="accent5">
                  <a:lumMod val="75000"/>
                </a:schemeClr>
              </a:solidFill>
              <a:latin typeface="+mn-lt"/>
            </a:endParaRPr>
          </a:p>
          <a:p>
            <a:pPr marL="171450" indent="-171450">
              <a:lnSpc>
                <a:spcPct val="150000"/>
              </a:lnSpc>
              <a:buFont typeface="Arial" panose="020B0604020202020204" pitchFamily="34" charset="0"/>
              <a:buChar char="•"/>
            </a:pPr>
            <a:r>
              <a:rPr lang="en-US" sz="1600" b="0" dirty="0">
                <a:solidFill>
                  <a:schemeClr val="accent5">
                    <a:lumMod val="75000"/>
                  </a:schemeClr>
                </a:solidFill>
                <a:latin typeface="+mn-lt"/>
              </a:rPr>
              <a:t>Shows the point polluting emissions discharged through sewerage</a:t>
            </a:r>
          </a:p>
        </p:txBody>
      </p:sp>
      <p:sp>
        <p:nvSpPr>
          <p:cNvPr id="9" name="TextBox 8">
            <a:extLst>
              <a:ext uri="{FF2B5EF4-FFF2-40B4-BE49-F238E27FC236}">
                <a16:creationId xmlns:a16="http://schemas.microsoft.com/office/drawing/2014/main" id="{51B874C9-427A-45F6-B24B-B36B4A4640EB}"/>
              </a:ext>
            </a:extLst>
          </p:cNvPr>
          <p:cNvSpPr txBox="1"/>
          <p:nvPr/>
        </p:nvSpPr>
        <p:spPr>
          <a:xfrm>
            <a:off x="1732573" y="5598521"/>
            <a:ext cx="2376264" cy="307777"/>
          </a:xfrm>
          <a:prstGeom prst="rect">
            <a:avLst/>
          </a:prstGeom>
          <a:noFill/>
          <a:ln w="38100">
            <a:solidFill>
              <a:schemeClr val="accent5">
                <a:lumMod val="60000"/>
                <a:lumOff val="40000"/>
              </a:schemeClr>
            </a:solidFill>
          </a:ln>
        </p:spPr>
        <p:txBody>
          <a:bodyPr wrap="square" rtlCol="0">
            <a:spAutoFit/>
          </a:bodyPr>
          <a:lstStyle/>
          <a:p>
            <a:pPr algn="ctr"/>
            <a:r>
              <a:rPr lang="en-US" sz="1400" b="0" dirty="0">
                <a:latin typeface="+mn-lt"/>
              </a:rPr>
              <a:t>Natural water bodies</a:t>
            </a:r>
          </a:p>
        </p:txBody>
      </p:sp>
      <p:sp>
        <p:nvSpPr>
          <p:cNvPr id="10" name="TextBox 9">
            <a:extLst>
              <a:ext uri="{FF2B5EF4-FFF2-40B4-BE49-F238E27FC236}">
                <a16:creationId xmlns:a16="http://schemas.microsoft.com/office/drawing/2014/main" id="{1DB5AC15-A899-4BE7-956C-A0E93D6B25A2}"/>
              </a:ext>
            </a:extLst>
          </p:cNvPr>
          <p:cNvSpPr txBox="1"/>
          <p:nvPr/>
        </p:nvSpPr>
        <p:spPr>
          <a:xfrm>
            <a:off x="828995" y="2162226"/>
            <a:ext cx="1104501" cy="307777"/>
          </a:xfrm>
          <a:prstGeom prst="rect">
            <a:avLst/>
          </a:prstGeom>
          <a:noFill/>
          <a:ln w="38100">
            <a:solidFill>
              <a:schemeClr val="accent2">
                <a:lumMod val="60000"/>
                <a:lumOff val="40000"/>
              </a:schemeClr>
            </a:solidFill>
          </a:ln>
        </p:spPr>
        <p:txBody>
          <a:bodyPr wrap="square" rtlCol="0">
            <a:spAutoFit/>
          </a:bodyPr>
          <a:lstStyle/>
          <a:p>
            <a:pPr algn="ctr"/>
            <a:r>
              <a:rPr lang="en-US" sz="1400" b="0" dirty="0">
                <a:latin typeface="+mn-lt"/>
              </a:rPr>
              <a:t>Households</a:t>
            </a:r>
          </a:p>
        </p:txBody>
      </p:sp>
      <p:sp>
        <p:nvSpPr>
          <p:cNvPr id="11" name="TextBox 10">
            <a:extLst>
              <a:ext uri="{FF2B5EF4-FFF2-40B4-BE49-F238E27FC236}">
                <a16:creationId xmlns:a16="http://schemas.microsoft.com/office/drawing/2014/main" id="{115754FE-90CE-4D2E-AD3B-BE8DBC124E2C}"/>
              </a:ext>
            </a:extLst>
          </p:cNvPr>
          <p:cNvSpPr txBox="1"/>
          <p:nvPr/>
        </p:nvSpPr>
        <p:spPr>
          <a:xfrm>
            <a:off x="1619672" y="3676923"/>
            <a:ext cx="996836" cy="307777"/>
          </a:xfrm>
          <a:prstGeom prst="rect">
            <a:avLst/>
          </a:prstGeom>
          <a:noFill/>
          <a:ln w="38100">
            <a:solidFill>
              <a:srgbClr val="FFC000"/>
            </a:solidFill>
          </a:ln>
        </p:spPr>
        <p:txBody>
          <a:bodyPr wrap="square" rtlCol="0" anchor="ctr">
            <a:spAutoFit/>
          </a:bodyPr>
          <a:lstStyle/>
          <a:p>
            <a:pPr algn="ctr"/>
            <a:r>
              <a:rPr lang="en-US" sz="1400" b="0" dirty="0">
                <a:latin typeface="+mn-lt"/>
              </a:rPr>
              <a:t>Sewers</a:t>
            </a:r>
          </a:p>
        </p:txBody>
      </p:sp>
      <p:sp>
        <p:nvSpPr>
          <p:cNvPr id="12" name="TextBox 11">
            <a:extLst>
              <a:ext uri="{FF2B5EF4-FFF2-40B4-BE49-F238E27FC236}">
                <a16:creationId xmlns:a16="http://schemas.microsoft.com/office/drawing/2014/main" id="{F7F3123A-C5B6-4896-BE0D-B34A88536366}"/>
              </a:ext>
            </a:extLst>
          </p:cNvPr>
          <p:cNvSpPr txBox="1"/>
          <p:nvPr/>
        </p:nvSpPr>
        <p:spPr>
          <a:xfrm>
            <a:off x="2739901" y="2052897"/>
            <a:ext cx="1104501" cy="738664"/>
          </a:xfrm>
          <a:prstGeom prst="rect">
            <a:avLst/>
          </a:prstGeom>
          <a:noFill/>
          <a:ln w="38100">
            <a:solidFill>
              <a:schemeClr val="accent2">
                <a:lumMod val="60000"/>
                <a:lumOff val="40000"/>
              </a:schemeClr>
            </a:solidFill>
          </a:ln>
        </p:spPr>
        <p:txBody>
          <a:bodyPr wrap="square" rtlCol="0">
            <a:spAutoFit/>
          </a:bodyPr>
          <a:lstStyle/>
          <a:p>
            <a:pPr algn="ctr"/>
            <a:r>
              <a:rPr lang="en-US" sz="1400" b="0" dirty="0">
                <a:latin typeface="+mn-lt"/>
              </a:rPr>
              <a:t>Industries connected to sewers</a:t>
            </a:r>
          </a:p>
        </p:txBody>
      </p:sp>
      <p:cxnSp>
        <p:nvCxnSpPr>
          <p:cNvPr id="13" name="Straight Arrow Connector 12">
            <a:extLst>
              <a:ext uri="{FF2B5EF4-FFF2-40B4-BE49-F238E27FC236}">
                <a16:creationId xmlns:a16="http://schemas.microsoft.com/office/drawing/2014/main" id="{EA65B138-76A2-4674-9605-21C7FF57EB36}"/>
              </a:ext>
            </a:extLst>
          </p:cNvPr>
          <p:cNvCxnSpPr>
            <a:cxnSpLocks/>
            <a:stCxn id="10" idx="2"/>
          </p:cNvCxnSpPr>
          <p:nvPr/>
        </p:nvCxnSpPr>
        <p:spPr>
          <a:xfrm>
            <a:off x="1381246" y="2470003"/>
            <a:ext cx="552250" cy="1206920"/>
          </a:xfrm>
          <a:prstGeom prst="straightConnector1">
            <a:avLst/>
          </a:prstGeom>
          <a:ln w="317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A886FE6-7EF3-4F64-8F5A-AA4CA20D7D08}"/>
              </a:ext>
            </a:extLst>
          </p:cNvPr>
          <p:cNvCxnSpPr>
            <a:cxnSpLocks/>
            <a:stCxn id="12" idx="2"/>
          </p:cNvCxnSpPr>
          <p:nvPr/>
        </p:nvCxnSpPr>
        <p:spPr>
          <a:xfrm flipH="1">
            <a:off x="2339752" y="2791561"/>
            <a:ext cx="952400" cy="885362"/>
          </a:xfrm>
          <a:prstGeom prst="straightConnector1">
            <a:avLst/>
          </a:prstGeom>
          <a:ln w="317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21526776-D513-4864-8F2B-2579B2425158}"/>
              </a:ext>
            </a:extLst>
          </p:cNvPr>
          <p:cNvCxnSpPr>
            <a:cxnSpLocks/>
            <a:stCxn id="11" idx="2"/>
          </p:cNvCxnSpPr>
          <p:nvPr/>
        </p:nvCxnSpPr>
        <p:spPr>
          <a:xfrm>
            <a:off x="2118090" y="3984700"/>
            <a:ext cx="493815" cy="1649138"/>
          </a:xfrm>
          <a:prstGeom prst="straightConnector1">
            <a:avLst/>
          </a:prstGeom>
          <a:ln w="317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EC8A301B-97F2-48D8-B6DF-3ED256406517}"/>
              </a:ext>
            </a:extLst>
          </p:cNvPr>
          <p:cNvSpPr txBox="1"/>
          <p:nvPr/>
        </p:nvSpPr>
        <p:spPr>
          <a:xfrm>
            <a:off x="4501322" y="2856298"/>
            <a:ext cx="1189554" cy="523220"/>
          </a:xfrm>
          <a:prstGeom prst="rect">
            <a:avLst/>
          </a:prstGeom>
          <a:noFill/>
          <a:ln w="38100">
            <a:solidFill>
              <a:schemeClr val="accent2">
                <a:lumMod val="60000"/>
                <a:lumOff val="40000"/>
              </a:schemeClr>
            </a:solidFill>
          </a:ln>
        </p:spPr>
        <p:txBody>
          <a:bodyPr wrap="square" rtlCol="0">
            <a:spAutoFit/>
          </a:bodyPr>
          <a:lstStyle/>
          <a:p>
            <a:pPr algn="ctr"/>
            <a:r>
              <a:rPr lang="en-US" sz="1400" b="0" dirty="0">
                <a:latin typeface="+mn-lt"/>
              </a:rPr>
              <a:t>Pollution eliminated</a:t>
            </a:r>
          </a:p>
        </p:txBody>
      </p:sp>
      <p:sp>
        <p:nvSpPr>
          <p:cNvPr id="29" name="TextBox 28">
            <a:extLst>
              <a:ext uri="{FF2B5EF4-FFF2-40B4-BE49-F238E27FC236}">
                <a16:creationId xmlns:a16="http://schemas.microsoft.com/office/drawing/2014/main" id="{91D07F77-D7DD-4AAC-906A-8F2C717EE273}"/>
              </a:ext>
            </a:extLst>
          </p:cNvPr>
          <p:cNvSpPr txBox="1"/>
          <p:nvPr/>
        </p:nvSpPr>
        <p:spPr>
          <a:xfrm>
            <a:off x="3507962" y="4443285"/>
            <a:ext cx="996836" cy="307777"/>
          </a:xfrm>
          <a:prstGeom prst="rect">
            <a:avLst/>
          </a:prstGeom>
          <a:noFill/>
          <a:ln w="38100">
            <a:solidFill>
              <a:srgbClr val="FFC000"/>
            </a:solidFill>
          </a:ln>
        </p:spPr>
        <p:txBody>
          <a:bodyPr wrap="square" rtlCol="0" anchor="ctr">
            <a:spAutoFit/>
          </a:bodyPr>
          <a:lstStyle/>
          <a:p>
            <a:pPr algn="ctr"/>
            <a:r>
              <a:rPr lang="en-US" sz="1400" b="0" dirty="0">
                <a:latin typeface="+mn-lt"/>
              </a:rPr>
              <a:t>WWTP</a:t>
            </a:r>
          </a:p>
        </p:txBody>
      </p:sp>
      <p:cxnSp>
        <p:nvCxnSpPr>
          <p:cNvPr id="30" name="Straight Arrow Connector 29">
            <a:extLst>
              <a:ext uri="{FF2B5EF4-FFF2-40B4-BE49-F238E27FC236}">
                <a16:creationId xmlns:a16="http://schemas.microsoft.com/office/drawing/2014/main" id="{E8C6C7BD-9CDF-4C95-BA5B-CA1640B48CFB}"/>
              </a:ext>
            </a:extLst>
          </p:cNvPr>
          <p:cNvCxnSpPr>
            <a:cxnSpLocks/>
            <a:stCxn id="11" idx="3"/>
          </p:cNvCxnSpPr>
          <p:nvPr/>
        </p:nvCxnSpPr>
        <p:spPr>
          <a:xfrm>
            <a:off x="2616508" y="3830812"/>
            <a:ext cx="1204842" cy="598413"/>
          </a:xfrm>
          <a:prstGeom prst="straightConnector1">
            <a:avLst/>
          </a:prstGeom>
          <a:ln w="317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B0E2BC06-18F0-4883-A449-05A5C6AA00D9}"/>
              </a:ext>
            </a:extLst>
          </p:cNvPr>
          <p:cNvCxnSpPr>
            <a:cxnSpLocks/>
            <a:endCxn id="23" idx="2"/>
          </p:cNvCxnSpPr>
          <p:nvPr/>
        </p:nvCxnSpPr>
        <p:spPr>
          <a:xfrm flipV="1">
            <a:off x="4211960" y="3379518"/>
            <a:ext cx="884139" cy="1000876"/>
          </a:xfrm>
          <a:prstGeom prst="straightConnector1">
            <a:avLst/>
          </a:prstGeom>
          <a:ln w="31750">
            <a:solidFill>
              <a:schemeClr val="accent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10C3E630-E848-451D-A7BD-742AAC637ACC}"/>
              </a:ext>
            </a:extLst>
          </p:cNvPr>
          <p:cNvCxnSpPr>
            <a:cxnSpLocks/>
            <a:stCxn id="29" idx="2"/>
          </p:cNvCxnSpPr>
          <p:nvPr/>
        </p:nvCxnSpPr>
        <p:spPr>
          <a:xfrm flipH="1">
            <a:off x="3406822" y="4751062"/>
            <a:ext cx="599558" cy="882776"/>
          </a:xfrm>
          <a:prstGeom prst="straightConnector1">
            <a:avLst/>
          </a:prstGeom>
          <a:ln w="317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75" name="Rectangle 74">
            <a:extLst>
              <a:ext uri="{FF2B5EF4-FFF2-40B4-BE49-F238E27FC236}">
                <a16:creationId xmlns:a16="http://schemas.microsoft.com/office/drawing/2014/main" id="{6C1BB47B-C92E-4052-B984-FCC3968F9B3E}"/>
              </a:ext>
            </a:extLst>
          </p:cNvPr>
          <p:cNvSpPr/>
          <p:nvPr/>
        </p:nvSpPr>
        <p:spPr>
          <a:xfrm>
            <a:off x="759022" y="6156005"/>
            <a:ext cx="5181130" cy="3077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tx1"/>
                </a:solidFill>
              </a:rPr>
              <a:t>Examples of pollution flows in France </a:t>
            </a:r>
            <a:r>
              <a:rPr lang="en-US" sz="1200" b="0" dirty="0">
                <a:solidFill>
                  <a:schemeClr val="tx1"/>
                </a:solidFill>
              </a:rPr>
              <a:t>(million tons per year)</a:t>
            </a:r>
            <a:endParaRPr lang="en-US" sz="1200" dirty="0">
              <a:solidFill>
                <a:schemeClr val="tx1"/>
              </a:solidFill>
            </a:endParaRPr>
          </a:p>
          <a:p>
            <a:r>
              <a:rPr lang="en-US" sz="1200" b="0" dirty="0">
                <a:solidFill>
                  <a:schemeClr val="tx1"/>
                </a:solidFill>
              </a:rPr>
              <a:t>Ministry of Environment of France, 1990s</a:t>
            </a:r>
          </a:p>
        </p:txBody>
      </p:sp>
      <p:sp>
        <p:nvSpPr>
          <p:cNvPr id="76" name="TextBox 75">
            <a:extLst>
              <a:ext uri="{FF2B5EF4-FFF2-40B4-BE49-F238E27FC236}">
                <a16:creationId xmlns:a16="http://schemas.microsoft.com/office/drawing/2014/main" id="{6179113C-BA66-44CB-87F8-9FEABD288993}"/>
              </a:ext>
            </a:extLst>
          </p:cNvPr>
          <p:cNvSpPr txBox="1"/>
          <p:nvPr/>
        </p:nvSpPr>
        <p:spPr>
          <a:xfrm>
            <a:off x="4408444" y="5048619"/>
            <a:ext cx="1798870" cy="901850"/>
          </a:xfrm>
          <a:prstGeom prst="rect">
            <a:avLst/>
          </a:prstGeom>
          <a:noFill/>
          <a:ln>
            <a:solidFill>
              <a:schemeClr val="tx1"/>
            </a:solidFill>
          </a:ln>
        </p:spPr>
        <p:txBody>
          <a:bodyPr wrap="square" rtlCol="0">
            <a:spAutoFit/>
          </a:bodyPr>
          <a:lstStyle/>
          <a:p>
            <a:pPr>
              <a:lnSpc>
                <a:spcPct val="150000"/>
              </a:lnSpc>
            </a:pPr>
            <a:r>
              <a:rPr lang="en-US" sz="900" b="0" dirty="0">
                <a:latin typeface="+mn-lt"/>
              </a:rPr>
              <a:t>OM=Organic Matter </a:t>
            </a:r>
          </a:p>
          <a:p>
            <a:pPr>
              <a:lnSpc>
                <a:spcPct val="150000"/>
              </a:lnSpc>
            </a:pPr>
            <a:r>
              <a:rPr lang="en-US" sz="900" b="0" dirty="0">
                <a:latin typeface="+mn-lt"/>
              </a:rPr>
              <a:t>TSS=Total suspended solids. </a:t>
            </a:r>
          </a:p>
          <a:p>
            <a:pPr>
              <a:lnSpc>
                <a:spcPct val="150000"/>
              </a:lnSpc>
            </a:pPr>
            <a:r>
              <a:rPr lang="en-US" sz="900" b="0" dirty="0">
                <a:latin typeface="+mn-lt"/>
              </a:rPr>
              <a:t>WWTP=Wastewater Treatment Plants</a:t>
            </a:r>
          </a:p>
        </p:txBody>
      </p:sp>
      <p:sp>
        <p:nvSpPr>
          <p:cNvPr id="77" name="TextBox 76">
            <a:extLst>
              <a:ext uri="{FF2B5EF4-FFF2-40B4-BE49-F238E27FC236}">
                <a16:creationId xmlns:a16="http://schemas.microsoft.com/office/drawing/2014/main" id="{492209D7-EDC5-415A-BF40-2D172053D0B4}"/>
              </a:ext>
            </a:extLst>
          </p:cNvPr>
          <p:cNvSpPr txBox="1"/>
          <p:nvPr/>
        </p:nvSpPr>
        <p:spPr>
          <a:xfrm>
            <a:off x="1236758" y="2717001"/>
            <a:ext cx="774998" cy="530145"/>
          </a:xfrm>
          <a:prstGeom prst="rect">
            <a:avLst/>
          </a:prstGeom>
          <a:solidFill>
            <a:schemeClr val="bg1"/>
          </a:solidFill>
          <a:ln w="19050">
            <a:solidFill>
              <a:schemeClr val="accent2">
                <a:lumMod val="60000"/>
                <a:lumOff val="40000"/>
              </a:schemeClr>
            </a:solidFill>
          </a:ln>
        </p:spPr>
        <p:txBody>
          <a:bodyPr wrap="square" rtlCol="0">
            <a:spAutoFit/>
          </a:bodyPr>
          <a:lstStyle/>
          <a:p>
            <a:pPr>
              <a:lnSpc>
                <a:spcPct val="150000"/>
              </a:lnSpc>
            </a:pPr>
            <a:r>
              <a:rPr lang="en-US" sz="1000" b="0" dirty="0">
                <a:latin typeface="+mn-lt"/>
              </a:rPr>
              <a:t>OM=1.105</a:t>
            </a:r>
          </a:p>
          <a:p>
            <a:pPr>
              <a:lnSpc>
                <a:spcPct val="150000"/>
              </a:lnSpc>
            </a:pPr>
            <a:r>
              <a:rPr lang="en-US" sz="1000" b="0" dirty="0">
                <a:latin typeface="+mn-lt"/>
              </a:rPr>
              <a:t>TSS=1.745</a:t>
            </a:r>
          </a:p>
        </p:txBody>
      </p:sp>
      <p:sp>
        <p:nvSpPr>
          <p:cNvPr id="78" name="TextBox 77">
            <a:extLst>
              <a:ext uri="{FF2B5EF4-FFF2-40B4-BE49-F238E27FC236}">
                <a16:creationId xmlns:a16="http://schemas.microsoft.com/office/drawing/2014/main" id="{93B1779F-DD10-4FE3-89B0-D62940146E9D}"/>
              </a:ext>
            </a:extLst>
          </p:cNvPr>
          <p:cNvSpPr txBox="1"/>
          <p:nvPr/>
        </p:nvSpPr>
        <p:spPr>
          <a:xfrm>
            <a:off x="2559764" y="3009297"/>
            <a:ext cx="774998" cy="530145"/>
          </a:xfrm>
          <a:prstGeom prst="rect">
            <a:avLst/>
          </a:prstGeom>
          <a:solidFill>
            <a:schemeClr val="bg1"/>
          </a:solidFill>
          <a:ln w="19050">
            <a:solidFill>
              <a:schemeClr val="accent2">
                <a:lumMod val="60000"/>
                <a:lumOff val="40000"/>
              </a:schemeClr>
            </a:solidFill>
          </a:ln>
        </p:spPr>
        <p:txBody>
          <a:bodyPr wrap="square" rtlCol="0">
            <a:spAutoFit/>
          </a:bodyPr>
          <a:lstStyle/>
          <a:p>
            <a:pPr>
              <a:lnSpc>
                <a:spcPct val="150000"/>
              </a:lnSpc>
            </a:pPr>
            <a:r>
              <a:rPr lang="en-US" sz="1000" b="0" dirty="0">
                <a:latin typeface="+mn-lt"/>
              </a:rPr>
              <a:t>OM=0.364</a:t>
            </a:r>
          </a:p>
          <a:p>
            <a:pPr>
              <a:lnSpc>
                <a:spcPct val="150000"/>
              </a:lnSpc>
            </a:pPr>
            <a:r>
              <a:rPr lang="en-US" sz="1000" b="0" dirty="0">
                <a:latin typeface="+mn-lt"/>
              </a:rPr>
              <a:t>TSS=1.745</a:t>
            </a:r>
          </a:p>
        </p:txBody>
      </p:sp>
      <p:sp>
        <p:nvSpPr>
          <p:cNvPr id="79" name="TextBox 78">
            <a:extLst>
              <a:ext uri="{FF2B5EF4-FFF2-40B4-BE49-F238E27FC236}">
                <a16:creationId xmlns:a16="http://schemas.microsoft.com/office/drawing/2014/main" id="{8E50A040-550A-4445-8AEB-F723C21A2D8E}"/>
              </a:ext>
            </a:extLst>
          </p:cNvPr>
          <p:cNvSpPr txBox="1"/>
          <p:nvPr/>
        </p:nvSpPr>
        <p:spPr>
          <a:xfrm>
            <a:off x="2831430" y="3827839"/>
            <a:ext cx="774998" cy="530145"/>
          </a:xfrm>
          <a:prstGeom prst="rect">
            <a:avLst/>
          </a:prstGeom>
          <a:solidFill>
            <a:schemeClr val="bg1"/>
          </a:solidFill>
          <a:ln w="19050">
            <a:solidFill>
              <a:srgbClr val="FFC000"/>
            </a:solidFill>
          </a:ln>
        </p:spPr>
        <p:txBody>
          <a:bodyPr wrap="square" rtlCol="0">
            <a:spAutoFit/>
          </a:bodyPr>
          <a:lstStyle/>
          <a:p>
            <a:pPr>
              <a:lnSpc>
                <a:spcPct val="150000"/>
              </a:lnSpc>
            </a:pPr>
            <a:r>
              <a:rPr lang="en-US" sz="1000" b="0" dirty="0">
                <a:latin typeface="+mn-lt"/>
              </a:rPr>
              <a:t>OM=0.885</a:t>
            </a:r>
          </a:p>
          <a:p>
            <a:pPr>
              <a:lnSpc>
                <a:spcPct val="150000"/>
              </a:lnSpc>
            </a:pPr>
            <a:r>
              <a:rPr lang="en-US" sz="1000" b="0" dirty="0">
                <a:latin typeface="+mn-lt"/>
              </a:rPr>
              <a:t>TSS=1.139</a:t>
            </a:r>
          </a:p>
        </p:txBody>
      </p:sp>
      <p:sp>
        <p:nvSpPr>
          <p:cNvPr id="80" name="TextBox 79">
            <a:extLst>
              <a:ext uri="{FF2B5EF4-FFF2-40B4-BE49-F238E27FC236}">
                <a16:creationId xmlns:a16="http://schemas.microsoft.com/office/drawing/2014/main" id="{2A6F086D-54D7-40E7-AF53-B63B2A773E3E}"/>
              </a:ext>
            </a:extLst>
          </p:cNvPr>
          <p:cNvSpPr txBox="1"/>
          <p:nvPr/>
        </p:nvSpPr>
        <p:spPr>
          <a:xfrm>
            <a:off x="4225429" y="3645144"/>
            <a:ext cx="774998" cy="530145"/>
          </a:xfrm>
          <a:prstGeom prst="rect">
            <a:avLst/>
          </a:prstGeom>
          <a:solidFill>
            <a:schemeClr val="bg1"/>
          </a:solidFill>
          <a:ln w="19050">
            <a:solidFill>
              <a:schemeClr val="accent2">
                <a:lumMod val="60000"/>
                <a:lumOff val="40000"/>
              </a:schemeClr>
            </a:solidFill>
          </a:ln>
        </p:spPr>
        <p:txBody>
          <a:bodyPr wrap="square" rIns="0" rtlCol="0">
            <a:spAutoFit/>
          </a:bodyPr>
          <a:lstStyle/>
          <a:p>
            <a:pPr>
              <a:lnSpc>
                <a:spcPct val="150000"/>
              </a:lnSpc>
            </a:pPr>
            <a:r>
              <a:rPr lang="en-US" sz="1000" b="0" dirty="0">
                <a:latin typeface="+mn-lt"/>
              </a:rPr>
              <a:t>OM=0.609</a:t>
            </a:r>
          </a:p>
          <a:p>
            <a:pPr>
              <a:lnSpc>
                <a:spcPct val="150000"/>
              </a:lnSpc>
            </a:pPr>
            <a:r>
              <a:rPr lang="en-US" sz="1000" b="0" dirty="0">
                <a:latin typeface="+mn-lt"/>
              </a:rPr>
              <a:t>TSS=1.897</a:t>
            </a:r>
          </a:p>
        </p:txBody>
      </p:sp>
      <p:sp>
        <p:nvSpPr>
          <p:cNvPr id="81" name="TextBox 80">
            <a:extLst>
              <a:ext uri="{FF2B5EF4-FFF2-40B4-BE49-F238E27FC236}">
                <a16:creationId xmlns:a16="http://schemas.microsoft.com/office/drawing/2014/main" id="{1B6D1522-04F3-420A-AB3A-B68B57EC8C16}"/>
              </a:ext>
            </a:extLst>
          </p:cNvPr>
          <p:cNvSpPr txBox="1"/>
          <p:nvPr/>
        </p:nvSpPr>
        <p:spPr>
          <a:xfrm>
            <a:off x="1869723" y="4420163"/>
            <a:ext cx="774998" cy="530145"/>
          </a:xfrm>
          <a:prstGeom prst="rect">
            <a:avLst/>
          </a:prstGeom>
          <a:solidFill>
            <a:schemeClr val="bg1"/>
          </a:solidFill>
          <a:ln w="19050">
            <a:solidFill>
              <a:srgbClr val="FFC000"/>
            </a:solidFill>
          </a:ln>
        </p:spPr>
        <p:txBody>
          <a:bodyPr wrap="square" rtlCol="0">
            <a:spAutoFit/>
          </a:bodyPr>
          <a:lstStyle/>
          <a:p>
            <a:pPr>
              <a:lnSpc>
                <a:spcPct val="150000"/>
              </a:lnSpc>
            </a:pPr>
            <a:r>
              <a:rPr lang="en-US" sz="1000" b="0" dirty="0">
                <a:latin typeface="+mn-lt"/>
              </a:rPr>
              <a:t>OM=0.583</a:t>
            </a:r>
          </a:p>
          <a:p>
            <a:pPr>
              <a:lnSpc>
                <a:spcPct val="150000"/>
              </a:lnSpc>
            </a:pPr>
            <a:r>
              <a:rPr lang="en-US" sz="1000" b="0" dirty="0">
                <a:latin typeface="+mn-lt"/>
              </a:rPr>
              <a:t>TSS=0.885</a:t>
            </a:r>
          </a:p>
        </p:txBody>
      </p:sp>
      <p:sp>
        <p:nvSpPr>
          <p:cNvPr id="82" name="TextBox 81">
            <a:extLst>
              <a:ext uri="{FF2B5EF4-FFF2-40B4-BE49-F238E27FC236}">
                <a16:creationId xmlns:a16="http://schemas.microsoft.com/office/drawing/2014/main" id="{53F15608-C891-4266-9E47-F0D0025C9503}"/>
              </a:ext>
            </a:extLst>
          </p:cNvPr>
          <p:cNvSpPr txBox="1"/>
          <p:nvPr/>
        </p:nvSpPr>
        <p:spPr>
          <a:xfrm>
            <a:off x="3334762" y="4903945"/>
            <a:ext cx="774998" cy="530145"/>
          </a:xfrm>
          <a:prstGeom prst="rect">
            <a:avLst/>
          </a:prstGeom>
          <a:solidFill>
            <a:schemeClr val="bg1"/>
          </a:solidFill>
          <a:ln w="19050">
            <a:solidFill>
              <a:srgbClr val="FFC000"/>
            </a:solidFill>
          </a:ln>
        </p:spPr>
        <p:txBody>
          <a:bodyPr wrap="square" rtlCol="0">
            <a:spAutoFit/>
          </a:bodyPr>
          <a:lstStyle/>
          <a:p>
            <a:pPr>
              <a:lnSpc>
                <a:spcPct val="150000"/>
              </a:lnSpc>
            </a:pPr>
            <a:r>
              <a:rPr lang="en-US" sz="1000" b="0" dirty="0">
                <a:latin typeface="+mn-lt"/>
              </a:rPr>
              <a:t>OM=0.276</a:t>
            </a:r>
          </a:p>
          <a:p>
            <a:pPr>
              <a:lnSpc>
                <a:spcPct val="150000"/>
              </a:lnSpc>
            </a:pPr>
            <a:r>
              <a:rPr lang="en-US" sz="1000" b="0" dirty="0">
                <a:latin typeface="+mn-lt"/>
              </a:rPr>
              <a:t>TSS=0.241</a:t>
            </a:r>
          </a:p>
        </p:txBody>
      </p:sp>
    </p:spTree>
    <p:extLst>
      <p:ext uri="{BB962C8B-B14F-4D97-AF65-F5344CB8AC3E}">
        <p14:creationId xmlns:p14="http://schemas.microsoft.com/office/powerpoint/2010/main" val="43769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4A9B2-125E-4130-899E-E0CDA5B476C0}"/>
              </a:ext>
            </a:extLst>
          </p:cNvPr>
          <p:cNvSpPr>
            <a:spLocks noGrp="1"/>
          </p:cNvSpPr>
          <p:nvPr>
            <p:ph type="title"/>
          </p:nvPr>
        </p:nvSpPr>
        <p:spPr/>
        <p:txBody>
          <a:bodyPr/>
          <a:lstStyle/>
          <a:p>
            <a:r>
              <a:rPr lang="en-GB" dirty="0"/>
              <a:t>France 1990s</a:t>
            </a:r>
          </a:p>
        </p:txBody>
      </p:sp>
      <p:sp>
        <p:nvSpPr>
          <p:cNvPr id="3" name="Content Placeholder 2">
            <a:extLst>
              <a:ext uri="{FF2B5EF4-FFF2-40B4-BE49-F238E27FC236}">
                <a16:creationId xmlns:a16="http://schemas.microsoft.com/office/drawing/2014/main" id="{A0F4ED98-98EE-4486-983F-A296DF2E4A86}"/>
              </a:ext>
            </a:extLst>
          </p:cNvPr>
          <p:cNvSpPr>
            <a:spLocks noGrp="1"/>
          </p:cNvSpPr>
          <p:nvPr>
            <p:ph idx="1"/>
          </p:nvPr>
        </p:nvSpPr>
        <p:spPr>
          <a:xfrm>
            <a:off x="628650" y="1667506"/>
            <a:ext cx="1855118" cy="4895219"/>
          </a:xfrm>
        </p:spPr>
        <p:txBody>
          <a:bodyPr/>
          <a:lstStyle/>
          <a:p>
            <a:pPr marL="0" indent="0">
              <a:buNone/>
            </a:pPr>
            <a:r>
              <a:rPr lang="en-GB" dirty="0"/>
              <a:t>Basic statistics, but beginnings of an account</a:t>
            </a:r>
          </a:p>
        </p:txBody>
      </p:sp>
      <p:sp>
        <p:nvSpPr>
          <p:cNvPr id="4" name="Footer Placeholder 3">
            <a:extLst>
              <a:ext uri="{FF2B5EF4-FFF2-40B4-BE49-F238E27FC236}">
                <a16:creationId xmlns:a16="http://schemas.microsoft.com/office/drawing/2014/main" id="{E850BC35-19A4-4218-9AF8-43481DECEDEE}"/>
              </a:ext>
            </a:extLst>
          </p:cNvPr>
          <p:cNvSpPr>
            <a:spLocks noGrp="1"/>
          </p:cNvSpPr>
          <p:nvPr>
            <p:ph type="ftr" sz="quarter" idx="11"/>
          </p:nvPr>
        </p:nvSpPr>
        <p:spPr/>
        <p:txBody>
          <a:bodyPr/>
          <a:lstStyle/>
          <a:p>
            <a:r>
              <a:rPr lang="en-GB"/>
              <a:t>SEEA-CF - Water emission accounts</a:t>
            </a:r>
          </a:p>
        </p:txBody>
      </p:sp>
      <p:sp>
        <p:nvSpPr>
          <p:cNvPr id="5" name="Slide Number Placeholder 4">
            <a:extLst>
              <a:ext uri="{FF2B5EF4-FFF2-40B4-BE49-F238E27FC236}">
                <a16:creationId xmlns:a16="http://schemas.microsoft.com/office/drawing/2014/main" id="{D49E8712-38F1-4990-867C-DDBEDBA22181}"/>
              </a:ext>
            </a:extLst>
          </p:cNvPr>
          <p:cNvSpPr>
            <a:spLocks noGrp="1"/>
          </p:cNvSpPr>
          <p:nvPr>
            <p:ph type="sldNum" sz="quarter" idx="12"/>
          </p:nvPr>
        </p:nvSpPr>
        <p:spPr/>
        <p:txBody>
          <a:bodyPr/>
          <a:lstStyle/>
          <a:p>
            <a:fld id="{A2261D6C-4505-4CAD-B01B-1DA294CCE22C}" type="slidenum">
              <a:rPr lang="en-GB" smtClean="0"/>
              <a:pPr/>
              <a:t>39</a:t>
            </a:fld>
            <a:endParaRPr lang="en-GB"/>
          </a:p>
        </p:txBody>
      </p:sp>
      <p:pic>
        <p:nvPicPr>
          <p:cNvPr id="6" name="Picture 5">
            <a:extLst>
              <a:ext uri="{FF2B5EF4-FFF2-40B4-BE49-F238E27FC236}">
                <a16:creationId xmlns:a16="http://schemas.microsoft.com/office/drawing/2014/main" id="{A8FCB6B1-8417-459D-BBE4-404484229AE7}"/>
              </a:ext>
            </a:extLst>
          </p:cNvPr>
          <p:cNvPicPr/>
          <p:nvPr/>
        </p:nvPicPr>
        <p:blipFill>
          <a:blip r:embed="rId3"/>
          <a:stretch>
            <a:fillRect/>
          </a:stretch>
        </p:blipFill>
        <p:spPr>
          <a:xfrm>
            <a:off x="2483768" y="1667506"/>
            <a:ext cx="6103590" cy="4895219"/>
          </a:xfrm>
          <a:prstGeom prst="rect">
            <a:avLst/>
          </a:prstGeom>
        </p:spPr>
      </p:pic>
      <p:sp>
        <p:nvSpPr>
          <p:cNvPr id="7" name="TextBox 6">
            <a:extLst>
              <a:ext uri="{FF2B5EF4-FFF2-40B4-BE49-F238E27FC236}">
                <a16:creationId xmlns:a16="http://schemas.microsoft.com/office/drawing/2014/main" id="{4E62114B-EB0B-4B70-B70C-87A10568CA3D}"/>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6397485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Footer Placeholder 19"/>
          <p:cNvSpPr>
            <a:spLocks noGrp="1"/>
          </p:cNvSpPr>
          <p:nvPr>
            <p:ph type="ftr" sz="quarter" idx="11"/>
          </p:nvPr>
        </p:nvSpPr>
        <p:spPr/>
        <p:txBody>
          <a:bodyPr/>
          <a:lstStyle/>
          <a:p>
            <a:r>
              <a:rPr lang="en-GB"/>
              <a:t>Water account - SEEA CF</a:t>
            </a:r>
          </a:p>
        </p:txBody>
      </p:sp>
      <p:grpSp>
        <p:nvGrpSpPr>
          <p:cNvPr id="2" name="Group 1"/>
          <p:cNvGrpSpPr/>
          <p:nvPr/>
        </p:nvGrpSpPr>
        <p:grpSpPr>
          <a:xfrm>
            <a:off x="2693749" y="1988840"/>
            <a:ext cx="4263637" cy="4248472"/>
            <a:chOff x="2483768" y="1734964"/>
            <a:chExt cx="4263637" cy="4248472"/>
          </a:xfrm>
        </p:grpSpPr>
        <p:sp>
          <p:nvSpPr>
            <p:cNvPr id="11" name="Oval 10"/>
            <p:cNvSpPr/>
            <p:nvPr/>
          </p:nvSpPr>
          <p:spPr bwMode="auto">
            <a:xfrm>
              <a:off x="2483768" y="1734964"/>
              <a:ext cx="4263637" cy="4248472"/>
            </a:xfrm>
            <a:prstGeom prst="ellipse">
              <a:avLst/>
            </a:prstGeom>
            <a:solidFill>
              <a:schemeClr val="bg2">
                <a:lumMod val="9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chemeClr val="tx1"/>
                </a:solidFill>
                <a:effectLst/>
                <a:latin typeface="Arial" charset="0"/>
                <a:cs typeface="Arial" charset="0"/>
              </a:endParaRPr>
            </a:p>
          </p:txBody>
        </p:sp>
        <p:sp>
          <p:nvSpPr>
            <p:cNvPr id="17" name="TextBox 16"/>
            <p:cNvSpPr txBox="1"/>
            <p:nvPr/>
          </p:nvSpPr>
          <p:spPr>
            <a:xfrm>
              <a:off x="3218247" y="4718364"/>
              <a:ext cx="2757761" cy="461665"/>
            </a:xfrm>
            <a:prstGeom prst="rect">
              <a:avLst/>
            </a:prstGeom>
            <a:noFill/>
            <a:ln>
              <a:noFill/>
            </a:ln>
          </p:spPr>
          <p:txBody>
            <a:bodyPr wrap="square" rtlCol="0">
              <a:spAutoFit/>
            </a:bodyPr>
            <a:lstStyle/>
            <a:p>
              <a:pPr algn="ctr"/>
              <a:r>
                <a:rPr lang="en-US" sz="2400" dirty="0">
                  <a:latin typeface="+mn-lt"/>
                </a:rPr>
                <a:t>Water Assets</a:t>
              </a:r>
            </a:p>
          </p:txBody>
        </p:sp>
      </p:grpSp>
      <p:sp>
        <p:nvSpPr>
          <p:cNvPr id="12" name="Pie 11"/>
          <p:cNvSpPr/>
          <p:nvPr/>
        </p:nvSpPr>
        <p:spPr bwMode="auto">
          <a:xfrm>
            <a:off x="2677571" y="1988840"/>
            <a:ext cx="4259073" cy="4248472"/>
          </a:xfrm>
          <a:prstGeom prst="pie">
            <a:avLst>
              <a:gd name="adj1" fmla="val 8400256"/>
              <a:gd name="adj2" fmla="val 16200000"/>
            </a:avLst>
          </a:prstGeom>
          <a:solidFill>
            <a:schemeClr val="accent1">
              <a:lumMod val="7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a:ln>
                <a:noFill/>
              </a:ln>
              <a:solidFill>
                <a:schemeClr val="tx1"/>
              </a:solidFill>
              <a:effectLst/>
              <a:latin typeface="Arial" charset="0"/>
              <a:cs typeface="Arial" charset="0"/>
            </a:endParaRPr>
          </a:p>
        </p:txBody>
      </p:sp>
      <p:sp>
        <p:nvSpPr>
          <p:cNvPr id="18" name="TextBox 17"/>
          <p:cNvSpPr txBox="1"/>
          <p:nvPr/>
        </p:nvSpPr>
        <p:spPr>
          <a:xfrm>
            <a:off x="3036727" y="2909057"/>
            <a:ext cx="1713743" cy="707886"/>
          </a:xfrm>
          <a:prstGeom prst="rect">
            <a:avLst/>
          </a:prstGeom>
          <a:solidFill>
            <a:schemeClr val="accent1">
              <a:lumMod val="75000"/>
            </a:schemeClr>
          </a:solidFill>
          <a:ln>
            <a:noFill/>
          </a:ln>
        </p:spPr>
        <p:txBody>
          <a:bodyPr wrap="square" rtlCol="0">
            <a:spAutoFit/>
          </a:bodyPr>
          <a:lstStyle/>
          <a:p>
            <a:pPr algn="ctr"/>
            <a:r>
              <a:rPr lang="en-US" sz="2000" dirty="0">
                <a:solidFill>
                  <a:schemeClr val="bg1"/>
                </a:solidFill>
                <a:latin typeface="+mn-lt"/>
              </a:rPr>
              <a:t>Abstraction &amp; Use</a:t>
            </a:r>
          </a:p>
        </p:txBody>
      </p:sp>
      <p:sp>
        <p:nvSpPr>
          <p:cNvPr id="13" name="Curved Right Arrow 12"/>
          <p:cNvSpPr/>
          <p:nvPr/>
        </p:nvSpPr>
        <p:spPr bwMode="auto">
          <a:xfrm rot="18771755">
            <a:off x="2817286" y="4186809"/>
            <a:ext cx="1258804" cy="2594136"/>
          </a:xfrm>
          <a:prstGeom prst="curvedRightArrow">
            <a:avLst/>
          </a:prstGeom>
          <a:solidFill>
            <a:schemeClr val="bg2">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a:ln>
                <a:noFill/>
              </a:ln>
              <a:solidFill>
                <a:schemeClr val="tx1"/>
              </a:solidFill>
              <a:effectLst/>
              <a:latin typeface="Arial" charset="0"/>
              <a:cs typeface="Arial" charset="0"/>
            </a:endParaRPr>
          </a:p>
        </p:txBody>
      </p:sp>
      <p:grpSp>
        <p:nvGrpSpPr>
          <p:cNvPr id="16" name="Group 15"/>
          <p:cNvGrpSpPr/>
          <p:nvPr/>
        </p:nvGrpSpPr>
        <p:grpSpPr>
          <a:xfrm rot="21425001">
            <a:off x="3439130" y="3641950"/>
            <a:ext cx="793410" cy="806994"/>
            <a:chOff x="3276614" y="2859435"/>
            <a:chExt cx="793410" cy="806994"/>
          </a:xfrm>
        </p:grpSpPr>
        <p:sp>
          <p:nvSpPr>
            <p:cNvPr id="14" name="Curved Right Arrow 13"/>
            <p:cNvSpPr/>
            <p:nvPr/>
          </p:nvSpPr>
          <p:spPr bwMode="auto">
            <a:xfrm>
              <a:off x="3276614" y="2874341"/>
              <a:ext cx="360041" cy="792088"/>
            </a:xfrm>
            <a:prstGeom prst="curvedRight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sp>
          <p:nvSpPr>
            <p:cNvPr id="15" name="Curved Right Arrow 14"/>
            <p:cNvSpPr/>
            <p:nvPr/>
          </p:nvSpPr>
          <p:spPr bwMode="auto">
            <a:xfrm rot="10800000">
              <a:off x="3709983" y="2859435"/>
              <a:ext cx="360041" cy="792088"/>
            </a:xfrm>
            <a:prstGeom prst="curvedRight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grpSp>
      <p:sp>
        <p:nvSpPr>
          <p:cNvPr id="19" name="TextBox 18"/>
          <p:cNvSpPr txBox="1"/>
          <p:nvPr/>
        </p:nvSpPr>
        <p:spPr>
          <a:xfrm>
            <a:off x="1905864" y="5984692"/>
            <a:ext cx="2345935" cy="400110"/>
          </a:xfrm>
          <a:prstGeom prst="rect">
            <a:avLst/>
          </a:prstGeom>
          <a:noFill/>
        </p:spPr>
        <p:txBody>
          <a:bodyPr wrap="square" rtlCol="0">
            <a:spAutoFit/>
          </a:bodyPr>
          <a:lstStyle/>
          <a:p>
            <a:r>
              <a:rPr lang="en-US" sz="2000" dirty="0">
                <a:latin typeface="+mn-lt"/>
              </a:rPr>
              <a:t>Returns</a:t>
            </a:r>
          </a:p>
        </p:txBody>
      </p:sp>
      <p:sp>
        <p:nvSpPr>
          <p:cNvPr id="21" name="Oval 20">
            <a:extLst>
              <a:ext uri="{FF2B5EF4-FFF2-40B4-BE49-F238E27FC236}">
                <a16:creationId xmlns:a16="http://schemas.microsoft.com/office/drawing/2014/main" id="{7F66C678-FF03-44CB-B74B-543F1735ACB3}"/>
              </a:ext>
            </a:extLst>
          </p:cNvPr>
          <p:cNvSpPr/>
          <p:nvPr/>
        </p:nvSpPr>
        <p:spPr>
          <a:xfrm>
            <a:off x="7220927" y="1268760"/>
            <a:ext cx="1728192" cy="15841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CA" sz="1600" dirty="0"/>
              <a:t>Renewable supply</a:t>
            </a:r>
          </a:p>
        </p:txBody>
      </p:sp>
      <p:sp>
        <p:nvSpPr>
          <p:cNvPr id="22" name="Arrow: Down 21">
            <a:extLst>
              <a:ext uri="{FF2B5EF4-FFF2-40B4-BE49-F238E27FC236}">
                <a16:creationId xmlns:a16="http://schemas.microsoft.com/office/drawing/2014/main" id="{34B83F25-88F3-4544-BD46-5130F4B6EFE0}"/>
              </a:ext>
            </a:extLst>
          </p:cNvPr>
          <p:cNvSpPr/>
          <p:nvPr/>
        </p:nvSpPr>
        <p:spPr>
          <a:xfrm rot="3477492">
            <a:off x="6773204" y="2287328"/>
            <a:ext cx="288032" cy="80212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Oval 22">
            <a:extLst>
              <a:ext uri="{FF2B5EF4-FFF2-40B4-BE49-F238E27FC236}">
                <a16:creationId xmlns:a16="http://schemas.microsoft.com/office/drawing/2014/main" id="{7F66C678-FF03-44CB-B74B-543F1735ACB3}"/>
              </a:ext>
            </a:extLst>
          </p:cNvPr>
          <p:cNvSpPr/>
          <p:nvPr/>
        </p:nvSpPr>
        <p:spPr>
          <a:xfrm>
            <a:off x="971600" y="1636351"/>
            <a:ext cx="1728192" cy="15841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CA" sz="1600" dirty="0"/>
              <a:t>The economy</a:t>
            </a:r>
          </a:p>
        </p:txBody>
      </p:sp>
      <p:grpSp>
        <p:nvGrpSpPr>
          <p:cNvPr id="24" name="Group 23"/>
          <p:cNvGrpSpPr/>
          <p:nvPr/>
        </p:nvGrpSpPr>
        <p:grpSpPr>
          <a:xfrm rot="18425649">
            <a:off x="2151454" y="2603871"/>
            <a:ext cx="1010064" cy="785804"/>
            <a:chOff x="3276614" y="2859435"/>
            <a:chExt cx="793410" cy="806994"/>
          </a:xfrm>
        </p:grpSpPr>
        <p:sp>
          <p:nvSpPr>
            <p:cNvPr id="25" name="Curved Right Arrow 24"/>
            <p:cNvSpPr/>
            <p:nvPr/>
          </p:nvSpPr>
          <p:spPr bwMode="auto">
            <a:xfrm>
              <a:off x="3276614" y="2874341"/>
              <a:ext cx="360041" cy="792088"/>
            </a:xfrm>
            <a:prstGeom prst="curvedRight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sp>
          <p:nvSpPr>
            <p:cNvPr id="26" name="Curved Right Arrow 25"/>
            <p:cNvSpPr/>
            <p:nvPr/>
          </p:nvSpPr>
          <p:spPr bwMode="auto">
            <a:xfrm rot="10800000">
              <a:off x="3709983" y="2859435"/>
              <a:ext cx="360041" cy="792088"/>
            </a:xfrm>
            <a:prstGeom prst="curvedRightArrow">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Arial" charset="0"/>
                <a:cs typeface="Arial" charset="0"/>
              </a:endParaRPr>
            </a:p>
          </p:txBody>
        </p:sp>
      </p:grpSp>
      <p:sp>
        <p:nvSpPr>
          <p:cNvPr id="27" name="TextBox 26">
            <a:extLst>
              <a:ext uri="{FF2B5EF4-FFF2-40B4-BE49-F238E27FC236}">
                <a16:creationId xmlns:a16="http://schemas.microsoft.com/office/drawing/2014/main" id="{33DB2781-ED38-45BD-A1F9-9630344E1BF9}"/>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2. Review of basics</a:t>
            </a:r>
          </a:p>
        </p:txBody>
      </p:sp>
      <p:sp>
        <p:nvSpPr>
          <p:cNvPr id="28" name="Title 1">
            <a:extLst>
              <a:ext uri="{FF2B5EF4-FFF2-40B4-BE49-F238E27FC236}">
                <a16:creationId xmlns:a16="http://schemas.microsoft.com/office/drawing/2014/main" id="{67EFA566-D620-4F31-B5BC-B781C93D1C09}"/>
              </a:ext>
            </a:extLst>
          </p:cNvPr>
          <p:cNvSpPr>
            <a:spLocks noGrp="1"/>
          </p:cNvSpPr>
          <p:nvPr>
            <p:ph type="title"/>
          </p:nvPr>
        </p:nvSpPr>
        <p:spPr>
          <a:xfrm>
            <a:off x="628650" y="810600"/>
            <a:ext cx="7886700" cy="816069"/>
          </a:xfrm>
        </p:spPr>
        <p:txBody>
          <a:bodyPr anchor="ctr"/>
          <a:lstStyle/>
          <a:p>
            <a:r>
              <a:rPr lang="en-CA" dirty="0"/>
              <a:t>Are we polluting our water assets?</a:t>
            </a:r>
          </a:p>
        </p:txBody>
      </p:sp>
      <p:sp>
        <p:nvSpPr>
          <p:cNvPr id="29" name="Arrow: Down 28">
            <a:extLst>
              <a:ext uri="{FF2B5EF4-FFF2-40B4-BE49-F238E27FC236}">
                <a16:creationId xmlns:a16="http://schemas.microsoft.com/office/drawing/2014/main" id="{C764AA89-901E-4457-8E95-3EEC608F92C8}"/>
              </a:ext>
            </a:extLst>
          </p:cNvPr>
          <p:cNvSpPr/>
          <p:nvPr/>
        </p:nvSpPr>
        <p:spPr>
          <a:xfrm rot="15394555">
            <a:off x="2119292" y="4882020"/>
            <a:ext cx="289765" cy="509401"/>
          </a:xfrm>
          <a:prstGeom prst="downArrow">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Oval 29">
            <a:extLst>
              <a:ext uri="{FF2B5EF4-FFF2-40B4-BE49-F238E27FC236}">
                <a16:creationId xmlns:a16="http://schemas.microsoft.com/office/drawing/2014/main" id="{D3106FAC-067B-461B-8941-070835C6C518}"/>
              </a:ext>
            </a:extLst>
          </p:cNvPr>
          <p:cNvSpPr/>
          <p:nvPr/>
        </p:nvSpPr>
        <p:spPr>
          <a:xfrm>
            <a:off x="539552" y="4826290"/>
            <a:ext cx="1460231" cy="1158402"/>
          </a:xfrm>
          <a:prstGeom prst="ellipse">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CA" sz="1600" dirty="0"/>
              <a:t>Emissions</a:t>
            </a:r>
          </a:p>
        </p:txBody>
      </p:sp>
    </p:spTree>
    <p:extLst>
      <p:ext uri="{BB962C8B-B14F-4D97-AF65-F5344CB8AC3E}">
        <p14:creationId xmlns:p14="http://schemas.microsoft.com/office/powerpoint/2010/main" val="352787843"/>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fltVal val="0"/>
                                          </p:val>
                                        </p:tav>
                                        <p:tav tm="100000">
                                          <p:val>
                                            <p:strVal val="#ppt_w"/>
                                          </p:val>
                                        </p:tav>
                                      </p:tavLst>
                                    </p:anim>
                                    <p:anim calcmode="lin" valueType="num">
                                      <p:cBhvr>
                                        <p:cTn id="13" dur="1000" fill="hold"/>
                                        <p:tgtEl>
                                          <p:spTgt spid="12"/>
                                        </p:tgtEl>
                                        <p:attrNameLst>
                                          <p:attrName>ppt_h</p:attrName>
                                        </p:attrNameLst>
                                      </p:cBhvr>
                                      <p:tavLst>
                                        <p:tav tm="0">
                                          <p:val>
                                            <p:fltVal val="0"/>
                                          </p:val>
                                        </p:tav>
                                        <p:tav tm="100000">
                                          <p:val>
                                            <p:strVal val="#ppt_h"/>
                                          </p:val>
                                        </p:tav>
                                      </p:tavLst>
                                    </p:anim>
                                    <p:anim calcmode="lin" valueType="num">
                                      <p:cBhvr>
                                        <p:cTn id="14" dur="1000" fill="hold"/>
                                        <p:tgtEl>
                                          <p:spTgt spid="12"/>
                                        </p:tgtEl>
                                        <p:attrNameLst>
                                          <p:attrName>style.rotation</p:attrName>
                                        </p:attrNameLst>
                                      </p:cBhvr>
                                      <p:tavLst>
                                        <p:tav tm="0">
                                          <p:val>
                                            <p:fltVal val="90"/>
                                          </p:val>
                                        </p:tav>
                                        <p:tav tm="100000">
                                          <p:val>
                                            <p:fltVal val="0"/>
                                          </p:val>
                                        </p:tav>
                                      </p:tavLst>
                                    </p:anim>
                                    <p:animEffect transition="in" filter="fade">
                                      <p:cBhvr>
                                        <p:cTn id="15" dur="1000"/>
                                        <p:tgtEl>
                                          <p:spTgt spid="12"/>
                                        </p:tgtEl>
                                      </p:cBhvr>
                                    </p:animEffect>
                                  </p:childTnLst>
                                </p:cTn>
                              </p:par>
                              <p:par>
                                <p:cTn id="16" presetID="31"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1000" fill="hold"/>
                                        <p:tgtEl>
                                          <p:spTgt spid="18"/>
                                        </p:tgtEl>
                                        <p:attrNameLst>
                                          <p:attrName>ppt_w</p:attrName>
                                        </p:attrNameLst>
                                      </p:cBhvr>
                                      <p:tavLst>
                                        <p:tav tm="0">
                                          <p:val>
                                            <p:fltVal val="0"/>
                                          </p:val>
                                        </p:tav>
                                        <p:tav tm="100000">
                                          <p:val>
                                            <p:strVal val="#ppt_w"/>
                                          </p:val>
                                        </p:tav>
                                      </p:tavLst>
                                    </p:anim>
                                    <p:anim calcmode="lin" valueType="num">
                                      <p:cBhvr>
                                        <p:cTn id="19" dur="1000" fill="hold"/>
                                        <p:tgtEl>
                                          <p:spTgt spid="18"/>
                                        </p:tgtEl>
                                        <p:attrNameLst>
                                          <p:attrName>ppt_h</p:attrName>
                                        </p:attrNameLst>
                                      </p:cBhvr>
                                      <p:tavLst>
                                        <p:tav tm="0">
                                          <p:val>
                                            <p:fltVal val="0"/>
                                          </p:val>
                                        </p:tav>
                                        <p:tav tm="100000">
                                          <p:val>
                                            <p:strVal val="#ppt_h"/>
                                          </p:val>
                                        </p:tav>
                                      </p:tavLst>
                                    </p:anim>
                                    <p:anim calcmode="lin" valueType="num">
                                      <p:cBhvr>
                                        <p:cTn id="20" dur="1000" fill="hold"/>
                                        <p:tgtEl>
                                          <p:spTgt spid="18"/>
                                        </p:tgtEl>
                                        <p:attrNameLst>
                                          <p:attrName>style.rotation</p:attrName>
                                        </p:attrNameLst>
                                      </p:cBhvr>
                                      <p:tavLst>
                                        <p:tav tm="0">
                                          <p:val>
                                            <p:fltVal val="90"/>
                                          </p:val>
                                        </p:tav>
                                        <p:tav tm="100000">
                                          <p:val>
                                            <p:fltVal val="0"/>
                                          </p:val>
                                        </p:tav>
                                      </p:tavLst>
                                    </p:anim>
                                    <p:animEffect transition="in" filter="fade">
                                      <p:cBhvr>
                                        <p:cTn id="21" dur="1000"/>
                                        <p:tgtEl>
                                          <p:spTgt spid="18"/>
                                        </p:tgtEl>
                                      </p:cBhvr>
                                    </p:animEffect>
                                  </p:childTnLst>
                                </p:cTn>
                              </p:par>
                              <p:par>
                                <p:cTn id="22" presetID="31"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1000" fill="hold"/>
                                        <p:tgtEl>
                                          <p:spTgt spid="16"/>
                                        </p:tgtEl>
                                        <p:attrNameLst>
                                          <p:attrName>ppt_w</p:attrName>
                                        </p:attrNameLst>
                                      </p:cBhvr>
                                      <p:tavLst>
                                        <p:tav tm="0">
                                          <p:val>
                                            <p:fltVal val="0"/>
                                          </p:val>
                                        </p:tav>
                                        <p:tav tm="100000">
                                          <p:val>
                                            <p:strVal val="#ppt_w"/>
                                          </p:val>
                                        </p:tav>
                                      </p:tavLst>
                                    </p:anim>
                                    <p:anim calcmode="lin" valueType="num">
                                      <p:cBhvr>
                                        <p:cTn id="25" dur="1000" fill="hold"/>
                                        <p:tgtEl>
                                          <p:spTgt spid="16"/>
                                        </p:tgtEl>
                                        <p:attrNameLst>
                                          <p:attrName>ppt_h</p:attrName>
                                        </p:attrNameLst>
                                      </p:cBhvr>
                                      <p:tavLst>
                                        <p:tav tm="0">
                                          <p:val>
                                            <p:fltVal val="0"/>
                                          </p:val>
                                        </p:tav>
                                        <p:tav tm="100000">
                                          <p:val>
                                            <p:strVal val="#ppt_h"/>
                                          </p:val>
                                        </p:tav>
                                      </p:tavLst>
                                    </p:anim>
                                    <p:anim calcmode="lin" valueType="num">
                                      <p:cBhvr>
                                        <p:cTn id="26" dur="1000" fill="hold"/>
                                        <p:tgtEl>
                                          <p:spTgt spid="16"/>
                                        </p:tgtEl>
                                        <p:attrNameLst>
                                          <p:attrName>style.rotation</p:attrName>
                                        </p:attrNameLst>
                                      </p:cBhvr>
                                      <p:tavLst>
                                        <p:tav tm="0">
                                          <p:val>
                                            <p:fltVal val="90"/>
                                          </p:val>
                                        </p:tav>
                                        <p:tav tm="100000">
                                          <p:val>
                                            <p:fltVal val="0"/>
                                          </p:val>
                                        </p:tav>
                                      </p:tavLst>
                                    </p:anim>
                                    <p:animEffect transition="in" filter="fade">
                                      <p:cBhvr>
                                        <p:cTn id="27" dur="1000"/>
                                        <p:tgtEl>
                                          <p:spTgt spid="16"/>
                                        </p:tgtEl>
                                      </p:cBhvr>
                                    </p:animEffect>
                                  </p:childTnLst>
                                </p:cTn>
                              </p:par>
                              <p:par>
                                <p:cTn id="28" presetID="31" presetClass="entr" presetSubtype="0"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 calcmode="lin" valueType="num">
                                      <p:cBhvr>
                                        <p:cTn id="30" dur="1000" fill="hold"/>
                                        <p:tgtEl>
                                          <p:spTgt spid="24"/>
                                        </p:tgtEl>
                                        <p:attrNameLst>
                                          <p:attrName>ppt_w</p:attrName>
                                        </p:attrNameLst>
                                      </p:cBhvr>
                                      <p:tavLst>
                                        <p:tav tm="0">
                                          <p:val>
                                            <p:fltVal val="0"/>
                                          </p:val>
                                        </p:tav>
                                        <p:tav tm="100000">
                                          <p:val>
                                            <p:strVal val="#ppt_w"/>
                                          </p:val>
                                        </p:tav>
                                      </p:tavLst>
                                    </p:anim>
                                    <p:anim calcmode="lin" valueType="num">
                                      <p:cBhvr>
                                        <p:cTn id="31" dur="1000" fill="hold"/>
                                        <p:tgtEl>
                                          <p:spTgt spid="24"/>
                                        </p:tgtEl>
                                        <p:attrNameLst>
                                          <p:attrName>ppt_h</p:attrName>
                                        </p:attrNameLst>
                                      </p:cBhvr>
                                      <p:tavLst>
                                        <p:tav tm="0">
                                          <p:val>
                                            <p:fltVal val="0"/>
                                          </p:val>
                                        </p:tav>
                                        <p:tav tm="100000">
                                          <p:val>
                                            <p:strVal val="#ppt_h"/>
                                          </p:val>
                                        </p:tav>
                                      </p:tavLst>
                                    </p:anim>
                                    <p:anim calcmode="lin" valueType="num">
                                      <p:cBhvr>
                                        <p:cTn id="32" dur="1000" fill="hold"/>
                                        <p:tgtEl>
                                          <p:spTgt spid="24"/>
                                        </p:tgtEl>
                                        <p:attrNameLst>
                                          <p:attrName>style.rotation</p:attrName>
                                        </p:attrNameLst>
                                      </p:cBhvr>
                                      <p:tavLst>
                                        <p:tav tm="0">
                                          <p:val>
                                            <p:fltVal val="90"/>
                                          </p:val>
                                        </p:tav>
                                        <p:tav tm="100000">
                                          <p:val>
                                            <p:fltVal val="0"/>
                                          </p:val>
                                        </p:tav>
                                      </p:tavLst>
                                    </p:anim>
                                    <p:animEffect transition="in" filter="fade">
                                      <p:cBhvr>
                                        <p:cTn id="33" dur="1000"/>
                                        <p:tgtEl>
                                          <p:spTgt spid="24"/>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1000" fill="hold"/>
                                        <p:tgtEl>
                                          <p:spTgt spid="23"/>
                                        </p:tgtEl>
                                        <p:attrNameLst>
                                          <p:attrName>ppt_w</p:attrName>
                                        </p:attrNameLst>
                                      </p:cBhvr>
                                      <p:tavLst>
                                        <p:tav tm="0">
                                          <p:val>
                                            <p:fltVal val="0"/>
                                          </p:val>
                                        </p:tav>
                                        <p:tav tm="100000">
                                          <p:val>
                                            <p:strVal val="#ppt_w"/>
                                          </p:val>
                                        </p:tav>
                                      </p:tavLst>
                                    </p:anim>
                                    <p:anim calcmode="lin" valueType="num">
                                      <p:cBhvr>
                                        <p:cTn id="37" dur="1000" fill="hold"/>
                                        <p:tgtEl>
                                          <p:spTgt spid="23"/>
                                        </p:tgtEl>
                                        <p:attrNameLst>
                                          <p:attrName>ppt_h</p:attrName>
                                        </p:attrNameLst>
                                      </p:cBhvr>
                                      <p:tavLst>
                                        <p:tav tm="0">
                                          <p:val>
                                            <p:fltVal val="0"/>
                                          </p:val>
                                        </p:tav>
                                        <p:tav tm="100000">
                                          <p:val>
                                            <p:strVal val="#ppt_h"/>
                                          </p:val>
                                        </p:tav>
                                      </p:tavLst>
                                    </p:anim>
                                    <p:anim calcmode="lin" valueType="num">
                                      <p:cBhvr>
                                        <p:cTn id="38" dur="1000" fill="hold"/>
                                        <p:tgtEl>
                                          <p:spTgt spid="23"/>
                                        </p:tgtEl>
                                        <p:attrNameLst>
                                          <p:attrName>style.rotation</p:attrName>
                                        </p:attrNameLst>
                                      </p:cBhvr>
                                      <p:tavLst>
                                        <p:tav tm="0">
                                          <p:val>
                                            <p:fltVal val="90"/>
                                          </p:val>
                                        </p:tav>
                                        <p:tav tm="100000">
                                          <p:val>
                                            <p:fltVal val="0"/>
                                          </p:val>
                                        </p:tav>
                                      </p:tavLst>
                                    </p:anim>
                                    <p:animEffect transition="in" filter="fade">
                                      <p:cBhvr>
                                        <p:cTn id="39" dur="1000"/>
                                        <p:tgtEl>
                                          <p:spTgt spid="23"/>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par>
                          <p:cTn id="48" fill="hold">
                            <p:stCondLst>
                              <p:cond delay="500"/>
                            </p:stCondLst>
                            <p:childTnLst>
                              <p:par>
                                <p:cTn id="49" presetID="42" presetClass="entr" presetSubtype="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1000"/>
                                        <p:tgtEl>
                                          <p:spTgt spid="21"/>
                                        </p:tgtEl>
                                      </p:cBhvr>
                                    </p:animEffect>
                                    <p:anim calcmode="lin" valueType="num">
                                      <p:cBhvr>
                                        <p:cTn id="52" dur="1000" fill="hold"/>
                                        <p:tgtEl>
                                          <p:spTgt spid="21"/>
                                        </p:tgtEl>
                                        <p:attrNameLst>
                                          <p:attrName>ppt_x</p:attrName>
                                        </p:attrNameLst>
                                      </p:cBhvr>
                                      <p:tavLst>
                                        <p:tav tm="0">
                                          <p:val>
                                            <p:strVal val="#ppt_x"/>
                                          </p:val>
                                        </p:tav>
                                        <p:tav tm="100000">
                                          <p:val>
                                            <p:strVal val="#ppt_x"/>
                                          </p:val>
                                        </p:tav>
                                      </p:tavLst>
                                    </p:anim>
                                    <p:anim calcmode="lin" valueType="num">
                                      <p:cBhvr>
                                        <p:cTn id="53" dur="1000" fill="hold"/>
                                        <p:tgtEl>
                                          <p:spTgt spid="21"/>
                                        </p:tgtEl>
                                        <p:attrNameLst>
                                          <p:attrName>ppt_y</p:attrName>
                                        </p:attrNameLst>
                                      </p:cBhvr>
                                      <p:tavLst>
                                        <p:tav tm="0">
                                          <p:val>
                                            <p:strVal val="#ppt_y+.1"/>
                                          </p:val>
                                        </p:tav>
                                        <p:tav tm="100000">
                                          <p:val>
                                            <p:strVal val="#ppt_y"/>
                                          </p:val>
                                        </p:tav>
                                      </p:tavLst>
                                    </p:anim>
                                  </p:childTnLst>
                                </p:cTn>
                              </p:par>
                            </p:childTnLst>
                          </p:cTn>
                        </p:par>
                        <p:par>
                          <p:cTn id="54" fill="hold">
                            <p:stCondLst>
                              <p:cond delay="1500"/>
                            </p:stCondLst>
                            <p:childTnLst>
                              <p:par>
                                <p:cTn id="55" presetID="42"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2500"/>
                            </p:stCondLst>
                            <p:childTnLst>
                              <p:par>
                                <p:cTn id="61" presetID="42" presetClass="entr" presetSubtype="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1000"/>
                                        <p:tgtEl>
                                          <p:spTgt spid="29"/>
                                        </p:tgtEl>
                                      </p:cBhvr>
                                    </p:animEffect>
                                    <p:anim calcmode="lin" valueType="num">
                                      <p:cBhvr>
                                        <p:cTn id="64" dur="1000" fill="hold"/>
                                        <p:tgtEl>
                                          <p:spTgt spid="29"/>
                                        </p:tgtEl>
                                        <p:attrNameLst>
                                          <p:attrName>ppt_x</p:attrName>
                                        </p:attrNameLst>
                                      </p:cBhvr>
                                      <p:tavLst>
                                        <p:tav tm="0">
                                          <p:val>
                                            <p:strVal val="#ppt_x"/>
                                          </p:val>
                                        </p:tav>
                                        <p:tav tm="100000">
                                          <p:val>
                                            <p:strVal val="#ppt_x"/>
                                          </p:val>
                                        </p:tav>
                                      </p:tavLst>
                                    </p:anim>
                                    <p:anim calcmode="lin" valueType="num">
                                      <p:cBhvr>
                                        <p:cTn id="65" dur="1000" fill="hold"/>
                                        <p:tgtEl>
                                          <p:spTgt spid="29"/>
                                        </p:tgtEl>
                                        <p:attrNameLst>
                                          <p:attrName>ppt_y</p:attrName>
                                        </p:attrNameLst>
                                      </p:cBhvr>
                                      <p:tavLst>
                                        <p:tav tm="0">
                                          <p:val>
                                            <p:strVal val="#ppt_y+.1"/>
                                          </p:val>
                                        </p:tav>
                                        <p:tav tm="100000">
                                          <p:val>
                                            <p:strVal val="#ppt_y"/>
                                          </p:val>
                                        </p:tav>
                                      </p:tavLst>
                                    </p:anim>
                                  </p:childTnLst>
                                </p:cTn>
                              </p:par>
                              <p:par>
                                <p:cTn id="66" presetID="31" presetClass="entr" presetSubtype="0" fill="hold" grpId="0" nodeType="with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p:cTn id="68" dur="1000" fill="hold"/>
                                        <p:tgtEl>
                                          <p:spTgt spid="30"/>
                                        </p:tgtEl>
                                        <p:attrNameLst>
                                          <p:attrName>ppt_w</p:attrName>
                                        </p:attrNameLst>
                                      </p:cBhvr>
                                      <p:tavLst>
                                        <p:tav tm="0">
                                          <p:val>
                                            <p:fltVal val="0"/>
                                          </p:val>
                                        </p:tav>
                                        <p:tav tm="100000">
                                          <p:val>
                                            <p:strVal val="#ppt_w"/>
                                          </p:val>
                                        </p:tav>
                                      </p:tavLst>
                                    </p:anim>
                                    <p:anim calcmode="lin" valueType="num">
                                      <p:cBhvr>
                                        <p:cTn id="69" dur="1000" fill="hold"/>
                                        <p:tgtEl>
                                          <p:spTgt spid="30"/>
                                        </p:tgtEl>
                                        <p:attrNameLst>
                                          <p:attrName>ppt_h</p:attrName>
                                        </p:attrNameLst>
                                      </p:cBhvr>
                                      <p:tavLst>
                                        <p:tav tm="0">
                                          <p:val>
                                            <p:fltVal val="0"/>
                                          </p:val>
                                        </p:tav>
                                        <p:tav tm="100000">
                                          <p:val>
                                            <p:strVal val="#ppt_h"/>
                                          </p:val>
                                        </p:tav>
                                      </p:tavLst>
                                    </p:anim>
                                    <p:anim calcmode="lin" valueType="num">
                                      <p:cBhvr>
                                        <p:cTn id="70" dur="1000" fill="hold"/>
                                        <p:tgtEl>
                                          <p:spTgt spid="30"/>
                                        </p:tgtEl>
                                        <p:attrNameLst>
                                          <p:attrName>style.rotation</p:attrName>
                                        </p:attrNameLst>
                                      </p:cBhvr>
                                      <p:tavLst>
                                        <p:tav tm="0">
                                          <p:val>
                                            <p:fltVal val="90"/>
                                          </p:val>
                                        </p:tav>
                                        <p:tav tm="100000">
                                          <p:val>
                                            <p:fltVal val="0"/>
                                          </p:val>
                                        </p:tav>
                                      </p:tavLst>
                                    </p:anim>
                                    <p:animEffect transition="in" filter="fade">
                                      <p:cBhvr>
                                        <p:cTn id="71"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8" grpId="0" animBg="1"/>
      <p:bldP spid="13" grpId="0" animBg="1"/>
      <p:bldP spid="19" grpId="0"/>
      <p:bldP spid="21" grpId="0" animBg="1"/>
      <p:bldP spid="22" grpId="0" animBg="1"/>
      <p:bldP spid="23" grpId="0" animBg="1"/>
      <p:bldP spid="29" grpId="0" animBg="1"/>
      <p:bldP spid="30" grpId="0" animBg="1"/>
    </p:bld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842E5-F55B-43CF-B1C2-4E4AED670DB7}"/>
              </a:ext>
            </a:extLst>
          </p:cNvPr>
          <p:cNvSpPr>
            <a:spLocks noGrp="1"/>
          </p:cNvSpPr>
          <p:nvPr>
            <p:ph type="title"/>
          </p:nvPr>
        </p:nvSpPr>
        <p:spPr/>
        <p:txBody>
          <a:bodyPr/>
          <a:lstStyle/>
          <a:p>
            <a:r>
              <a:rPr lang="en-GB" dirty="0"/>
              <a:t>City level: from Peal, et al., 2014</a:t>
            </a:r>
          </a:p>
        </p:txBody>
      </p:sp>
      <p:sp>
        <p:nvSpPr>
          <p:cNvPr id="3" name="Content Placeholder 2">
            <a:extLst>
              <a:ext uri="{FF2B5EF4-FFF2-40B4-BE49-F238E27FC236}">
                <a16:creationId xmlns:a16="http://schemas.microsoft.com/office/drawing/2014/main" id="{3D2FE6C6-0FDF-4CF7-B29A-54CB90AE18A3}"/>
              </a:ext>
            </a:extLst>
          </p:cNvPr>
          <p:cNvSpPr>
            <a:spLocks noGrp="1"/>
          </p:cNvSpPr>
          <p:nvPr>
            <p:ph idx="1"/>
          </p:nvPr>
        </p:nvSpPr>
        <p:spPr/>
        <p:txBody>
          <a:bodyPr/>
          <a:lstStyle/>
          <a:p>
            <a:endParaRPr lang="en-GB"/>
          </a:p>
        </p:txBody>
      </p:sp>
      <p:sp>
        <p:nvSpPr>
          <p:cNvPr id="4" name="Footer Placeholder 3">
            <a:extLst>
              <a:ext uri="{FF2B5EF4-FFF2-40B4-BE49-F238E27FC236}">
                <a16:creationId xmlns:a16="http://schemas.microsoft.com/office/drawing/2014/main" id="{A96C1E62-3979-4692-92EF-5FEAD1FD3A78}"/>
              </a:ext>
            </a:extLst>
          </p:cNvPr>
          <p:cNvSpPr>
            <a:spLocks noGrp="1"/>
          </p:cNvSpPr>
          <p:nvPr>
            <p:ph type="ftr" sz="quarter" idx="11"/>
          </p:nvPr>
        </p:nvSpPr>
        <p:spPr/>
        <p:txBody>
          <a:bodyPr/>
          <a:lstStyle/>
          <a:p>
            <a:r>
              <a:rPr lang="en-GB"/>
              <a:t>SEEA-CF - Water emission accounts</a:t>
            </a:r>
          </a:p>
        </p:txBody>
      </p:sp>
      <p:sp>
        <p:nvSpPr>
          <p:cNvPr id="5" name="Slide Number Placeholder 4">
            <a:extLst>
              <a:ext uri="{FF2B5EF4-FFF2-40B4-BE49-F238E27FC236}">
                <a16:creationId xmlns:a16="http://schemas.microsoft.com/office/drawing/2014/main" id="{3813856B-6B97-45FD-8239-73AB800604B1}"/>
              </a:ext>
            </a:extLst>
          </p:cNvPr>
          <p:cNvSpPr>
            <a:spLocks noGrp="1"/>
          </p:cNvSpPr>
          <p:nvPr>
            <p:ph type="sldNum" sz="quarter" idx="12"/>
          </p:nvPr>
        </p:nvSpPr>
        <p:spPr/>
        <p:txBody>
          <a:bodyPr/>
          <a:lstStyle/>
          <a:p>
            <a:fld id="{A2261D6C-4505-4CAD-B01B-1DA294CCE22C}" type="slidenum">
              <a:rPr lang="en-GB" smtClean="0"/>
              <a:pPr/>
              <a:t>40</a:t>
            </a:fld>
            <a:endParaRPr lang="en-GB"/>
          </a:p>
        </p:txBody>
      </p:sp>
      <p:pic>
        <p:nvPicPr>
          <p:cNvPr id="6" name="Picture 5">
            <a:extLst>
              <a:ext uri="{FF2B5EF4-FFF2-40B4-BE49-F238E27FC236}">
                <a16:creationId xmlns:a16="http://schemas.microsoft.com/office/drawing/2014/main" id="{CA76F66F-4E9E-4A72-8811-051EBD59E8B5}"/>
              </a:ext>
            </a:extLst>
          </p:cNvPr>
          <p:cNvPicPr>
            <a:picLocks noChangeAspect="1"/>
          </p:cNvPicPr>
          <p:nvPr/>
        </p:nvPicPr>
        <p:blipFill>
          <a:blip r:embed="rId3"/>
          <a:stretch>
            <a:fillRect/>
          </a:stretch>
        </p:blipFill>
        <p:spPr>
          <a:xfrm>
            <a:off x="1585651" y="1560062"/>
            <a:ext cx="6261893" cy="5041163"/>
          </a:xfrm>
          <a:prstGeom prst="rect">
            <a:avLst/>
          </a:prstGeom>
        </p:spPr>
      </p:pic>
      <p:sp>
        <p:nvSpPr>
          <p:cNvPr id="7" name="TextBox 6">
            <a:extLst>
              <a:ext uri="{FF2B5EF4-FFF2-40B4-BE49-F238E27FC236}">
                <a16:creationId xmlns:a16="http://schemas.microsoft.com/office/drawing/2014/main" id="{44E554AC-1018-4B7A-9F42-3DD47F1377E0}"/>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18257849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842E5-F55B-43CF-B1C2-4E4AED670DB7}"/>
              </a:ext>
            </a:extLst>
          </p:cNvPr>
          <p:cNvSpPr>
            <a:spLocks noGrp="1"/>
          </p:cNvSpPr>
          <p:nvPr>
            <p:ph type="title"/>
          </p:nvPr>
        </p:nvSpPr>
        <p:spPr/>
        <p:txBody>
          <a:bodyPr/>
          <a:lstStyle/>
          <a:p>
            <a:r>
              <a:rPr lang="en-GB" dirty="0"/>
              <a:t>City level: from Peal, et al., 2014</a:t>
            </a:r>
          </a:p>
        </p:txBody>
      </p:sp>
      <p:sp>
        <p:nvSpPr>
          <p:cNvPr id="3" name="Content Placeholder 2">
            <a:extLst>
              <a:ext uri="{FF2B5EF4-FFF2-40B4-BE49-F238E27FC236}">
                <a16:creationId xmlns:a16="http://schemas.microsoft.com/office/drawing/2014/main" id="{3D2FE6C6-0FDF-4CF7-B29A-54CB90AE18A3}"/>
              </a:ext>
            </a:extLst>
          </p:cNvPr>
          <p:cNvSpPr>
            <a:spLocks noGrp="1"/>
          </p:cNvSpPr>
          <p:nvPr>
            <p:ph idx="1"/>
          </p:nvPr>
        </p:nvSpPr>
        <p:spPr/>
        <p:txBody>
          <a:bodyPr/>
          <a:lstStyle/>
          <a:p>
            <a:endParaRPr lang="en-GB"/>
          </a:p>
        </p:txBody>
      </p:sp>
      <p:sp>
        <p:nvSpPr>
          <p:cNvPr id="4" name="Footer Placeholder 3">
            <a:extLst>
              <a:ext uri="{FF2B5EF4-FFF2-40B4-BE49-F238E27FC236}">
                <a16:creationId xmlns:a16="http://schemas.microsoft.com/office/drawing/2014/main" id="{A96C1E62-3979-4692-92EF-5FEAD1FD3A78}"/>
              </a:ext>
            </a:extLst>
          </p:cNvPr>
          <p:cNvSpPr>
            <a:spLocks noGrp="1"/>
          </p:cNvSpPr>
          <p:nvPr>
            <p:ph type="ftr" sz="quarter" idx="11"/>
          </p:nvPr>
        </p:nvSpPr>
        <p:spPr/>
        <p:txBody>
          <a:bodyPr/>
          <a:lstStyle/>
          <a:p>
            <a:r>
              <a:rPr lang="en-GB"/>
              <a:t>SEEA-CF - Water emission accounts</a:t>
            </a:r>
          </a:p>
        </p:txBody>
      </p:sp>
      <p:sp>
        <p:nvSpPr>
          <p:cNvPr id="5" name="Slide Number Placeholder 4">
            <a:extLst>
              <a:ext uri="{FF2B5EF4-FFF2-40B4-BE49-F238E27FC236}">
                <a16:creationId xmlns:a16="http://schemas.microsoft.com/office/drawing/2014/main" id="{3813856B-6B97-45FD-8239-73AB800604B1}"/>
              </a:ext>
            </a:extLst>
          </p:cNvPr>
          <p:cNvSpPr>
            <a:spLocks noGrp="1"/>
          </p:cNvSpPr>
          <p:nvPr>
            <p:ph type="sldNum" sz="quarter" idx="12"/>
          </p:nvPr>
        </p:nvSpPr>
        <p:spPr/>
        <p:txBody>
          <a:bodyPr/>
          <a:lstStyle/>
          <a:p>
            <a:fld id="{A2261D6C-4505-4CAD-B01B-1DA294CCE22C}" type="slidenum">
              <a:rPr lang="en-GB" smtClean="0"/>
              <a:pPr/>
              <a:t>41</a:t>
            </a:fld>
            <a:endParaRPr lang="en-GB"/>
          </a:p>
        </p:txBody>
      </p:sp>
      <p:pic>
        <p:nvPicPr>
          <p:cNvPr id="7" name="Picture 6">
            <a:extLst>
              <a:ext uri="{FF2B5EF4-FFF2-40B4-BE49-F238E27FC236}">
                <a16:creationId xmlns:a16="http://schemas.microsoft.com/office/drawing/2014/main" id="{86B4C53A-B405-41F9-A71C-EB622FC7181F}"/>
              </a:ext>
            </a:extLst>
          </p:cNvPr>
          <p:cNvPicPr>
            <a:picLocks noChangeAspect="1"/>
          </p:cNvPicPr>
          <p:nvPr/>
        </p:nvPicPr>
        <p:blipFill>
          <a:blip r:embed="rId2"/>
          <a:stretch>
            <a:fillRect/>
          </a:stretch>
        </p:blipFill>
        <p:spPr>
          <a:xfrm>
            <a:off x="1587600" y="1558801"/>
            <a:ext cx="6512814" cy="4899279"/>
          </a:xfrm>
          <a:prstGeom prst="rect">
            <a:avLst/>
          </a:prstGeom>
        </p:spPr>
      </p:pic>
      <p:sp>
        <p:nvSpPr>
          <p:cNvPr id="8" name="TextBox 7">
            <a:extLst>
              <a:ext uri="{FF2B5EF4-FFF2-40B4-BE49-F238E27FC236}">
                <a16:creationId xmlns:a16="http://schemas.microsoft.com/office/drawing/2014/main" id="{5558C619-F7F7-49EB-92FE-AFC79EEF0335}"/>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16795348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1EAAA-85CD-4BAE-B2E3-1C4399F28140}"/>
              </a:ext>
            </a:extLst>
          </p:cNvPr>
          <p:cNvSpPr>
            <a:spLocks noGrp="1"/>
          </p:cNvSpPr>
          <p:nvPr>
            <p:ph type="title"/>
          </p:nvPr>
        </p:nvSpPr>
        <p:spPr/>
        <p:txBody>
          <a:bodyPr anchor="ctr"/>
          <a:lstStyle/>
          <a:p>
            <a:r>
              <a:rPr lang="en-GB" dirty="0"/>
              <a:t>Other countries?</a:t>
            </a:r>
          </a:p>
        </p:txBody>
      </p:sp>
      <p:sp>
        <p:nvSpPr>
          <p:cNvPr id="3" name="Content Placeholder 2">
            <a:extLst>
              <a:ext uri="{FF2B5EF4-FFF2-40B4-BE49-F238E27FC236}">
                <a16:creationId xmlns:a16="http://schemas.microsoft.com/office/drawing/2014/main" id="{9AD8FAA7-30FF-46FE-9F11-0FB2CAF33B0A}"/>
              </a:ext>
            </a:extLst>
          </p:cNvPr>
          <p:cNvSpPr>
            <a:spLocks noGrp="1"/>
          </p:cNvSpPr>
          <p:nvPr>
            <p:ph idx="1"/>
          </p:nvPr>
        </p:nvSpPr>
        <p:spPr>
          <a:xfrm>
            <a:off x="628650" y="1493239"/>
            <a:ext cx="7886700" cy="4895219"/>
          </a:xfrm>
        </p:spPr>
        <p:txBody>
          <a:bodyPr/>
          <a:lstStyle/>
          <a:p>
            <a:r>
              <a:rPr lang="en-GB" b="1" dirty="0"/>
              <a:t>Netherlands</a:t>
            </a:r>
            <a:r>
              <a:rPr lang="en-GB" dirty="0"/>
              <a:t>: Nutrients and heavy metals; based on reported emissions (kg); net approach</a:t>
            </a:r>
          </a:p>
        </p:txBody>
      </p:sp>
      <p:sp>
        <p:nvSpPr>
          <p:cNvPr id="4" name="Footer Placeholder 3">
            <a:extLst>
              <a:ext uri="{FF2B5EF4-FFF2-40B4-BE49-F238E27FC236}">
                <a16:creationId xmlns:a16="http://schemas.microsoft.com/office/drawing/2014/main" id="{1FB110CD-0E5B-4CC5-B5FB-F9AD8AF6B92C}"/>
              </a:ext>
            </a:extLst>
          </p:cNvPr>
          <p:cNvSpPr>
            <a:spLocks noGrp="1"/>
          </p:cNvSpPr>
          <p:nvPr>
            <p:ph type="ftr" sz="quarter" idx="11"/>
          </p:nvPr>
        </p:nvSpPr>
        <p:spPr/>
        <p:txBody>
          <a:bodyPr/>
          <a:lstStyle/>
          <a:p>
            <a:r>
              <a:rPr lang="en-GB"/>
              <a:t>SEEA-CF - Water emission accounts</a:t>
            </a:r>
          </a:p>
        </p:txBody>
      </p:sp>
      <p:sp>
        <p:nvSpPr>
          <p:cNvPr id="5" name="Slide Number Placeholder 4">
            <a:extLst>
              <a:ext uri="{FF2B5EF4-FFF2-40B4-BE49-F238E27FC236}">
                <a16:creationId xmlns:a16="http://schemas.microsoft.com/office/drawing/2014/main" id="{C664999A-E3D1-48C9-A7DB-D473961D592E}"/>
              </a:ext>
            </a:extLst>
          </p:cNvPr>
          <p:cNvSpPr>
            <a:spLocks noGrp="1"/>
          </p:cNvSpPr>
          <p:nvPr>
            <p:ph type="sldNum" sz="quarter" idx="12"/>
          </p:nvPr>
        </p:nvSpPr>
        <p:spPr/>
        <p:txBody>
          <a:bodyPr/>
          <a:lstStyle/>
          <a:p>
            <a:fld id="{A2261D6C-4505-4CAD-B01B-1DA294CCE22C}" type="slidenum">
              <a:rPr lang="en-GB" smtClean="0"/>
              <a:pPr/>
              <a:t>42</a:t>
            </a:fld>
            <a:endParaRPr lang="en-GB"/>
          </a:p>
        </p:txBody>
      </p:sp>
      <p:pic>
        <p:nvPicPr>
          <p:cNvPr id="6" name="Picture 5">
            <a:extLst>
              <a:ext uri="{FF2B5EF4-FFF2-40B4-BE49-F238E27FC236}">
                <a16:creationId xmlns:a16="http://schemas.microsoft.com/office/drawing/2014/main" id="{AA0750DB-118F-498D-87BC-31EBF24D1770}"/>
              </a:ext>
            </a:extLst>
          </p:cNvPr>
          <p:cNvPicPr>
            <a:picLocks noChangeAspect="1"/>
          </p:cNvPicPr>
          <p:nvPr/>
        </p:nvPicPr>
        <p:blipFill>
          <a:blip r:embed="rId3"/>
          <a:stretch>
            <a:fillRect/>
          </a:stretch>
        </p:blipFill>
        <p:spPr>
          <a:xfrm>
            <a:off x="605131" y="2157018"/>
            <a:ext cx="5929802" cy="4043486"/>
          </a:xfrm>
          <a:prstGeom prst="rect">
            <a:avLst/>
          </a:prstGeom>
        </p:spPr>
      </p:pic>
      <p:sp>
        <p:nvSpPr>
          <p:cNvPr id="7" name="TextBox 6">
            <a:extLst>
              <a:ext uri="{FF2B5EF4-FFF2-40B4-BE49-F238E27FC236}">
                <a16:creationId xmlns:a16="http://schemas.microsoft.com/office/drawing/2014/main" id="{9001524A-5419-4A68-960A-6F6EF0305C47}"/>
              </a:ext>
            </a:extLst>
          </p:cNvPr>
          <p:cNvSpPr txBox="1"/>
          <p:nvPr/>
        </p:nvSpPr>
        <p:spPr>
          <a:xfrm>
            <a:off x="2251939" y="6114748"/>
            <a:ext cx="4608512" cy="307777"/>
          </a:xfrm>
          <a:prstGeom prst="rect">
            <a:avLst/>
          </a:prstGeom>
          <a:noFill/>
        </p:spPr>
        <p:txBody>
          <a:bodyPr wrap="square" rtlCol="0">
            <a:spAutoFit/>
          </a:bodyPr>
          <a:lstStyle/>
          <a:p>
            <a:r>
              <a:rPr lang="en-GB" sz="1400" b="0" dirty="0"/>
              <a:t>Source: </a:t>
            </a:r>
            <a:r>
              <a:rPr lang="en-GB" sz="1400" b="0" dirty="0">
                <a:hlinkClick r:id="rId4"/>
              </a:rPr>
              <a:t>Environment Accounts of the Netherlands 2013</a:t>
            </a:r>
            <a:endParaRPr lang="en-GB" sz="1400" b="0" dirty="0"/>
          </a:p>
        </p:txBody>
      </p:sp>
      <p:sp>
        <p:nvSpPr>
          <p:cNvPr id="8" name="TextBox 7">
            <a:extLst>
              <a:ext uri="{FF2B5EF4-FFF2-40B4-BE49-F238E27FC236}">
                <a16:creationId xmlns:a16="http://schemas.microsoft.com/office/drawing/2014/main" id="{1C807FF3-2A1A-4A03-B869-C58B46D9DF11}"/>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Level 2</a:t>
            </a:r>
          </a:p>
        </p:txBody>
      </p:sp>
      <p:sp>
        <p:nvSpPr>
          <p:cNvPr id="12" name="Rectangle 11">
            <a:extLst>
              <a:ext uri="{FF2B5EF4-FFF2-40B4-BE49-F238E27FC236}">
                <a16:creationId xmlns:a16="http://schemas.microsoft.com/office/drawing/2014/main" id="{E8E33854-4EA6-4A9B-AB89-A6BAB76A6DCA}"/>
              </a:ext>
            </a:extLst>
          </p:cNvPr>
          <p:cNvSpPr/>
          <p:nvPr/>
        </p:nvSpPr>
        <p:spPr>
          <a:xfrm>
            <a:off x="1475656" y="2348880"/>
            <a:ext cx="1296144" cy="288032"/>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84B0CEDA-4CA9-4619-B455-4154F4F4F77B}"/>
              </a:ext>
            </a:extLst>
          </p:cNvPr>
          <p:cNvCxnSpPr>
            <a:cxnSpLocks/>
          </p:cNvCxnSpPr>
          <p:nvPr/>
        </p:nvCxnSpPr>
        <p:spPr>
          <a:xfrm>
            <a:off x="2771800" y="2636912"/>
            <a:ext cx="3529207" cy="242317"/>
          </a:xfrm>
          <a:prstGeom prst="line">
            <a:avLst/>
          </a:prstGeom>
          <a:ln w="19050">
            <a:solidFill>
              <a:srgbClr val="FFCC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Rectangle 18">
                <a:extLst>
                  <a:ext uri="{FF2B5EF4-FFF2-40B4-BE49-F238E27FC236}">
                    <a16:creationId xmlns:a16="http://schemas.microsoft.com/office/drawing/2014/main" id="{91768D83-F82E-4003-8AFB-919B9F5D7797}"/>
                  </a:ext>
                </a:extLst>
              </p:cNvPr>
              <p:cNvSpPr/>
              <p:nvPr/>
            </p:nvSpPr>
            <p:spPr>
              <a:xfrm>
                <a:off x="6301007" y="2418109"/>
                <a:ext cx="2448269" cy="922240"/>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lIns="182880" rIns="0" rtlCol="0" anchor="ctr"/>
              <a:lstStyle/>
              <a:p>
                <a:r>
                  <a:rPr lang="en-US" sz="1100" b="0" dirty="0">
                    <a:solidFill>
                      <a:schemeClr val="tx1"/>
                    </a:solidFill>
                  </a:rPr>
                  <a:t>Measure for the environmental efficiency of production processes</a:t>
                </a:r>
              </a:p>
              <a:p>
                <a:endParaRPr lang="en-US" sz="400" b="0" dirty="0">
                  <a:solidFill>
                    <a:schemeClr val="tx1"/>
                  </a:solidFill>
                </a:endParaRPr>
              </a:p>
              <a:p>
                <a:pPr algn="ctr"/>
                <a:r>
                  <a:rPr lang="en-US" sz="1100" b="0" dirty="0">
                    <a:solidFill>
                      <a:schemeClr val="tx1"/>
                    </a:solidFill>
                  </a:rPr>
                  <a:t>= </a:t>
                </a:r>
                <a14:m>
                  <m:oMath xmlns:m="http://schemas.openxmlformats.org/officeDocument/2006/math">
                    <m:f>
                      <m:fPr>
                        <m:ctrlPr>
                          <a:rPr lang="en-US" sz="1400" b="0" i="1" smtClean="0">
                            <a:solidFill>
                              <a:schemeClr val="tx1"/>
                            </a:solidFill>
                            <a:latin typeface="Cambria Math" panose="02040503050406030204" pitchFamily="18" charset="0"/>
                          </a:rPr>
                        </m:ctrlPr>
                      </m:fPr>
                      <m:num>
                        <m:r>
                          <a:rPr lang="en-US" sz="1400" b="0" i="1" smtClean="0">
                            <a:solidFill>
                              <a:schemeClr val="tx1"/>
                            </a:solidFill>
                            <a:latin typeface="Cambria Math" panose="02040503050406030204" pitchFamily="18" charset="0"/>
                          </a:rPr>
                          <m:t>𝑡𝑜𝑡𝑎𝑙</m:t>
                        </m:r>
                        <m:r>
                          <a:rPr lang="en-US" sz="1400" b="0" i="1" smtClean="0">
                            <a:solidFill>
                              <a:schemeClr val="tx1"/>
                            </a:solidFill>
                            <a:latin typeface="Cambria Math" panose="02040503050406030204" pitchFamily="18" charset="0"/>
                          </a:rPr>
                          <m:t> </m:t>
                        </m:r>
                        <m:r>
                          <a:rPr lang="en-US" sz="1400" b="0" i="1" smtClean="0">
                            <a:solidFill>
                              <a:schemeClr val="tx1"/>
                            </a:solidFill>
                            <a:latin typeface="Cambria Math" panose="02040503050406030204" pitchFamily="18" charset="0"/>
                          </a:rPr>
                          <m:t>𝑒𝑚𝑖𝑠𝑠𝑖𝑜𝑛</m:t>
                        </m:r>
                      </m:num>
                      <m:den>
                        <m:r>
                          <a:rPr lang="en-US" sz="1400" b="0" i="1" smtClean="0">
                            <a:solidFill>
                              <a:schemeClr val="tx1"/>
                            </a:solidFill>
                            <a:latin typeface="Cambria Math" panose="02040503050406030204" pitchFamily="18" charset="0"/>
                          </a:rPr>
                          <m:t>𝑣𝑎𝑙𝑢𝑒</m:t>
                        </m:r>
                        <m:r>
                          <a:rPr lang="en-US" sz="1400" b="0" i="1" smtClean="0">
                            <a:solidFill>
                              <a:schemeClr val="tx1"/>
                            </a:solidFill>
                            <a:latin typeface="Cambria Math" panose="02040503050406030204" pitchFamily="18" charset="0"/>
                          </a:rPr>
                          <m:t> </m:t>
                        </m:r>
                        <m:r>
                          <a:rPr lang="en-US" sz="1400" b="0" i="1" smtClean="0">
                            <a:solidFill>
                              <a:schemeClr val="tx1"/>
                            </a:solidFill>
                            <a:latin typeface="Cambria Math" panose="02040503050406030204" pitchFamily="18" charset="0"/>
                          </a:rPr>
                          <m:t>𝑎𝑑𝑑𝑒𝑑</m:t>
                        </m:r>
                      </m:den>
                    </m:f>
                  </m:oMath>
                </a14:m>
                <a:endParaRPr lang="en-US" sz="1100" b="0" dirty="0">
                  <a:solidFill>
                    <a:schemeClr val="tx1"/>
                  </a:solidFill>
                </a:endParaRPr>
              </a:p>
            </p:txBody>
          </p:sp>
        </mc:Choice>
        <mc:Fallback xmlns="">
          <p:sp>
            <p:nvSpPr>
              <p:cNvPr id="19" name="Rectangle 18">
                <a:extLst>
                  <a:ext uri="{FF2B5EF4-FFF2-40B4-BE49-F238E27FC236}">
                    <a16:creationId xmlns:a16="http://schemas.microsoft.com/office/drawing/2014/main" id="{91768D83-F82E-4003-8AFB-919B9F5D7797}"/>
                  </a:ext>
                </a:extLst>
              </p:cNvPr>
              <p:cNvSpPr>
                <a:spLocks noRot="1" noChangeAspect="1" noMove="1" noResize="1" noEditPoints="1" noAdjustHandles="1" noChangeArrowheads="1" noChangeShapeType="1" noTextEdit="1"/>
              </p:cNvSpPr>
              <p:nvPr/>
            </p:nvSpPr>
            <p:spPr>
              <a:xfrm>
                <a:off x="6301007" y="2418109"/>
                <a:ext cx="2448269" cy="922240"/>
              </a:xfrm>
              <a:prstGeom prst="rect">
                <a:avLst/>
              </a:prstGeom>
              <a:blipFill>
                <a:blip r:embed="rId5"/>
                <a:stretch>
                  <a:fillRect/>
                </a:stretch>
              </a:blipFill>
              <a:ln w="19050">
                <a:solidFill>
                  <a:srgbClr val="FFCC00"/>
                </a:solidFill>
              </a:ln>
            </p:spPr>
            <p:txBody>
              <a:bodyPr/>
              <a:lstStyle/>
              <a:p>
                <a:r>
                  <a:rPr lang="en-US">
                    <a:noFill/>
                  </a:rPr>
                  <a:t> </a:t>
                </a:r>
              </a:p>
            </p:txBody>
          </p:sp>
        </mc:Fallback>
      </mc:AlternateContent>
      <p:sp>
        <p:nvSpPr>
          <p:cNvPr id="25" name="Oval 24">
            <a:extLst>
              <a:ext uri="{FF2B5EF4-FFF2-40B4-BE49-F238E27FC236}">
                <a16:creationId xmlns:a16="http://schemas.microsoft.com/office/drawing/2014/main" id="{C0DCF16A-2759-4B61-BA88-7A3BA63AD51E}"/>
              </a:ext>
            </a:extLst>
          </p:cNvPr>
          <p:cNvSpPr/>
          <p:nvPr/>
        </p:nvSpPr>
        <p:spPr>
          <a:xfrm>
            <a:off x="5076056" y="4995769"/>
            <a:ext cx="864096" cy="648072"/>
          </a:xfrm>
          <a:prstGeom prst="ellipse">
            <a:avLst/>
          </a:pr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 name="Picture 31">
            <a:extLst>
              <a:ext uri="{FF2B5EF4-FFF2-40B4-BE49-F238E27FC236}">
                <a16:creationId xmlns:a16="http://schemas.microsoft.com/office/drawing/2014/main" id="{188739C7-4CDE-425B-8812-2A581D120417}"/>
              </a:ext>
            </a:extLst>
          </p:cNvPr>
          <p:cNvPicPr>
            <a:picLocks noChangeAspect="1"/>
          </p:cNvPicPr>
          <p:nvPr/>
        </p:nvPicPr>
        <p:blipFill>
          <a:blip r:embed="rId6"/>
          <a:stretch>
            <a:fillRect/>
          </a:stretch>
        </p:blipFill>
        <p:spPr>
          <a:xfrm>
            <a:off x="6893279" y="3842665"/>
            <a:ext cx="1855997" cy="2622737"/>
          </a:xfrm>
          <a:prstGeom prst="rect">
            <a:avLst/>
          </a:prstGeom>
        </p:spPr>
      </p:pic>
      <p:sp>
        <p:nvSpPr>
          <p:cNvPr id="28" name="Rectangle 27">
            <a:extLst>
              <a:ext uri="{FF2B5EF4-FFF2-40B4-BE49-F238E27FC236}">
                <a16:creationId xmlns:a16="http://schemas.microsoft.com/office/drawing/2014/main" id="{39C96A1C-2E70-412D-B077-3808F91111A0}"/>
              </a:ext>
            </a:extLst>
          </p:cNvPr>
          <p:cNvSpPr/>
          <p:nvPr/>
        </p:nvSpPr>
        <p:spPr>
          <a:xfrm>
            <a:off x="6298498" y="5097101"/>
            <a:ext cx="1945910" cy="450885"/>
          </a:xfrm>
          <a:prstGeom prst="rect">
            <a:avLst/>
          </a:pr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182880" rIns="0" rtlCol="0" anchor="ctr"/>
          <a:lstStyle/>
          <a:p>
            <a:r>
              <a:rPr lang="en-US" sz="1100" b="0" dirty="0">
                <a:solidFill>
                  <a:schemeClr val="tx1"/>
                </a:solidFill>
              </a:rPr>
              <a:t>The most intense polluter</a:t>
            </a:r>
          </a:p>
        </p:txBody>
      </p:sp>
    </p:spTree>
    <p:extLst>
      <p:ext uri="{BB962C8B-B14F-4D97-AF65-F5344CB8AC3E}">
        <p14:creationId xmlns:p14="http://schemas.microsoft.com/office/powerpoint/2010/main" val="25389234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nodeType="clickEffect">
                                  <p:stCondLst>
                                    <p:cond delay="0"/>
                                  </p:stCondLst>
                                  <p:childTnLst>
                                    <p:set>
                                      <p:cBhvr>
                                        <p:cTn id="19" dur="1" fill="hold">
                                          <p:stCondLst>
                                            <p:cond delay="0"/>
                                          </p:stCondLst>
                                        </p:cTn>
                                        <p:tgtEl>
                                          <p:spTgt spid="32"/>
                                        </p:tgtEl>
                                        <p:attrNameLst>
                                          <p:attrName>style.visibility</p:attrName>
                                        </p:attrNameLst>
                                      </p:cBhvr>
                                      <p:to>
                                        <p:strVal val="hidden"/>
                                      </p:to>
                                    </p:set>
                                  </p:childTnLst>
                                </p:cTn>
                              </p:par>
                              <p:par>
                                <p:cTn id="20" presetID="22" presetClass="entr" presetSubtype="8"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ipe(left)">
                                      <p:cBhvr>
                                        <p:cTn id="22" dur="500"/>
                                        <p:tgtEl>
                                          <p:spTgt spid="25"/>
                                        </p:tgtEl>
                                      </p:cBhvr>
                                    </p:animEffect>
                                  </p:childTnLst>
                                </p:cTn>
                              </p:par>
                            </p:childTnLst>
                          </p:cTn>
                        </p:par>
                        <p:par>
                          <p:cTn id="23" fill="hold">
                            <p:stCondLst>
                              <p:cond delay="500"/>
                            </p:stCondLst>
                            <p:childTnLst>
                              <p:par>
                                <p:cTn id="24" presetID="22" presetClass="entr" presetSubtype="8"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left)">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9" grpId="0" animBg="1"/>
      <p:bldP spid="25" grpId="0" animBg="1"/>
      <p:bldP spid="28" grpId="0" animBg="1"/>
    </p:bld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F1EAAA-85CD-4BAE-B2E3-1C4399F28140}"/>
              </a:ext>
            </a:extLst>
          </p:cNvPr>
          <p:cNvSpPr>
            <a:spLocks noGrp="1"/>
          </p:cNvSpPr>
          <p:nvPr>
            <p:ph type="title"/>
          </p:nvPr>
        </p:nvSpPr>
        <p:spPr/>
        <p:txBody>
          <a:bodyPr anchor="ctr"/>
          <a:lstStyle/>
          <a:p>
            <a:r>
              <a:rPr lang="en-GB" dirty="0"/>
              <a:t>Other countries?</a:t>
            </a:r>
          </a:p>
        </p:txBody>
      </p:sp>
      <p:sp>
        <p:nvSpPr>
          <p:cNvPr id="3" name="Content Placeholder 2">
            <a:extLst>
              <a:ext uri="{FF2B5EF4-FFF2-40B4-BE49-F238E27FC236}">
                <a16:creationId xmlns:a16="http://schemas.microsoft.com/office/drawing/2014/main" id="{9AD8FAA7-30FF-46FE-9F11-0FB2CAF33B0A}"/>
              </a:ext>
            </a:extLst>
          </p:cNvPr>
          <p:cNvSpPr>
            <a:spLocks noGrp="1"/>
          </p:cNvSpPr>
          <p:nvPr>
            <p:ph idx="1"/>
          </p:nvPr>
        </p:nvSpPr>
        <p:spPr>
          <a:xfrm>
            <a:off x="628650" y="1493239"/>
            <a:ext cx="7886700" cy="4895219"/>
          </a:xfrm>
        </p:spPr>
        <p:txBody>
          <a:bodyPr/>
          <a:lstStyle/>
          <a:p>
            <a:r>
              <a:rPr lang="en-GB" b="1" dirty="0"/>
              <a:t>Netherlands</a:t>
            </a:r>
            <a:r>
              <a:rPr lang="en-GB" dirty="0"/>
              <a:t>: Nutrients and heavy metals; based on reported emissions (kg); net approach</a:t>
            </a:r>
          </a:p>
        </p:txBody>
      </p:sp>
      <p:sp>
        <p:nvSpPr>
          <p:cNvPr id="4" name="Footer Placeholder 3">
            <a:extLst>
              <a:ext uri="{FF2B5EF4-FFF2-40B4-BE49-F238E27FC236}">
                <a16:creationId xmlns:a16="http://schemas.microsoft.com/office/drawing/2014/main" id="{1FB110CD-0E5B-4CC5-B5FB-F9AD8AF6B92C}"/>
              </a:ext>
            </a:extLst>
          </p:cNvPr>
          <p:cNvSpPr>
            <a:spLocks noGrp="1"/>
          </p:cNvSpPr>
          <p:nvPr>
            <p:ph type="ftr" sz="quarter" idx="11"/>
          </p:nvPr>
        </p:nvSpPr>
        <p:spPr/>
        <p:txBody>
          <a:bodyPr/>
          <a:lstStyle/>
          <a:p>
            <a:r>
              <a:rPr lang="en-GB"/>
              <a:t>SEEA-CF - Water emission accounts</a:t>
            </a:r>
          </a:p>
        </p:txBody>
      </p:sp>
      <p:sp>
        <p:nvSpPr>
          <p:cNvPr id="5" name="Slide Number Placeholder 4">
            <a:extLst>
              <a:ext uri="{FF2B5EF4-FFF2-40B4-BE49-F238E27FC236}">
                <a16:creationId xmlns:a16="http://schemas.microsoft.com/office/drawing/2014/main" id="{C664999A-E3D1-48C9-A7DB-D473961D592E}"/>
              </a:ext>
            </a:extLst>
          </p:cNvPr>
          <p:cNvSpPr>
            <a:spLocks noGrp="1"/>
          </p:cNvSpPr>
          <p:nvPr>
            <p:ph type="sldNum" sz="quarter" idx="12"/>
          </p:nvPr>
        </p:nvSpPr>
        <p:spPr/>
        <p:txBody>
          <a:bodyPr/>
          <a:lstStyle/>
          <a:p>
            <a:fld id="{A2261D6C-4505-4CAD-B01B-1DA294CCE22C}" type="slidenum">
              <a:rPr lang="en-GB" smtClean="0"/>
              <a:pPr/>
              <a:t>43</a:t>
            </a:fld>
            <a:endParaRPr lang="en-GB"/>
          </a:p>
        </p:txBody>
      </p:sp>
      <p:pic>
        <p:nvPicPr>
          <p:cNvPr id="6" name="Picture 5">
            <a:extLst>
              <a:ext uri="{FF2B5EF4-FFF2-40B4-BE49-F238E27FC236}">
                <a16:creationId xmlns:a16="http://schemas.microsoft.com/office/drawing/2014/main" id="{AA0750DB-118F-498D-87BC-31EBF24D1770}"/>
              </a:ext>
            </a:extLst>
          </p:cNvPr>
          <p:cNvPicPr>
            <a:picLocks noChangeAspect="1"/>
          </p:cNvPicPr>
          <p:nvPr/>
        </p:nvPicPr>
        <p:blipFill>
          <a:blip r:embed="rId3"/>
          <a:stretch>
            <a:fillRect/>
          </a:stretch>
        </p:blipFill>
        <p:spPr>
          <a:xfrm>
            <a:off x="605131" y="2157018"/>
            <a:ext cx="5929802" cy="4043486"/>
          </a:xfrm>
          <a:prstGeom prst="rect">
            <a:avLst/>
          </a:prstGeom>
        </p:spPr>
      </p:pic>
      <p:sp>
        <p:nvSpPr>
          <p:cNvPr id="7" name="TextBox 6">
            <a:extLst>
              <a:ext uri="{FF2B5EF4-FFF2-40B4-BE49-F238E27FC236}">
                <a16:creationId xmlns:a16="http://schemas.microsoft.com/office/drawing/2014/main" id="{9001524A-5419-4A68-960A-6F6EF0305C47}"/>
              </a:ext>
            </a:extLst>
          </p:cNvPr>
          <p:cNvSpPr txBox="1"/>
          <p:nvPr/>
        </p:nvSpPr>
        <p:spPr>
          <a:xfrm>
            <a:off x="683568" y="6234570"/>
            <a:ext cx="4608512" cy="307777"/>
          </a:xfrm>
          <a:prstGeom prst="rect">
            <a:avLst/>
          </a:prstGeom>
          <a:noFill/>
        </p:spPr>
        <p:txBody>
          <a:bodyPr wrap="square" rtlCol="0">
            <a:spAutoFit/>
          </a:bodyPr>
          <a:lstStyle/>
          <a:p>
            <a:r>
              <a:rPr lang="en-GB" sz="1400" b="0" dirty="0"/>
              <a:t>Source: </a:t>
            </a:r>
            <a:r>
              <a:rPr lang="en-GB" sz="1400" b="0" dirty="0">
                <a:hlinkClick r:id="rId4"/>
              </a:rPr>
              <a:t>Environment Accounts of the Netherlands 2013</a:t>
            </a:r>
            <a:endParaRPr lang="en-GB" sz="1400" b="0" dirty="0"/>
          </a:p>
        </p:txBody>
      </p:sp>
      <p:sp>
        <p:nvSpPr>
          <p:cNvPr id="8" name="TextBox 7">
            <a:extLst>
              <a:ext uri="{FF2B5EF4-FFF2-40B4-BE49-F238E27FC236}">
                <a16:creationId xmlns:a16="http://schemas.microsoft.com/office/drawing/2014/main" id="{1C807FF3-2A1A-4A03-B869-C58B46D9DF11}"/>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39186538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8A924-2599-4F43-BC7C-4450CE1D8C12}"/>
              </a:ext>
            </a:extLst>
          </p:cNvPr>
          <p:cNvSpPr>
            <a:spLocks noGrp="1"/>
          </p:cNvSpPr>
          <p:nvPr>
            <p:ph type="title"/>
          </p:nvPr>
        </p:nvSpPr>
        <p:spPr/>
        <p:txBody>
          <a:bodyPr anchor="ctr"/>
          <a:lstStyle/>
          <a:p>
            <a:r>
              <a:rPr lang="en-GB" dirty="0"/>
              <a:t>Other countries</a:t>
            </a:r>
          </a:p>
        </p:txBody>
      </p:sp>
      <p:sp>
        <p:nvSpPr>
          <p:cNvPr id="3" name="Content Placeholder 2">
            <a:extLst>
              <a:ext uri="{FF2B5EF4-FFF2-40B4-BE49-F238E27FC236}">
                <a16:creationId xmlns:a16="http://schemas.microsoft.com/office/drawing/2014/main" id="{E68723DF-0CF0-4620-98F7-C1824F503549}"/>
              </a:ext>
            </a:extLst>
          </p:cNvPr>
          <p:cNvSpPr>
            <a:spLocks noGrp="1"/>
          </p:cNvSpPr>
          <p:nvPr>
            <p:ph idx="1"/>
          </p:nvPr>
        </p:nvSpPr>
        <p:spPr/>
        <p:txBody>
          <a:bodyPr>
            <a:normAutofit lnSpcReduction="10000"/>
          </a:bodyPr>
          <a:lstStyle/>
          <a:p>
            <a:r>
              <a:rPr lang="en-GB" dirty="0">
                <a:hlinkClick r:id="rId3"/>
              </a:rPr>
              <a:t>Denmark</a:t>
            </a:r>
            <a:r>
              <a:rPr lang="en-GB" dirty="0"/>
              <a:t>: Wastewater and monetary accounts</a:t>
            </a:r>
          </a:p>
          <a:p>
            <a:r>
              <a:rPr lang="en-GB" dirty="0"/>
              <a:t>Others?</a:t>
            </a:r>
          </a:p>
          <a:p>
            <a:pPr lvl="1"/>
            <a:r>
              <a:rPr lang="en-GB" dirty="0"/>
              <a:t>Water emissions is not in </a:t>
            </a:r>
            <a:r>
              <a:rPr lang="en-GB" dirty="0">
                <a:hlinkClick r:id="rId4"/>
              </a:rPr>
              <a:t>EU list</a:t>
            </a:r>
            <a:endParaRPr lang="en-GB" dirty="0"/>
          </a:p>
          <a:p>
            <a:pPr lvl="2"/>
            <a:r>
              <a:rPr lang="en-GB" dirty="0"/>
              <a:t>European environmental accounts: established in Regulation (EU) 691/2011</a:t>
            </a:r>
          </a:p>
          <a:p>
            <a:pPr lvl="1"/>
            <a:r>
              <a:rPr lang="en-GB" dirty="0"/>
              <a:t>The regulation includes…</a:t>
            </a:r>
          </a:p>
          <a:p>
            <a:pPr lvl="2"/>
            <a:r>
              <a:rPr lang="en-GB" dirty="0"/>
              <a:t>Air emissions accounts (AEA)</a:t>
            </a:r>
          </a:p>
          <a:p>
            <a:pPr lvl="2"/>
            <a:r>
              <a:rPr lang="en-GB" dirty="0"/>
              <a:t>Economy-wide material flow accounts (EW-MFA)</a:t>
            </a:r>
          </a:p>
          <a:p>
            <a:pPr lvl="2"/>
            <a:r>
              <a:rPr lang="en-GB" dirty="0"/>
              <a:t>Physical energy flow accounts (PEFA)</a:t>
            </a:r>
          </a:p>
          <a:p>
            <a:pPr lvl="2"/>
            <a:r>
              <a:rPr lang="en-GB" dirty="0"/>
              <a:t>Environmental taxes</a:t>
            </a:r>
          </a:p>
          <a:p>
            <a:pPr lvl="2"/>
            <a:r>
              <a:rPr lang="en-GB" dirty="0"/>
              <a:t>Environmental goods and services sector (EGSS) accounts</a:t>
            </a:r>
          </a:p>
          <a:p>
            <a:pPr lvl="2"/>
            <a:r>
              <a:rPr lang="en-GB" dirty="0"/>
              <a:t>Environmental protection expenditure accounts (EPEA)</a:t>
            </a:r>
          </a:p>
          <a:p>
            <a:pPr lvl="1"/>
            <a:r>
              <a:rPr lang="en-GB" dirty="0"/>
              <a:t>Other European environmental accounts…</a:t>
            </a:r>
          </a:p>
          <a:p>
            <a:pPr lvl="2"/>
            <a:r>
              <a:rPr lang="en-GB" dirty="0"/>
              <a:t>Forest accounts</a:t>
            </a:r>
          </a:p>
          <a:p>
            <a:pPr lvl="2"/>
            <a:r>
              <a:rPr lang="en-GB" dirty="0"/>
              <a:t>Environmental subsidies and similar transfers accounts</a:t>
            </a:r>
          </a:p>
        </p:txBody>
      </p:sp>
      <p:sp>
        <p:nvSpPr>
          <p:cNvPr id="4" name="Footer Placeholder 3">
            <a:extLst>
              <a:ext uri="{FF2B5EF4-FFF2-40B4-BE49-F238E27FC236}">
                <a16:creationId xmlns:a16="http://schemas.microsoft.com/office/drawing/2014/main" id="{05927464-D717-4860-B167-646E8C02A4DE}"/>
              </a:ext>
            </a:extLst>
          </p:cNvPr>
          <p:cNvSpPr>
            <a:spLocks noGrp="1"/>
          </p:cNvSpPr>
          <p:nvPr>
            <p:ph type="ftr" sz="quarter" idx="11"/>
          </p:nvPr>
        </p:nvSpPr>
        <p:spPr/>
        <p:txBody>
          <a:bodyPr/>
          <a:lstStyle/>
          <a:p>
            <a:r>
              <a:rPr lang="en-GB"/>
              <a:t>SEEA-CF - Water emission accounts</a:t>
            </a:r>
          </a:p>
        </p:txBody>
      </p:sp>
      <p:sp>
        <p:nvSpPr>
          <p:cNvPr id="5" name="Slide Number Placeholder 4">
            <a:extLst>
              <a:ext uri="{FF2B5EF4-FFF2-40B4-BE49-F238E27FC236}">
                <a16:creationId xmlns:a16="http://schemas.microsoft.com/office/drawing/2014/main" id="{2B5F3245-D3D3-4223-833B-63B4E9820AB3}"/>
              </a:ext>
            </a:extLst>
          </p:cNvPr>
          <p:cNvSpPr>
            <a:spLocks noGrp="1"/>
          </p:cNvSpPr>
          <p:nvPr>
            <p:ph type="sldNum" sz="quarter" idx="12"/>
          </p:nvPr>
        </p:nvSpPr>
        <p:spPr/>
        <p:txBody>
          <a:bodyPr/>
          <a:lstStyle/>
          <a:p>
            <a:fld id="{A2261D6C-4505-4CAD-B01B-1DA294CCE22C}" type="slidenum">
              <a:rPr lang="en-GB" smtClean="0"/>
              <a:pPr/>
              <a:t>44</a:t>
            </a:fld>
            <a:endParaRPr lang="en-GB"/>
          </a:p>
        </p:txBody>
      </p:sp>
      <p:sp>
        <p:nvSpPr>
          <p:cNvPr id="6" name="TextBox 5">
            <a:extLst>
              <a:ext uri="{FF2B5EF4-FFF2-40B4-BE49-F238E27FC236}">
                <a16:creationId xmlns:a16="http://schemas.microsoft.com/office/drawing/2014/main" id="{8539FC97-2310-476F-AF8F-1F9A64E230DB}"/>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4. Level 2</a:t>
            </a:r>
          </a:p>
        </p:txBody>
      </p:sp>
    </p:spTree>
    <p:extLst>
      <p:ext uri="{BB962C8B-B14F-4D97-AF65-F5344CB8AC3E}">
        <p14:creationId xmlns:p14="http://schemas.microsoft.com/office/powerpoint/2010/main" val="37076680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1EB74-D677-42B2-93F6-21B6B6F253EB}"/>
              </a:ext>
            </a:extLst>
          </p:cNvPr>
          <p:cNvSpPr>
            <a:spLocks noGrp="1"/>
          </p:cNvSpPr>
          <p:nvPr>
            <p:ph type="title"/>
          </p:nvPr>
        </p:nvSpPr>
        <p:spPr/>
        <p:txBody>
          <a:bodyPr anchor="ctr"/>
          <a:lstStyle/>
          <a:p>
            <a:r>
              <a:rPr lang="en-GB" dirty="0"/>
              <a:t>Take home points</a:t>
            </a:r>
          </a:p>
        </p:txBody>
      </p:sp>
      <p:sp>
        <p:nvSpPr>
          <p:cNvPr id="3" name="Content Placeholder 2">
            <a:extLst>
              <a:ext uri="{FF2B5EF4-FFF2-40B4-BE49-F238E27FC236}">
                <a16:creationId xmlns:a16="http://schemas.microsoft.com/office/drawing/2014/main" id="{A2743816-C14F-44E2-AC60-4EF562D6D174}"/>
              </a:ext>
            </a:extLst>
          </p:cNvPr>
          <p:cNvSpPr>
            <a:spLocks noGrp="1"/>
          </p:cNvSpPr>
          <p:nvPr>
            <p:ph idx="1"/>
          </p:nvPr>
        </p:nvSpPr>
        <p:spPr/>
        <p:txBody>
          <a:bodyPr>
            <a:normAutofit/>
          </a:bodyPr>
          <a:lstStyle/>
          <a:p>
            <a:r>
              <a:rPr lang="en-GB" dirty="0"/>
              <a:t>Water Emission Accounts track quantities of pollutants in wastewater</a:t>
            </a:r>
          </a:p>
          <a:p>
            <a:pPr lvl="1"/>
            <a:r>
              <a:rPr lang="en-GB" dirty="0"/>
              <a:t>Monitor policies to reduce pollution; reduce water waste</a:t>
            </a:r>
          </a:p>
          <a:p>
            <a:r>
              <a:rPr lang="en-GB" dirty="0"/>
              <a:t>Link to</a:t>
            </a:r>
          </a:p>
          <a:p>
            <a:pPr lvl="1"/>
            <a:r>
              <a:rPr lang="en-GB" dirty="0"/>
              <a:t>SEEA Water PSUT: Volume of water treated &amp; released</a:t>
            </a:r>
          </a:p>
          <a:p>
            <a:pPr lvl="1"/>
            <a:r>
              <a:rPr lang="en-GB" dirty="0"/>
              <a:t>SEEA Solid Waste: Disposition of collected emissions</a:t>
            </a:r>
          </a:p>
          <a:p>
            <a:pPr lvl="1"/>
            <a:r>
              <a:rPr lang="en-GB" dirty="0"/>
              <a:t>SEEA EPE: Expenditures on wastewater management</a:t>
            </a:r>
          </a:p>
          <a:p>
            <a:pPr lvl="1"/>
            <a:r>
              <a:rPr lang="en-GB" dirty="0"/>
              <a:t>Links to FDES 3.3.2: Generation and management of wastewater</a:t>
            </a:r>
          </a:p>
          <a:p>
            <a:r>
              <a:rPr lang="en-GB" dirty="0"/>
              <a:t>Data sources include emission factors, release reports, effluent quality monitoring</a:t>
            </a:r>
          </a:p>
          <a:p>
            <a:r>
              <a:rPr lang="en-GB" dirty="0"/>
              <a:t>Main challenges: local factors, data from many sources</a:t>
            </a:r>
          </a:p>
        </p:txBody>
      </p:sp>
      <p:sp>
        <p:nvSpPr>
          <p:cNvPr id="4" name="Footer Placeholder 3">
            <a:extLst>
              <a:ext uri="{FF2B5EF4-FFF2-40B4-BE49-F238E27FC236}">
                <a16:creationId xmlns:a16="http://schemas.microsoft.com/office/drawing/2014/main" id="{EE3B9694-4B51-4E42-A96C-C564BF9FBE02}"/>
              </a:ext>
            </a:extLst>
          </p:cNvPr>
          <p:cNvSpPr>
            <a:spLocks noGrp="1"/>
          </p:cNvSpPr>
          <p:nvPr>
            <p:ph type="ftr" sz="quarter" idx="11"/>
          </p:nvPr>
        </p:nvSpPr>
        <p:spPr/>
        <p:txBody>
          <a:bodyPr/>
          <a:lstStyle/>
          <a:p>
            <a:r>
              <a:rPr lang="en-GB"/>
              <a:t>SEEA-CF - Water emission accounts</a:t>
            </a:r>
          </a:p>
        </p:txBody>
      </p:sp>
      <p:sp>
        <p:nvSpPr>
          <p:cNvPr id="5" name="Slide Number Placeholder 4">
            <a:extLst>
              <a:ext uri="{FF2B5EF4-FFF2-40B4-BE49-F238E27FC236}">
                <a16:creationId xmlns:a16="http://schemas.microsoft.com/office/drawing/2014/main" id="{75EE496A-2137-4041-8D10-98FD9299C9A6}"/>
              </a:ext>
            </a:extLst>
          </p:cNvPr>
          <p:cNvSpPr>
            <a:spLocks noGrp="1"/>
          </p:cNvSpPr>
          <p:nvPr>
            <p:ph type="sldNum" sz="quarter" idx="12"/>
          </p:nvPr>
        </p:nvSpPr>
        <p:spPr/>
        <p:txBody>
          <a:bodyPr/>
          <a:lstStyle/>
          <a:p>
            <a:fld id="{A2261D6C-4505-4CAD-B01B-1DA294CCE22C}" type="slidenum">
              <a:rPr lang="en-GB" smtClean="0"/>
              <a:pPr/>
              <a:t>45</a:t>
            </a:fld>
            <a:endParaRPr lang="en-GB"/>
          </a:p>
        </p:txBody>
      </p:sp>
      <p:sp>
        <p:nvSpPr>
          <p:cNvPr id="6" name="TextBox 5">
            <a:extLst>
              <a:ext uri="{FF2B5EF4-FFF2-40B4-BE49-F238E27FC236}">
                <a16:creationId xmlns:a16="http://schemas.microsoft.com/office/drawing/2014/main" id="{417C9F4E-B1B4-43F8-951F-EB1D364ED005}"/>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Take home points</a:t>
            </a:r>
          </a:p>
        </p:txBody>
      </p:sp>
    </p:spTree>
    <p:extLst>
      <p:ext uri="{BB962C8B-B14F-4D97-AF65-F5344CB8AC3E}">
        <p14:creationId xmlns:p14="http://schemas.microsoft.com/office/powerpoint/2010/main" val="14467462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9890D-39B7-42E0-AD32-40C3934B88CC}"/>
              </a:ext>
            </a:extLst>
          </p:cNvPr>
          <p:cNvSpPr>
            <a:spLocks noGrp="1"/>
          </p:cNvSpPr>
          <p:nvPr>
            <p:ph type="title"/>
          </p:nvPr>
        </p:nvSpPr>
        <p:spPr/>
        <p:txBody>
          <a:bodyPr anchor="ctr"/>
          <a:lstStyle/>
          <a:p>
            <a:r>
              <a:rPr lang="en-GB" dirty="0"/>
              <a:t>Discussion</a:t>
            </a:r>
          </a:p>
        </p:txBody>
      </p:sp>
      <p:sp>
        <p:nvSpPr>
          <p:cNvPr id="3" name="Content Placeholder 2">
            <a:extLst>
              <a:ext uri="{FF2B5EF4-FFF2-40B4-BE49-F238E27FC236}">
                <a16:creationId xmlns:a16="http://schemas.microsoft.com/office/drawing/2014/main" id="{A70FD777-FD65-4969-88BC-7CF1D55D7165}"/>
              </a:ext>
            </a:extLst>
          </p:cNvPr>
          <p:cNvSpPr>
            <a:spLocks noGrp="1"/>
          </p:cNvSpPr>
          <p:nvPr>
            <p:ph idx="1"/>
          </p:nvPr>
        </p:nvSpPr>
        <p:spPr/>
        <p:txBody>
          <a:bodyPr/>
          <a:lstStyle/>
          <a:p>
            <a:r>
              <a:rPr lang="en-GB" dirty="0"/>
              <a:t>What are the priorities?</a:t>
            </a:r>
          </a:p>
          <a:p>
            <a:pPr lvl="1"/>
            <a:r>
              <a:rPr lang="en-GB" dirty="0"/>
              <a:t>Which pollutants: BOD, COD, metals, nutrients, pharma?</a:t>
            </a:r>
          </a:p>
          <a:p>
            <a:pPr lvl="1"/>
            <a:r>
              <a:rPr lang="en-GB" dirty="0"/>
              <a:t>Which stage: generation, municipal treatment, release to environment, water reclamation?</a:t>
            </a:r>
          </a:p>
          <a:p>
            <a:r>
              <a:rPr lang="en-GB" dirty="0"/>
              <a:t>What data are available?</a:t>
            </a:r>
          </a:p>
          <a:p>
            <a:r>
              <a:rPr lang="en-GB" dirty="0"/>
              <a:t>Who else should be consulted?</a:t>
            </a:r>
          </a:p>
          <a:p>
            <a:r>
              <a:rPr lang="en-GB" dirty="0"/>
              <a:t>For tomorrow: </a:t>
            </a:r>
          </a:p>
          <a:p>
            <a:pPr lvl="1"/>
            <a:r>
              <a:rPr lang="en-GB" dirty="0"/>
              <a:t>Look for national data for generation, treatment and release of emissions to water (nothing in CPES 2014?)</a:t>
            </a:r>
          </a:p>
          <a:p>
            <a:pPr lvl="1"/>
            <a:r>
              <a:rPr lang="en-GB" dirty="0"/>
              <a:t>Household, industrial factors</a:t>
            </a:r>
          </a:p>
          <a:p>
            <a:pPr lvl="1"/>
            <a:endParaRPr lang="en-GB" dirty="0"/>
          </a:p>
        </p:txBody>
      </p:sp>
      <p:sp>
        <p:nvSpPr>
          <p:cNvPr id="4" name="Footer Placeholder 3">
            <a:extLst>
              <a:ext uri="{FF2B5EF4-FFF2-40B4-BE49-F238E27FC236}">
                <a16:creationId xmlns:a16="http://schemas.microsoft.com/office/drawing/2014/main" id="{82F4E5CA-E30F-4E90-AA89-C9C67285FB7B}"/>
              </a:ext>
            </a:extLst>
          </p:cNvPr>
          <p:cNvSpPr>
            <a:spLocks noGrp="1"/>
          </p:cNvSpPr>
          <p:nvPr>
            <p:ph type="ftr" sz="quarter" idx="11"/>
          </p:nvPr>
        </p:nvSpPr>
        <p:spPr/>
        <p:txBody>
          <a:bodyPr/>
          <a:lstStyle/>
          <a:p>
            <a:r>
              <a:rPr lang="en-GB"/>
              <a:t>SEEA-CF - Water emission accounts</a:t>
            </a:r>
          </a:p>
        </p:txBody>
      </p:sp>
      <p:sp>
        <p:nvSpPr>
          <p:cNvPr id="5" name="Slide Number Placeholder 4">
            <a:extLst>
              <a:ext uri="{FF2B5EF4-FFF2-40B4-BE49-F238E27FC236}">
                <a16:creationId xmlns:a16="http://schemas.microsoft.com/office/drawing/2014/main" id="{CAEC339C-4AD4-435C-B604-464CC87510EC}"/>
              </a:ext>
            </a:extLst>
          </p:cNvPr>
          <p:cNvSpPr>
            <a:spLocks noGrp="1"/>
          </p:cNvSpPr>
          <p:nvPr>
            <p:ph type="sldNum" sz="quarter" idx="12"/>
          </p:nvPr>
        </p:nvSpPr>
        <p:spPr/>
        <p:txBody>
          <a:bodyPr/>
          <a:lstStyle/>
          <a:p>
            <a:fld id="{A2261D6C-4505-4CAD-B01B-1DA294CCE22C}" type="slidenum">
              <a:rPr lang="en-GB" smtClean="0"/>
              <a:pPr/>
              <a:t>46</a:t>
            </a:fld>
            <a:endParaRPr lang="en-GB"/>
          </a:p>
        </p:txBody>
      </p:sp>
      <p:sp>
        <p:nvSpPr>
          <p:cNvPr id="6" name="TextBox 5">
            <a:extLst>
              <a:ext uri="{FF2B5EF4-FFF2-40B4-BE49-F238E27FC236}">
                <a16:creationId xmlns:a16="http://schemas.microsoft.com/office/drawing/2014/main" id="{473E48F1-2A77-47B3-B304-3FDCBA2DBD19}"/>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Discussion</a:t>
            </a:r>
          </a:p>
        </p:txBody>
      </p:sp>
    </p:spTree>
    <p:extLst>
      <p:ext uri="{BB962C8B-B14F-4D97-AF65-F5344CB8AC3E}">
        <p14:creationId xmlns:p14="http://schemas.microsoft.com/office/powerpoint/2010/main" val="9809046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r>
              <a:rPr lang="en-GB" dirty="0"/>
              <a:t>References</a:t>
            </a:r>
          </a:p>
        </p:txBody>
      </p:sp>
      <p:sp>
        <p:nvSpPr>
          <p:cNvPr id="3" name="Content Placeholder 2"/>
          <p:cNvSpPr>
            <a:spLocks noGrp="1"/>
          </p:cNvSpPr>
          <p:nvPr>
            <p:ph idx="1"/>
          </p:nvPr>
        </p:nvSpPr>
        <p:spPr/>
        <p:txBody>
          <a:bodyPr>
            <a:normAutofit fontScale="92500" lnSpcReduction="20000"/>
          </a:bodyPr>
          <a:lstStyle/>
          <a:p>
            <a:r>
              <a:rPr lang="en-GB" sz="1800" dirty="0"/>
              <a:t>OECD PRTR (Pollutant release and transfer registry): </a:t>
            </a:r>
            <a:r>
              <a:rPr lang="en-GB" sz="1800" dirty="0">
                <a:hlinkClick r:id="rId2"/>
              </a:rPr>
              <a:t>http://www.oecd.org/chemicalsafety/pollutant-release-transfer-register/</a:t>
            </a:r>
            <a:r>
              <a:rPr lang="en-GB" sz="1800" dirty="0"/>
              <a:t> </a:t>
            </a:r>
          </a:p>
          <a:p>
            <a:r>
              <a:rPr lang="en-US" sz="1800" dirty="0"/>
              <a:t>Peal, A., Blackett, I., Hawkins, P. M. and Heymans, C. 2014. Fecal sludge management: A comparative analysis of 12 cities. Journal of Water Sanitation and Hygiene for Development, Vol. 4, No. 4, pp. 563–575. doi:10.2166/washdev.2014.026</a:t>
            </a:r>
            <a:endParaRPr lang="en-GB" sz="1800" dirty="0"/>
          </a:p>
          <a:p>
            <a:r>
              <a:rPr lang="en-GB" sz="1800" dirty="0"/>
              <a:t>Sato, T., </a:t>
            </a:r>
            <a:r>
              <a:rPr lang="en-GB" sz="1800" dirty="0" err="1"/>
              <a:t>Qadir</a:t>
            </a:r>
            <a:r>
              <a:rPr lang="en-GB" sz="1800" dirty="0"/>
              <a:t>, M., Yamamoto, S., Endo, T. and Zahoor, A. 2013. Global, regional, and country level need for data on wastewater generation, treatment, and use. </a:t>
            </a:r>
            <a:r>
              <a:rPr lang="en-GB" sz="1800" i="1" dirty="0"/>
              <a:t>Agricultural Water Management</a:t>
            </a:r>
            <a:r>
              <a:rPr lang="en-GB" sz="1800" dirty="0"/>
              <a:t>, Vol. 130, pp. 1–13. dx.doi.org/10.1016/j.agwat.2013.08.007 </a:t>
            </a:r>
          </a:p>
          <a:p>
            <a:r>
              <a:rPr lang="en-GB" sz="1800" dirty="0"/>
              <a:t>SEEA-Central Framework: </a:t>
            </a:r>
            <a:r>
              <a:rPr lang="en-GB" sz="1800" dirty="0">
                <a:hlinkClick r:id="rId3"/>
              </a:rPr>
              <a:t>http://unstats.un.org/unsd/envaccounting/seeaRev/SEEA_CF_Final_en.pdf</a:t>
            </a:r>
            <a:r>
              <a:rPr lang="en-GB" sz="1800" dirty="0"/>
              <a:t> </a:t>
            </a:r>
          </a:p>
          <a:p>
            <a:r>
              <a:rPr lang="en-GB" sz="1800" dirty="0"/>
              <a:t>SEEA-Agriculture, Forestry and Fisheries:  </a:t>
            </a:r>
            <a:r>
              <a:rPr lang="en-GB" sz="1800" dirty="0">
                <a:hlinkClick r:id="rId4"/>
              </a:rPr>
              <a:t>http://unstats.un.org/unsd/envaccounting/aff/2GC_Draft.pdf</a:t>
            </a:r>
            <a:endParaRPr lang="en-GB" sz="1800" dirty="0"/>
          </a:p>
          <a:p>
            <a:r>
              <a:rPr lang="en-US" sz="1800" dirty="0"/>
              <a:t>UNSD. 2014. Guidelines for the Compilation of Water Accounts and Statistics (Draft). </a:t>
            </a:r>
            <a:r>
              <a:rPr lang="en-US" sz="1800">
                <a:hlinkClick r:id="rId5"/>
              </a:rPr>
              <a:t>https://seea.un.org/content/water</a:t>
            </a:r>
            <a:r>
              <a:rPr lang="en-US" sz="1800"/>
              <a:t> </a:t>
            </a:r>
            <a:endParaRPr lang="en-US" sz="1800" dirty="0"/>
          </a:p>
          <a:p>
            <a:r>
              <a:rPr lang="en-US" sz="1800" dirty="0"/>
              <a:t>WWAP (United Nations World Water Assessment Programme). 2017. The United Nations World Water Development Report 2017. Wastewater: The Untapped Resource. Paris, UNESCO. </a:t>
            </a:r>
            <a:r>
              <a:rPr lang="en-US" sz="1800" dirty="0">
                <a:hlinkClick r:id="rId6"/>
              </a:rPr>
              <a:t>http://www.unesco.org/new/en/natural-sciences/environment/water/wwap/wwdr/2017-wastewater-the-untapped-resource/</a:t>
            </a:r>
            <a:r>
              <a:rPr lang="en-US" sz="1800" dirty="0"/>
              <a:t> </a:t>
            </a:r>
            <a:endParaRPr lang="en-GB" sz="1800" dirty="0"/>
          </a:p>
        </p:txBody>
      </p:sp>
      <p:sp>
        <p:nvSpPr>
          <p:cNvPr id="4" name="Footer Placeholder 3"/>
          <p:cNvSpPr>
            <a:spLocks noGrp="1"/>
          </p:cNvSpPr>
          <p:nvPr>
            <p:ph type="ftr" sz="quarter" idx="11"/>
          </p:nvPr>
        </p:nvSpPr>
        <p:spPr/>
        <p:txBody>
          <a:bodyPr/>
          <a:lstStyle/>
          <a:p>
            <a:r>
              <a:rPr lang="en-US"/>
              <a:t>SEEA-CF - Water emission accounts</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47</a:t>
            </a:fld>
            <a:endParaRPr lang="en-US" dirty="0"/>
          </a:p>
        </p:txBody>
      </p:sp>
      <p:sp>
        <p:nvSpPr>
          <p:cNvPr id="6" name="TextBox 5">
            <a:extLst>
              <a:ext uri="{FF2B5EF4-FFF2-40B4-BE49-F238E27FC236}">
                <a16:creationId xmlns:a16="http://schemas.microsoft.com/office/drawing/2014/main" id="{121B2F44-44B5-4869-B2ED-FE88D1F39172}"/>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References</a:t>
            </a:r>
          </a:p>
        </p:txBody>
      </p:sp>
    </p:spTree>
    <p:extLst>
      <p:ext uri="{BB962C8B-B14F-4D97-AF65-F5344CB8AC3E}">
        <p14:creationId xmlns:p14="http://schemas.microsoft.com/office/powerpoint/2010/main" val="37663760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GB" dirty="0"/>
              <a:t>Acknowledgement</a:t>
            </a:r>
          </a:p>
        </p:txBody>
      </p:sp>
      <p:sp>
        <p:nvSpPr>
          <p:cNvPr id="3" name="Content Placeholder 2"/>
          <p:cNvSpPr>
            <a:spLocks noGrp="1"/>
          </p:cNvSpPr>
          <p:nvPr>
            <p:ph idx="1"/>
          </p:nvPr>
        </p:nvSpPr>
        <p:spPr/>
        <p:txBody>
          <a:bodyPr/>
          <a:lstStyle/>
          <a:p>
            <a:r>
              <a:rPr lang="en-GB" dirty="0"/>
              <a:t>Materials prepared by:</a:t>
            </a:r>
          </a:p>
          <a:p>
            <a:pPr lvl="1"/>
            <a:r>
              <a:rPr lang="en-GB" dirty="0"/>
              <a:t>Michael Bordt</a:t>
            </a:r>
          </a:p>
          <a:p>
            <a:pPr lvl="2"/>
            <a:r>
              <a:rPr lang="en-GB" dirty="0"/>
              <a:t>Regional Advisor on Environment Statistics</a:t>
            </a:r>
          </a:p>
          <a:p>
            <a:pPr lvl="2">
              <a:buNone/>
            </a:pPr>
            <a:r>
              <a:rPr lang="en-GB" dirty="0"/>
              <a:t>	ESCAP Statistics Division</a:t>
            </a:r>
            <a:br>
              <a:rPr lang="en-GB" dirty="0"/>
            </a:br>
            <a:r>
              <a:rPr lang="en-GB" dirty="0">
                <a:hlinkClick r:id="rId2"/>
              </a:rPr>
              <a:t>bordt@un.org</a:t>
            </a:r>
            <a:endParaRPr lang="en-GB" dirty="0"/>
          </a:p>
          <a:p>
            <a:pPr lvl="2"/>
            <a:r>
              <a:rPr lang="en-GB" dirty="0"/>
              <a:t>More self-learning resources on: </a:t>
            </a:r>
            <a:r>
              <a:rPr lang="en-GB" dirty="0">
                <a:hlinkClick r:id="rId3"/>
              </a:rPr>
              <a:t>http:/communities.unescap.org/environment-statistics</a:t>
            </a:r>
            <a:r>
              <a:rPr lang="en-GB" dirty="0"/>
              <a:t>  </a:t>
            </a:r>
          </a:p>
          <a:p>
            <a:pPr lvl="1"/>
            <a:r>
              <a:rPr lang="en-GB" dirty="0"/>
              <a:t>Hye Kyeong Choi </a:t>
            </a:r>
          </a:p>
          <a:p>
            <a:pPr lvl="2"/>
            <a:r>
              <a:rPr lang="en-GB" dirty="0"/>
              <a:t>Consultant on Environment Statistics</a:t>
            </a:r>
          </a:p>
          <a:p>
            <a:pPr lvl="2">
              <a:buNone/>
            </a:pPr>
            <a:r>
              <a:rPr lang="en-GB" dirty="0"/>
              <a:t>	ESCAP Statistics Division</a:t>
            </a:r>
            <a:br>
              <a:rPr lang="en-GB"/>
            </a:br>
            <a:r>
              <a:rPr lang="en-GB">
                <a:hlinkClick r:id="rId4"/>
              </a:rPr>
              <a:t>gracechoi0102@gmail.com</a:t>
            </a:r>
            <a:r>
              <a:rPr lang="en-GB"/>
              <a:t> </a:t>
            </a:r>
            <a:endParaRPr lang="en-GB" dirty="0"/>
          </a:p>
          <a:p>
            <a:pPr>
              <a:spcBef>
                <a:spcPct val="0"/>
              </a:spcBef>
            </a:pPr>
            <a:r>
              <a:rPr lang="en-GB" dirty="0"/>
              <a:t>Materials adapted from:</a:t>
            </a:r>
          </a:p>
          <a:p>
            <a:pPr lvl="1">
              <a:spcBef>
                <a:spcPct val="0"/>
              </a:spcBef>
            </a:pPr>
            <a:r>
              <a:rPr lang="en-US" altLang="en-US" dirty="0"/>
              <a:t>Original work from SEEA-CF manual</a:t>
            </a:r>
          </a:p>
          <a:p>
            <a:pPr lvl="1">
              <a:spcBef>
                <a:spcPct val="0"/>
              </a:spcBef>
            </a:pPr>
            <a:r>
              <a:rPr lang="en-US" altLang="en-US" dirty="0">
                <a:hlinkClick r:id="rId5"/>
              </a:rPr>
              <a:t>seea@un.org</a:t>
            </a:r>
            <a:endParaRPr lang="en-US" altLang="en-US" dirty="0"/>
          </a:p>
          <a:p>
            <a:pPr lvl="2">
              <a:buNone/>
            </a:pPr>
            <a:endParaRPr lang="en-GB" dirty="0"/>
          </a:p>
          <a:p>
            <a:endParaRPr lang="en-GB"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48</a:t>
            </a:fld>
            <a:endParaRPr lang="en-GB"/>
          </a:p>
        </p:txBody>
      </p:sp>
      <p:sp>
        <p:nvSpPr>
          <p:cNvPr id="6" name="TextBox 5">
            <a:extLst>
              <a:ext uri="{FF2B5EF4-FFF2-40B4-BE49-F238E27FC236}">
                <a16:creationId xmlns:a16="http://schemas.microsoft.com/office/drawing/2014/main" id="{F0071519-EA0E-4FEA-8384-3CEF411AE5BD}"/>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Acknowledgement</a:t>
            </a:r>
          </a:p>
        </p:txBody>
      </p:sp>
    </p:spTree>
    <p:extLst>
      <p:ext uri="{BB962C8B-B14F-4D97-AF65-F5344CB8AC3E}">
        <p14:creationId xmlns:p14="http://schemas.microsoft.com/office/powerpoint/2010/main" val="15482576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10600"/>
            <a:ext cx="8191822" cy="816069"/>
          </a:xfrm>
        </p:spPr>
        <p:txBody>
          <a:bodyPr anchor="ctr">
            <a:normAutofit/>
          </a:bodyPr>
          <a:lstStyle/>
          <a:p>
            <a:r>
              <a:rPr lang="en-US" dirty="0"/>
              <a:t>Types of water emissions and sources (1)</a:t>
            </a:r>
          </a:p>
        </p:txBody>
      </p:sp>
      <p:sp>
        <p:nvSpPr>
          <p:cNvPr id="3" name="Content Placeholder 2"/>
          <p:cNvSpPr>
            <a:spLocks noGrp="1"/>
          </p:cNvSpPr>
          <p:nvPr>
            <p:ph idx="1"/>
          </p:nvPr>
        </p:nvSpPr>
        <p:spPr/>
        <p:txBody>
          <a:bodyPr/>
          <a:lstStyle/>
          <a:p>
            <a:endParaRPr lang="en-US" dirty="0"/>
          </a:p>
          <a:p>
            <a:endParaRPr lang="en-GB"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49</a:t>
            </a:fld>
            <a:endParaRPr lang="en-GB"/>
          </a:p>
        </p:txBody>
      </p:sp>
      <p:graphicFrame>
        <p:nvGraphicFramePr>
          <p:cNvPr id="6" name="Table 5">
            <a:extLst>
              <a:ext uri="{FF2B5EF4-FFF2-40B4-BE49-F238E27FC236}">
                <a16:creationId xmlns:a16="http://schemas.microsoft.com/office/drawing/2014/main" id="{6C9AB501-C77E-4A64-A309-577C6A77DEEC}"/>
              </a:ext>
            </a:extLst>
          </p:cNvPr>
          <p:cNvGraphicFramePr>
            <a:graphicFrameLocks noGrp="1"/>
          </p:cNvGraphicFramePr>
          <p:nvPr>
            <p:extLst/>
          </p:nvPr>
        </p:nvGraphicFramePr>
        <p:xfrm>
          <a:off x="716581" y="1798815"/>
          <a:ext cx="8015960" cy="3383280"/>
        </p:xfrm>
        <a:graphic>
          <a:graphicData uri="http://schemas.openxmlformats.org/drawingml/2006/table">
            <a:tbl>
              <a:tblPr firstRow="1" bandRow="1">
                <a:tableStyleId>{5C22544A-7EE6-4342-B048-85BDC9FD1C3A}</a:tableStyleId>
              </a:tblPr>
              <a:tblGrid>
                <a:gridCol w="1560402">
                  <a:extLst>
                    <a:ext uri="{9D8B030D-6E8A-4147-A177-3AD203B41FA5}">
                      <a16:colId xmlns:a16="http://schemas.microsoft.com/office/drawing/2014/main" val="706652502"/>
                    </a:ext>
                  </a:extLst>
                </a:gridCol>
                <a:gridCol w="2225576">
                  <a:extLst>
                    <a:ext uri="{9D8B030D-6E8A-4147-A177-3AD203B41FA5}">
                      <a16:colId xmlns:a16="http://schemas.microsoft.com/office/drawing/2014/main" val="3393849737"/>
                    </a:ext>
                  </a:extLst>
                </a:gridCol>
                <a:gridCol w="4229982">
                  <a:extLst>
                    <a:ext uri="{9D8B030D-6E8A-4147-A177-3AD203B41FA5}">
                      <a16:colId xmlns:a16="http://schemas.microsoft.com/office/drawing/2014/main" val="2482938635"/>
                    </a:ext>
                  </a:extLst>
                </a:gridCol>
              </a:tblGrid>
              <a:tr h="269094">
                <a:tc>
                  <a:txBody>
                    <a:bodyPr/>
                    <a:lstStyle/>
                    <a:p>
                      <a:r>
                        <a:rPr lang="en-GB" sz="1600" dirty="0"/>
                        <a:t>Group</a:t>
                      </a:r>
                    </a:p>
                  </a:txBody>
                  <a:tcPr anchor="ctr"/>
                </a:tc>
                <a:tc>
                  <a:txBody>
                    <a:bodyPr/>
                    <a:lstStyle/>
                    <a:p>
                      <a:r>
                        <a:rPr lang="en-GB" sz="1600" dirty="0"/>
                        <a:t>Pollutant</a:t>
                      </a:r>
                    </a:p>
                  </a:txBody>
                  <a:tcPr anchor="ctr"/>
                </a:tc>
                <a:tc>
                  <a:txBody>
                    <a:bodyPr/>
                    <a:lstStyle/>
                    <a:p>
                      <a:r>
                        <a:rPr lang="en-GB" sz="1600" dirty="0"/>
                        <a:t>Main source</a:t>
                      </a:r>
                    </a:p>
                  </a:txBody>
                  <a:tcPr anchor="ctr"/>
                </a:tc>
                <a:extLst>
                  <a:ext uri="{0D108BD9-81ED-4DB2-BD59-A6C34878D82A}">
                    <a16:rowId xmlns:a16="http://schemas.microsoft.com/office/drawing/2014/main" val="2585204547"/>
                  </a:ext>
                </a:extLst>
              </a:tr>
              <a:tr h="464798">
                <a:tc>
                  <a:txBody>
                    <a:bodyPr/>
                    <a:lstStyle/>
                    <a:p>
                      <a:r>
                        <a:rPr lang="en-GB" sz="1600" dirty="0"/>
                        <a:t>Pathogens</a:t>
                      </a:r>
                    </a:p>
                  </a:txBody>
                  <a:tcPr anchor="ctr"/>
                </a:tc>
                <a:tc>
                  <a:txBody>
                    <a:bodyPr/>
                    <a:lstStyle/>
                    <a:p>
                      <a:r>
                        <a:rPr lang="en-GB" sz="1600" dirty="0"/>
                        <a:t>Viruses, bacteria, </a:t>
                      </a:r>
                      <a:r>
                        <a:rPr lang="en-GB" sz="1600" dirty="0" err="1">
                          <a:solidFill>
                            <a:schemeClr val="tx1"/>
                          </a:solidFill>
                        </a:rPr>
                        <a:t>helmiths</a:t>
                      </a:r>
                      <a:endParaRPr lang="en-GB" sz="1600" dirty="0">
                        <a:solidFill>
                          <a:schemeClr val="tx1"/>
                        </a:solidFill>
                      </a:endParaRPr>
                    </a:p>
                  </a:txBody>
                  <a:tcPr anchor="ctr"/>
                </a:tc>
                <a:tc>
                  <a:txBody>
                    <a:bodyPr/>
                    <a:lstStyle/>
                    <a:p>
                      <a:pPr marL="285750" indent="-285750">
                        <a:buFont typeface="Arial" panose="020B0604020202020204" pitchFamily="34" charset="0"/>
                        <a:buChar char="•"/>
                      </a:pPr>
                      <a:r>
                        <a:rPr lang="en-GB" sz="1600" dirty="0"/>
                        <a:t>Human waste: Households, Hospitals, Hotels, …</a:t>
                      </a:r>
                    </a:p>
                  </a:txBody>
                  <a:tcPr anchor="ctr"/>
                </a:tc>
                <a:extLst>
                  <a:ext uri="{0D108BD9-81ED-4DB2-BD59-A6C34878D82A}">
                    <a16:rowId xmlns:a16="http://schemas.microsoft.com/office/drawing/2014/main" val="3251330379"/>
                  </a:ext>
                </a:extLst>
              </a:tr>
              <a:tr h="464798">
                <a:tc>
                  <a:txBody>
                    <a:bodyPr/>
                    <a:lstStyle/>
                    <a:p>
                      <a:r>
                        <a:rPr lang="en-GB" sz="1600" dirty="0"/>
                        <a:t>Organic matter</a:t>
                      </a:r>
                    </a:p>
                  </a:txBody>
                  <a:tcPr anchor="ctr"/>
                </a:tc>
                <a:tc>
                  <a:txBody>
                    <a:bodyPr/>
                    <a:lstStyle/>
                    <a:p>
                      <a:r>
                        <a:rPr lang="en-GB" sz="1600" dirty="0"/>
                        <a:t>Bio-degradable</a:t>
                      </a:r>
                    </a:p>
                  </a:txBody>
                  <a:tcPr anchor="ctr"/>
                </a:tc>
                <a:tc>
                  <a:txBody>
                    <a:bodyPr/>
                    <a:lstStyle/>
                    <a:p>
                      <a:pPr marL="285750" indent="-285750">
                        <a:buFont typeface="Arial" panose="020B0604020202020204" pitchFamily="34" charset="0"/>
                        <a:buChar char="•"/>
                      </a:pPr>
                      <a:r>
                        <a:rPr lang="en-GB" sz="1600" dirty="0"/>
                        <a:t>Households</a:t>
                      </a:r>
                    </a:p>
                    <a:p>
                      <a:pPr marL="285750" indent="-285750">
                        <a:buFont typeface="Arial" panose="020B0604020202020204" pitchFamily="34" charset="0"/>
                        <a:buChar char="•"/>
                      </a:pPr>
                      <a:r>
                        <a:rPr lang="en-GB" sz="1600" dirty="0"/>
                        <a:t>Food industries</a:t>
                      </a:r>
                    </a:p>
                  </a:txBody>
                  <a:tcPr anchor="ctr"/>
                </a:tc>
                <a:extLst>
                  <a:ext uri="{0D108BD9-81ED-4DB2-BD59-A6C34878D82A}">
                    <a16:rowId xmlns:a16="http://schemas.microsoft.com/office/drawing/2014/main" val="2862946968"/>
                  </a:ext>
                </a:extLst>
              </a:tr>
              <a:tr h="660503">
                <a:tc rowSpan="2">
                  <a:txBody>
                    <a:bodyPr/>
                    <a:lstStyle/>
                    <a:p>
                      <a:r>
                        <a:rPr lang="en-GB" sz="1600" dirty="0"/>
                        <a:t>Nutrients</a:t>
                      </a:r>
                    </a:p>
                  </a:txBody>
                  <a:tcPr anchor="ctr"/>
                </a:tc>
                <a:tc>
                  <a:txBody>
                    <a:bodyPr/>
                    <a:lstStyle/>
                    <a:p>
                      <a:r>
                        <a:rPr lang="en-GB" sz="1600" dirty="0"/>
                        <a:t>Nitrogen</a:t>
                      </a:r>
                    </a:p>
                  </a:txBody>
                  <a:tcPr anchor="ctr"/>
                </a:tc>
                <a:tc>
                  <a:txBody>
                    <a:bodyPr/>
                    <a:lstStyle/>
                    <a:p>
                      <a:pPr marL="285750" indent="-285750">
                        <a:buFont typeface="Arial" panose="020B0604020202020204" pitchFamily="34" charset="0"/>
                        <a:buChar char="•"/>
                      </a:pPr>
                      <a:r>
                        <a:rPr lang="en-GB" sz="1600" dirty="0"/>
                        <a:t>Fertilizer in returns and runoff from agricultural fields</a:t>
                      </a:r>
                    </a:p>
                    <a:p>
                      <a:pPr marL="285750" indent="-285750">
                        <a:buFont typeface="Arial" panose="020B0604020202020204" pitchFamily="34" charset="0"/>
                        <a:buChar char="•"/>
                      </a:pPr>
                      <a:r>
                        <a:rPr lang="en-GB" sz="1600" dirty="0"/>
                        <a:t>Discharges from WWTPs</a:t>
                      </a:r>
                    </a:p>
                  </a:txBody>
                  <a:tcPr anchor="ctr"/>
                </a:tc>
                <a:extLst>
                  <a:ext uri="{0D108BD9-81ED-4DB2-BD59-A6C34878D82A}">
                    <a16:rowId xmlns:a16="http://schemas.microsoft.com/office/drawing/2014/main" val="2442028490"/>
                  </a:ext>
                </a:extLst>
              </a:tr>
              <a:tr h="856207">
                <a:tc vMerge="1">
                  <a:txBody>
                    <a:bodyPr/>
                    <a:lstStyle/>
                    <a:p>
                      <a:endParaRPr lang="en-GB" sz="1600" dirty="0"/>
                    </a:p>
                  </a:txBody>
                  <a:tcPr anchor="ctr"/>
                </a:tc>
                <a:tc>
                  <a:txBody>
                    <a:bodyPr/>
                    <a:lstStyle/>
                    <a:p>
                      <a:r>
                        <a:rPr lang="en-GB" sz="1600" dirty="0"/>
                        <a:t>Phosphorous</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t>Fertilizer in returns and runoff from agricultural fields;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600" dirty="0"/>
                        <a:t>Discharges from WWTPs</a:t>
                      </a:r>
                    </a:p>
                    <a:p>
                      <a:pPr marL="285750" indent="-285750">
                        <a:buFont typeface="Arial" panose="020B0604020202020204" pitchFamily="34" charset="0"/>
                        <a:buChar char="•"/>
                      </a:pPr>
                      <a:r>
                        <a:rPr lang="en-GB" sz="1600" dirty="0"/>
                        <a:t>Detergents in sewage</a:t>
                      </a:r>
                    </a:p>
                  </a:txBody>
                  <a:tcPr anchor="ctr"/>
                </a:tc>
                <a:extLst>
                  <a:ext uri="{0D108BD9-81ED-4DB2-BD59-A6C34878D82A}">
                    <a16:rowId xmlns:a16="http://schemas.microsoft.com/office/drawing/2014/main" val="316731863"/>
                  </a:ext>
                </a:extLst>
              </a:tr>
            </a:tbl>
          </a:graphicData>
        </a:graphic>
      </p:graphicFrame>
      <p:sp>
        <p:nvSpPr>
          <p:cNvPr id="7" name="TextBox 6">
            <a:extLst>
              <a:ext uri="{FF2B5EF4-FFF2-40B4-BE49-F238E27FC236}">
                <a16:creationId xmlns:a16="http://schemas.microsoft.com/office/drawing/2014/main" id="{108EB1E2-4056-401B-B4FE-C658101860EF}"/>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Annex</a:t>
            </a:r>
          </a:p>
        </p:txBody>
      </p:sp>
    </p:spTree>
    <p:extLst>
      <p:ext uri="{BB962C8B-B14F-4D97-AF65-F5344CB8AC3E}">
        <p14:creationId xmlns:p14="http://schemas.microsoft.com/office/powerpoint/2010/main" val="18928610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2F1E08-2AB3-4441-BFA5-944DC9F695AA}"/>
              </a:ext>
            </a:extLst>
          </p:cNvPr>
          <p:cNvSpPr>
            <a:spLocks noGrp="1"/>
          </p:cNvSpPr>
          <p:nvPr>
            <p:ph type="title"/>
          </p:nvPr>
        </p:nvSpPr>
        <p:spPr/>
        <p:txBody>
          <a:bodyPr/>
          <a:lstStyle/>
          <a:p>
            <a:r>
              <a:rPr lang="en-CA" dirty="0"/>
              <a:t>Are we polluting our water assets?</a:t>
            </a:r>
          </a:p>
        </p:txBody>
      </p:sp>
      <p:sp>
        <p:nvSpPr>
          <p:cNvPr id="3" name="Content Placeholder 2">
            <a:extLst>
              <a:ext uri="{FF2B5EF4-FFF2-40B4-BE49-F238E27FC236}">
                <a16:creationId xmlns:a16="http://schemas.microsoft.com/office/drawing/2014/main" id="{8141401D-9352-4A41-A262-1AFDD2A1B988}"/>
              </a:ext>
            </a:extLst>
          </p:cNvPr>
          <p:cNvSpPr>
            <a:spLocks noGrp="1"/>
          </p:cNvSpPr>
          <p:nvPr>
            <p:ph idx="1"/>
          </p:nvPr>
        </p:nvSpPr>
        <p:spPr/>
        <p:txBody>
          <a:bodyPr/>
          <a:lstStyle/>
          <a:p>
            <a:endParaRPr lang="en-CA" dirty="0"/>
          </a:p>
        </p:txBody>
      </p:sp>
      <p:sp>
        <p:nvSpPr>
          <p:cNvPr id="4" name="Footer Placeholder 3">
            <a:extLst>
              <a:ext uri="{FF2B5EF4-FFF2-40B4-BE49-F238E27FC236}">
                <a16:creationId xmlns:a16="http://schemas.microsoft.com/office/drawing/2014/main" id="{B8A05FCF-FC53-49CC-ABAE-615AFCA222B6}"/>
              </a:ext>
            </a:extLst>
          </p:cNvPr>
          <p:cNvSpPr>
            <a:spLocks noGrp="1"/>
          </p:cNvSpPr>
          <p:nvPr>
            <p:ph type="ftr" sz="quarter" idx="11"/>
          </p:nvPr>
        </p:nvSpPr>
        <p:spPr/>
        <p:txBody>
          <a:bodyPr/>
          <a:lstStyle/>
          <a:p>
            <a:r>
              <a:rPr lang="en-GB"/>
              <a:t>SEEA-CF - Water emission accounts</a:t>
            </a:r>
          </a:p>
        </p:txBody>
      </p:sp>
      <p:sp>
        <p:nvSpPr>
          <p:cNvPr id="5" name="Slide Number Placeholder 4">
            <a:extLst>
              <a:ext uri="{FF2B5EF4-FFF2-40B4-BE49-F238E27FC236}">
                <a16:creationId xmlns:a16="http://schemas.microsoft.com/office/drawing/2014/main" id="{735289BD-0CAB-4D53-9A4C-8A004ECD2048}"/>
              </a:ext>
            </a:extLst>
          </p:cNvPr>
          <p:cNvSpPr>
            <a:spLocks noGrp="1"/>
          </p:cNvSpPr>
          <p:nvPr>
            <p:ph type="sldNum" sz="quarter" idx="12"/>
          </p:nvPr>
        </p:nvSpPr>
        <p:spPr/>
        <p:txBody>
          <a:bodyPr/>
          <a:lstStyle/>
          <a:p>
            <a:fld id="{A2261D6C-4505-4CAD-B01B-1DA294CCE22C}" type="slidenum">
              <a:rPr lang="en-GB" smtClean="0"/>
              <a:pPr/>
              <a:t>5</a:t>
            </a:fld>
            <a:endParaRPr lang="en-GB"/>
          </a:p>
        </p:txBody>
      </p:sp>
      <p:sp>
        <p:nvSpPr>
          <p:cNvPr id="6" name="Oval 5">
            <a:extLst>
              <a:ext uri="{FF2B5EF4-FFF2-40B4-BE49-F238E27FC236}">
                <a16:creationId xmlns:a16="http://schemas.microsoft.com/office/drawing/2014/main" id="{14A40492-B1A5-45DD-91C1-50D3BDE7FC34}"/>
              </a:ext>
            </a:extLst>
          </p:cNvPr>
          <p:cNvSpPr/>
          <p:nvPr/>
        </p:nvSpPr>
        <p:spPr>
          <a:xfrm>
            <a:off x="2771800" y="2204864"/>
            <a:ext cx="3168352" cy="3096344"/>
          </a:xfrm>
          <a:prstGeom prst="ellips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solidFill>
                  <a:schemeClr val="tx1"/>
                </a:solidFill>
              </a:rPr>
              <a:t>Water Assets (stock)</a:t>
            </a:r>
          </a:p>
        </p:txBody>
      </p:sp>
      <p:sp>
        <p:nvSpPr>
          <p:cNvPr id="7" name="Oval 6">
            <a:extLst>
              <a:ext uri="{FF2B5EF4-FFF2-40B4-BE49-F238E27FC236}">
                <a16:creationId xmlns:a16="http://schemas.microsoft.com/office/drawing/2014/main" id="{34A4A4AD-9291-40CB-A634-829773B5FA4F}"/>
              </a:ext>
            </a:extLst>
          </p:cNvPr>
          <p:cNvSpPr/>
          <p:nvPr/>
        </p:nvSpPr>
        <p:spPr>
          <a:xfrm>
            <a:off x="6296573" y="1808820"/>
            <a:ext cx="1728192" cy="15841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CA" sz="1600" dirty="0"/>
              <a:t>Renewable supply</a:t>
            </a:r>
          </a:p>
        </p:txBody>
      </p:sp>
      <p:sp>
        <p:nvSpPr>
          <p:cNvPr id="8" name="Arrow: Down 7">
            <a:extLst>
              <a:ext uri="{FF2B5EF4-FFF2-40B4-BE49-F238E27FC236}">
                <a16:creationId xmlns:a16="http://schemas.microsoft.com/office/drawing/2014/main" id="{CF489ACA-56AF-40EC-BEBD-00732983EA91}"/>
              </a:ext>
            </a:extLst>
          </p:cNvPr>
          <p:cNvSpPr/>
          <p:nvPr/>
        </p:nvSpPr>
        <p:spPr>
          <a:xfrm rot="2563087">
            <a:off x="5974346" y="2902876"/>
            <a:ext cx="288032"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Oval 8">
            <a:extLst>
              <a:ext uri="{FF2B5EF4-FFF2-40B4-BE49-F238E27FC236}">
                <a16:creationId xmlns:a16="http://schemas.microsoft.com/office/drawing/2014/main" id="{8EAB8CB9-834E-45CB-ADFA-1D6567F57CE3}"/>
              </a:ext>
            </a:extLst>
          </p:cNvPr>
          <p:cNvSpPr/>
          <p:nvPr/>
        </p:nvSpPr>
        <p:spPr>
          <a:xfrm>
            <a:off x="628650" y="4149080"/>
            <a:ext cx="2071142" cy="1997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lang="en-CA" sz="1600" dirty="0"/>
              <a:t>Abstraction and use</a:t>
            </a:r>
          </a:p>
        </p:txBody>
      </p:sp>
      <p:sp>
        <p:nvSpPr>
          <p:cNvPr id="11" name="Arrow: Down 10">
            <a:extLst>
              <a:ext uri="{FF2B5EF4-FFF2-40B4-BE49-F238E27FC236}">
                <a16:creationId xmlns:a16="http://schemas.microsoft.com/office/drawing/2014/main" id="{F7D842BB-230A-4B5F-95FF-C6052D0717CE}"/>
              </a:ext>
            </a:extLst>
          </p:cNvPr>
          <p:cNvSpPr/>
          <p:nvPr/>
        </p:nvSpPr>
        <p:spPr>
          <a:xfrm rot="2570095">
            <a:off x="2687813" y="4559027"/>
            <a:ext cx="288032"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Curved Right Arrow 12">
            <a:extLst>
              <a:ext uri="{FF2B5EF4-FFF2-40B4-BE49-F238E27FC236}">
                <a16:creationId xmlns:a16="http://schemas.microsoft.com/office/drawing/2014/main" id="{06350867-D331-4DA2-B9B1-867758CF3D23}"/>
              </a:ext>
            </a:extLst>
          </p:cNvPr>
          <p:cNvSpPr/>
          <p:nvPr/>
        </p:nvSpPr>
        <p:spPr bwMode="auto">
          <a:xfrm rot="15677691">
            <a:off x="3384792" y="4255750"/>
            <a:ext cx="728436" cy="2594136"/>
          </a:xfrm>
          <a:prstGeom prst="curvedRightArrow">
            <a:avLst/>
          </a:prstGeom>
          <a:solidFill>
            <a:srgbClr val="FF0000"/>
          </a:solidFill>
          <a:ln w="9525" cap="flat" cmpd="sng" algn="ctr">
            <a:noFill/>
            <a:prstDash val="solid"/>
            <a:round/>
            <a:headEnd type="none" w="med" len="med"/>
            <a:tailEnd type="none" w="med" len="med"/>
          </a:ln>
          <a:effectLst/>
        </p:spPr>
        <p:txBody>
          <a:bodyPr vert="vert"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latin typeface="Arial" charset="0"/>
                <a:cs typeface="Arial" charset="0"/>
              </a:rPr>
              <a:t>Returns</a:t>
            </a:r>
          </a:p>
        </p:txBody>
      </p:sp>
      <p:sp>
        <p:nvSpPr>
          <p:cNvPr id="14" name="TextBox 13">
            <a:extLst>
              <a:ext uri="{FF2B5EF4-FFF2-40B4-BE49-F238E27FC236}">
                <a16:creationId xmlns:a16="http://schemas.microsoft.com/office/drawing/2014/main" id="{18C5586A-330A-6D4D-8A94-9A486CD14955}"/>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2. Review of basics</a:t>
            </a:r>
          </a:p>
        </p:txBody>
      </p:sp>
    </p:spTree>
    <p:extLst>
      <p:ext uri="{BB962C8B-B14F-4D97-AF65-F5344CB8AC3E}">
        <p14:creationId xmlns:p14="http://schemas.microsoft.com/office/powerpoint/2010/main" val="2011825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10600"/>
            <a:ext cx="8191822" cy="816069"/>
          </a:xfrm>
        </p:spPr>
        <p:txBody>
          <a:bodyPr>
            <a:normAutofit/>
          </a:bodyPr>
          <a:lstStyle/>
          <a:p>
            <a:r>
              <a:rPr lang="en-US" dirty="0"/>
              <a:t>Types of water emissions and sources (2)</a:t>
            </a:r>
          </a:p>
        </p:txBody>
      </p:sp>
      <p:sp>
        <p:nvSpPr>
          <p:cNvPr id="3" name="Content Placeholder 2"/>
          <p:cNvSpPr>
            <a:spLocks noGrp="1"/>
          </p:cNvSpPr>
          <p:nvPr>
            <p:ph idx="1"/>
          </p:nvPr>
        </p:nvSpPr>
        <p:spPr/>
        <p:txBody>
          <a:bodyPr/>
          <a:lstStyle/>
          <a:p>
            <a:endParaRPr lang="en-US" dirty="0"/>
          </a:p>
          <a:p>
            <a:endParaRPr lang="en-GB" dirty="0"/>
          </a:p>
        </p:txBody>
      </p:sp>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50</a:t>
            </a:fld>
            <a:endParaRPr lang="en-GB"/>
          </a:p>
        </p:txBody>
      </p:sp>
      <p:graphicFrame>
        <p:nvGraphicFramePr>
          <p:cNvPr id="6" name="Table 5">
            <a:extLst>
              <a:ext uri="{FF2B5EF4-FFF2-40B4-BE49-F238E27FC236}">
                <a16:creationId xmlns:a16="http://schemas.microsoft.com/office/drawing/2014/main" id="{6C9AB501-C77E-4A64-A309-577C6A77DEEC}"/>
              </a:ext>
            </a:extLst>
          </p:cNvPr>
          <p:cNvGraphicFramePr>
            <a:graphicFrameLocks noGrp="1"/>
          </p:cNvGraphicFramePr>
          <p:nvPr>
            <p:extLst/>
          </p:nvPr>
        </p:nvGraphicFramePr>
        <p:xfrm>
          <a:off x="642006" y="1574595"/>
          <a:ext cx="8015960" cy="4704081"/>
        </p:xfrm>
        <a:graphic>
          <a:graphicData uri="http://schemas.openxmlformats.org/drawingml/2006/table">
            <a:tbl>
              <a:tblPr firstRow="1" bandRow="1">
                <a:tableStyleId>{5C22544A-7EE6-4342-B048-85BDC9FD1C3A}</a:tableStyleId>
              </a:tblPr>
              <a:tblGrid>
                <a:gridCol w="1560402">
                  <a:extLst>
                    <a:ext uri="{9D8B030D-6E8A-4147-A177-3AD203B41FA5}">
                      <a16:colId xmlns:a16="http://schemas.microsoft.com/office/drawing/2014/main" val="706652502"/>
                    </a:ext>
                  </a:extLst>
                </a:gridCol>
                <a:gridCol w="2225576">
                  <a:extLst>
                    <a:ext uri="{9D8B030D-6E8A-4147-A177-3AD203B41FA5}">
                      <a16:colId xmlns:a16="http://schemas.microsoft.com/office/drawing/2014/main" val="3393849737"/>
                    </a:ext>
                  </a:extLst>
                </a:gridCol>
                <a:gridCol w="4229982">
                  <a:extLst>
                    <a:ext uri="{9D8B030D-6E8A-4147-A177-3AD203B41FA5}">
                      <a16:colId xmlns:a16="http://schemas.microsoft.com/office/drawing/2014/main" val="2482938635"/>
                    </a:ext>
                  </a:extLst>
                </a:gridCol>
              </a:tblGrid>
              <a:tr h="198221">
                <a:tc>
                  <a:txBody>
                    <a:bodyPr/>
                    <a:lstStyle/>
                    <a:p>
                      <a:pPr>
                        <a:lnSpc>
                          <a:spcPct val="90000"/>
                        </a:lnSpc>
                      </a:pPr>
                      <a:r>
                        <a:rPr lang="en-GB" sz="1600" dirty="0"/>
                        <a:t>Group</a:t>
                      </a:r>
                    </a:p>
                  </a:txBody>
                  <a:tcPr anchor="ctr"/>
                </a:tc>
                <a:tc>
                  <a:txBody>
                    <a:bodyPr/>
                    <a:lstStyle/>
                    <a:p>
                      <a:pPr>
                        <a:lnSpc>
                          <a:spcPct val="90000"/>
                        </a:lnSpc>
                      </a:pPr>
                      <a:r>
                        <a:rPr lang="en-GB" sz="1600" dirty="0"/>
                        <a:t>Pollutant</a:t>
                      </a:r>
                    </a:p>
                  </a:txBody>
                  <a:tcPr anchor="ctr"/>
                </a:tc>
                <a:tc>
                  <a:txBody>
                    <a:bodyPr/>
                    <a:lstStyle/>
                    <a:p>
                      <a:pPr>
                        <a:lnSpc>
                          <a:spcPct val="90000"/>
                        </a:lnSpc>
                      </a:pPr>
                      <a:r>
                        <a:rPr lang="en-GB" sz="1600" dirty="0"/>
                        <a:t>Main source</a:t>
                      </a:r>
                    </a:p>
                  </a:txBody>
                  <a:tcPr anchor="ctr"/>
                </a:tc>
                <a:extLst>
                  <a:ext uri="{0D108BD9-81ED-4DB2-BD59-A6C34878D82A}">
                    <a16:rowId xmlns:a16="http://schemas.microsoft.com/office/drawing/2014/main" val="2585204547"/>
                  </a:ext>
                </a:extLst>
              </a:tr>
              <a:tr h="452459">
                <a:tc rowSpan="2">
                  <a:txBody>
                    <a:bodyPr/>
                    <a:lstStyle/>
                    <a:p>
                      <a:pPr>
                        <a:lnSpc>
                          <a:spcPct val="90000"/>
                        </a:lnSpc>
                      </a:pPr>
                      <a:r>
                        <a:rPr lang="en-GB" sz="1600" dirty="0"/>
                        <a:t>Poisonous substances</a:t>
                      </a:r>
                    </a:p>
                  </a:txBody>
                  <a:tcPr anchor="ctr"/>
                </a:tc>
                <a:tc>
                  <a:txBody>
                    <a:bodyPr/>
                    <a:lstStyle/>
                    <a:p>
                      <a:pPr>
                        <a:lnSpc>
                          <a:spcPct val="90000"/>
                        </a:lnSpc>
                      </a:pPr>
                      <a:r>
                        <a:rPr lang="en-GB" sz="1600" dirty="0"/>
                        <a:t>Metals</a:t>
                      </a:r>
                    </a:p>
                  </a:txBody>
                  <a:tcPr anchor="ctr"/>
                </a:tc>
                <a:tc>
                  <a:txBody>
                    <a:bodyPr/>
                    <a:lstStyle/>
                    <a:p>
                      <a:pPr marL="285750" indent="-285750">
                        <a:lnSpc>
                          <a:spcPct val="90000"/>
                        </a:lnSpc>
                        <a:buFont typeface="Arial" panose="020B0604020202020204" pitchFamily="34" charset="0"/>
                        <a:buChar char="•"/>
                      </a:pPr>
                      <a:r>
                        <a:rPr lang="en-GB" sz="1600" dirty="0"/>
                        <a:t>Urban runoff</a:t>
                      </a:r>
                    </a:p>
                    <a:p>
                      <a:pPr marL="285750" indent="-285750">
                        <a:lnSpc>
                          <a:spcPct val="90000"/>
                        </a:lnSpc>
                        <a:buFont typeface="Arial" panose="020B0604020202020204" pitchFamily="34" charset="0"/>
                        <a:buChar char="•"/>
                      </a:pPr>
                      <a:r>
                        <a:rPr lang="en-GB" sz="1600" dirty="0"/>
                        <a:t>Steel industry</a:t>
                      </a:r>
                    </a:p>
                    <a:p>
                      <a:pPr marL="285750" indent="-285750">
                        <a:lnSpc>
                          <a:spcPct val="90000"/>
                        </a:lnSpc>
                        <a:buFont typeface="Arial" panose="020B0604020202020204" pitchFamily="34" charset="0"/>
                        <a:buChar char="•"/>
                      </a:pPr>
                      <a:r>
                        <a:rPr lang="en-GB" sz="1600" dirty="0"/>
                        <a:t>Industries using electroplating</a:t>
                      </a:r>
                    </a:p>
                    <a:p>
                      <a:pPr marL="285750" indent="-285750">
                        <a:lnSpc>
                          <a:spcPct val="90000"/>
                        </a:lnSpc>
                        <a:buFont typeface="Arial" panose="020B0604020202020204" pitchFamily="34" charset="0"/>
                        <a:buChar char="•"/>
                      </a:pPr>
                      <a:r>
                        <a:rPr lang="en-GB" sz="1600" dirty="0"/>
                        <a:t>Agriculture (pesticides, herbicides, defoliants include arsenic)</a:t>
                      </a:r>
                    </a:p>
                    <a:p>
                      <a:pPr marL="285750" indent="-285750">
                        <a:lnSpc>
                          <a:spcPct val="90000"/>
                        </a:lnSpc>
                        <a:buFont typeface="Arial" panose="020B0604020202020204" pitchFamily="34" charset="0"/>
                        <a:buChar char="•"/>
                      </a:pPr>
                      <a:r>
                        <a:rPr lang="en-GB" sz="1600" dirty="0"/>
                        <a:t>Industries using coal (lead)</a:t>
                      </a:r>
                    </a:p>
                    <a:p>
                      <a:pPr marL="285750" indent="-285750">
                        <a:lnSpc>
                          <a:spcPct val="90000"/>
                        </a:lnSpc>
                        <a:buFont typeface="Arial" panose="020B0604020202020204" pitchFamily="34" charset="0"/>
                        <a:buChar char="•"/>
                      </a:pPr>
                      <a:r>
                        <a:rPr lang="en-GB" sz="1600" dirty="0"/>
                        <a:t>Refrigeration and air conditioning (cadmium)</a:t>
                      </a:r>
                    </a:p>
                    <a:p>
                      <a:pPr marL="285750" indent="-285750">
                        <a:lnSpc>
                          <a:spcPct val="90000"/>
                        </a:lnSpc>
                        <a:buFont typeface="Arial" panose="020B0604020202020204" pitchFamily="34" charset="0"/>
                        <a:buChar char="•"/>
                      </a:pPr>
                      <a:r>
                        <a:rPr lang="en-GB" sz="1600" dirty="0"/>
                        <a:t>Leather tanning (chromium) </a:t>
                      </a:r>
                    </a:p>
                  </a:txBody>
                  <a:tcPr anchor="ctr"/>
                </a:tc>
                <a:extLst>
                  <a:ext uri="{0D108BD9-81ED-4DB2-BD59-A6C34878D82A}">
                    <a16:rowId xmlns:a16="http://schemas.microsoft.com/office/drawing/2014/main" val="3251330379"/>
                  </a:ext>
                </a:extLst>
              </a:tr>
              <a:tr h="452459">
                <a:tc vMerge="1">
                  <a:txBody>
                    <a:bodyPr/>
                    <a:lstStyle/>
                    <a:p>
                      <a:endParaRPr lang="en-GB" sz="1600" dirty="0"/>
                    </a:p>
                  </a:txBody>
                  <a:tcPr anchor="ctr"/>
                </a:tc>
                <a:tc>
                  <a:txBody>
                    <a:bodyPr/>
                    <a:lstStyle/>
                    <a:p>
                      <a:pPr>
                        <a:lnSpc>
                          <a:spcPct val="90000"/>
                        </a:lnSpc>
                      </a:pPr>
                      <a:r>
                        <a:rPr lang="en-GB" sz="1600" dirty="0"/>
                        <a:t>Persistent Organic Pollutants (POPs), PCBs, PBTs, </a:t>
                      </a:r>
                      <a:r>
                        <a:rPr lang="en-GB" sz="1600" dirty="0" err="1"/>
                        <a:t>ets</a:t>
                      </a:r>
                      <a:r>
                        <a:rPr lang="en-GB" sz="1600" dirty="0"/>
                        <a:t>.</a:t>
                      </a:r>
                    </a:p>
                  </a:txBody>
                  <a:tcPr anchor="ctr"/>
                </a:tc>
                <a:tc>
                  <a:txBody>
                    <a:bodyPr/>
                    <a:lstStyle/>
                    <a:p>
                      <a:pPr marL="285750" indent="-285750">
                        <a:lnSpc>
                          <a:spcPct val="90000"/>
                        </a:lnSpc>
                        <a:buFont typeface="Arial" panose="020B0604020202020204" pitchFamily="34" charset="0"/>
                        <a:buChar char="•"/>
                      </a:pPr>
                      <a:r>
                        <a:rPr lang="en-GB" sz="1600" dirty="0"/>
                        <a:t>Agriculture (pesticides using DDT)</a:t>
                      </a:r>
                    </a:p>
                    <a:p>
                      <a:pPr marL="285750" indent="-285750">
                        <a:lnSpc>
                          <a:spcPct val="90000"/>
                        </a:lnSpc>
                        <a:buFont typeface="Arial" panose="020B0604020202020204" pitchFamily="34" charset="0"/>
                        <a:buChar char="•"/>
                      </a:pPr>
                      <a:r>
                        <a:rPr lang="en-GB" sz="1600" dirty="0"/>
                        <a:t>Electric components (PCBs for cooling)</a:t>
                      </a:r>
                    </a:p>
                    <a:p>
                      <a:pPr marL="285750" indent="-285750">
                        <a:lnSpc>
                          <a:spcPct val="90000"/>
                        </a:lnSpc>
                        <a:buFont typeface="Arial" panose="020B0604020202020204" pitchFamily="34" charset="0"/>
                        <a:buChar char="•"/>
                      </a:pPr>
                      <a:r>
                        <a:rPr lang="en-GB" sz="1600" dirty="0"/>
                        <a:t>Pharma industries and households: pharmaceuticals</a:t>
                      </a:r>
                    </a:p>
                  </a:txBody>
                  <a:tcPr anchor="ctr"/>
                </a:tc>
                <a:extLst>
                  <a:ext uri="{0D108BD9-81ED-4DB2-BD59-A6C34878D82A}">
                    <a16:rowId xmlns:a16="http://schemas.microsoft.com/office/drawing/2014/main" val="2862946968"/>
                  </a:ext>
                </a:extLst>
              </a:tr>
              <a:tr h="452459">
                <a:tc rowSpan="3">
                  <a:txBody>
                    <a:bodyPr/>
                    <a:lstStyle/>
                    <a:p>
                      <a:pPr>
                        <a:lnSpc>
                          <a:spcPct val="90000"/>
                        </a:lnSpc>
                      </a:pPr>
                      <a:r>
                        <a:rPr lang="en-GB" sz="1600" dirty="0"/>
                        <a:t>Other</a:t>
                      </a:r>
                    </a:p>
                  </a:txBody>
                  <a:tcPr anchor="ctr"/>
                </a:tc>
                <a:tc>
                  <a:txBody>
                    <a:bodyPr/>
                    <a:lstStyle/>
                    <a:p>
                      <a:pPr>
                        <a:lnSpc>
                          <a:spcPct val="90000"/>
                        </a:lnSpc>
                      </a:pPr>
                      <a:r>
                        <a:rPr lang="en-GB" sz="1600" dirty="0"/>
                        <a:t>Heat</a:t>
                      </a:r>
                    </a:p>
                  </a:txBody>
                  <a:tcPr anchor="ctr"/>
                </a:tc>
                <a:tc>
                  <a:txBody>
                    <a:bodyPr/>
                    <a:lstStyle/>
                    <a:p>
                      <a:pPr marL="285750" indent="-285750">
                        <a:lnSpc>
                          <a:spcPct val="90000"/>
                        </a:lnSpc>
                        <a:buFont typeface="Arial" panose="020B0604020202020204" pitchFamily="34" charset="0"/>
                        <a:buChar char="•"/>
                      </a:pPr>
                      <a:r>
                        <a:rPr lang="en-GB" sz="1600" dirty="0"/>
                        <a:t>Thermo-electric plants (cooling water)</a:t>
                      </a:r>
                    </a:p>
                  </a:txBody>
                  <a:tcPr anchor="ctr"/>
                </a:tc>
                <a:extLst>
                  <a:ext uri="{0D108BD9-81ED-4DB2-BD59-A6C34878D82A}">
                    <a16:rowId xmlns:a16="http://schemas.microsoft.com/office/drawing/2014/main" val="2442028490"/>
                  </a:ext>
                </a:extLst>
              </a:tr>
              <a:tr h="452459">
                <a:tc vMerge="1">
                  <a:txBody>
                    <a:bodyPr/>
                    <a:lstStyle/>
                    <a:p>
                      <a:endParaRPr lang="en-GB" sz="1600" dirty="0"/>
                    </a:p>
                  </a:txBody>
                  <a:tcPr anchor="ctr"/>
                </a:tc>
                <a:tc>
                  <a:txBody>
                    <a:bodyPr/>
                    <a:lstStyle/>
                    <a:p>
                      <a:pPr>
                        <a:lnSpc>
                          <a:spcPct val="90000"/>
                        </a:lnSpc>
                      </a:pPr>
                      <a:r>
                        <a:rPr lang="en-GB" sz="1600" dirty="0"/>
                        <a:t>Colour</a:t>
                      </a:r>
                    </a:p>
                  </a:txBody>
                  <a:tcPr anchor="ctr"/>
                </a:tc>
                <a:tc>
                  <a:txBody>
                    <a:bodyPr/>
                    <a:lstStyle/>
                    <a:p>
                      <a:pPr marL="285750" marR="0" lvl="0" indent="-28575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GB" sz="1600" dirty="0"/>
                        <a:t>Tanning, dyeing industries</a:t>
                      </a:r>
                    </a:p>
                  </a:txBody>
                  <a:tcPr anchor="ctr"/>
                </a:tc>
                <a:extLst>
                  <a:ext uri="{0D108BD9-81ED-4DB2-BD59-A6C34878D82A}">
                    <a16:rowId xmlns:a16="http://schemas.microsoft.com/office/drawing/2014/main" val="316731863"/>
                  </a:ext>
                </a:extLst>
              </a:tr>
              <a:tr h="452459">
                <a:tc vMerge="1">
                  <a:txBody>
                    <a:bodyPr/>
                    <a:lstStyle/>
                    <a:p>
                      <a:pPr>
                        <a:lnSpc>
                          <a:spcPct val="90000"/>
                        </a:lnSpc>
                      </a:pPr>
                      <a:endParaRPr lang="en-GB" sz="1600" dirty="0"/>
                    </a:p>
                  </a:txBody>
                  <a:tcPr anchor="ctr"/>
                </a:tc>
                <a:tc>
                  <a:txBody>
                    <a:bodyPr/>
                    <a:lstStyle/>
                    <a:p>
                      <a:pPr>
                        <a:lnSpc>
                          <a:spcPct val="90000"/>
                        </a:lnSpc>
                      </a:pPr>
                      <a:r>
                        <a:rPr lang="en-GB" sz="1600" dirty="0">
                          <a:solidFill>
                            <a:srgbClr val="FF0000"/>
                          </a:solidFill>
                        </a:rPr>
                        <a:t>Microbeads/plastics</a:t>
                      </a:r>
                    </a:p>
                  </a:txBody>
                  <a:tcPr anchor="ctr"/>
                </a:tc>
                <a:tc>
                  <a:txBody>
                    <a:bodyPr/>
                    <a:lstStyle/>
                    <a:p>
                      <a:pPr marL="285750" marR="0" lvl="0" indent="-285750" algn="l" defTabSz="9144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GB" sz="1600" dirty="0">
                          <a:solidFill>
                            <a:srgbClr val="FF0000"/>
                          </a:solidFill>
                        </a:rPr>
                        <a:t>Toothpaste, cosmetics, soap, textiles,…</a:t>
                      </a:r>
                    </a:p>
                  </a:txBody>
                  <a:tcPr anchor="ctr"/>
                </a:tc>
                <a:extLst>
                  <a:ext uri="{0D108BD9-81ED-4DB2-BD59-A6C34878D82A}">
                    <a16:rowId xmlns:a16="http://schemas.microsoft.com/office/drawing/2014/main" val="1330673979"/>
                  </a:ext>
                </a:extLst>
              </a:tr>
            </a:tbl>
          </a:graphicData>
        </a:graphic>
      </p:graphicFrame>
      <p:sp>
        <p:nvSpPr>
          <p:cNvPr id="7" name="TextBox 6">
            <a:extLst>
              <a:ext uri="{FF2B5EF4-FFF2-40B4-BE49-F238E27FC236}">
                <a16:creationId xmlns:a16="http://schemas.microsoft.com/office/drawing/2014/main" id="{5123D36A-DF02-4700-A6BC-7D89D134908B}"/>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Annex</a:t>
            </a:r>
          </a:p>
        </p:txBody>
      </p:sp>
    </p:spTree>
    <p:extLst>
      <p:ext uri="{BB962C8B-B14F-4D97-AF65-F5344CB8AC3E}">
        <p14:creationId xmlns:p14="http://schemas.microsoft.com/office/powerpoint/2010/main" val="7986324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a:t>SEEA-CF - Water emission accounts</a:t>
            </a:r>
          </a:p>
        </p:txBody>
      </p:sp>
      <p:sp>
        <p:nvSpPr>
          <p:cNvPr id="5" name="Slide Number Placeholder 4"/>
          <p:cNvSpPr>
            <a:spLocks noGrp="1"/>
          </p:cNvSpPr>
          <p:nvPr>
            <p:ph type="sldNum" sz="quarter" idx="12"/>
          </p:nvPr>
        </p:nvSpPr>
        <p:spPr/>
        <p:txBody>
          <a:bodyPr/>
          <a:lstStyle/>
          <a:p>
            <a:fld id="{A2261D6C-4505-4CAD-B01B-1DA294CCE22C}" type="slidenum">
              <a:rPr lang="en-GB" smtClean="0"/>
              <a:pPr/>
              <a:t>6</a:t>
            </a:fld>
            <a:endParaRPr lang="en-GB"/>
          </a:p>
        </p:txBody>
      </p:sp>
      <p:sp>
        <p:nvSpPr>
          <p:cNvPr id="8" name="Content Placeholder 2">
            <a:extLst>
              <a:ext uri="{FF2B5EF4-FFF2-40B4-BE49-F238E27FC236}">
                <a16:creationId xmlns:a16="http://schemas.microsoft.com/office/drawing/2014/main" id="{02F0AC25-83EA-4199-B4F9-6D7BED2E99B2}"/>
              </a:ext>
            </a:extLst>
          </p:cNvPr>
          <p:cNvSpPr txBox="1">
            <a:spLocks/>
          </p:cNvSpPr>
          <p:nvPr/>
        </p:nvSpPr>
        <p:spPr>
          <a:xfrm>
            <a:off x="628650" y="1667506"/>
            <a:ext cx="7886700" cy="48952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5">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accent4">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accent3">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GB" b="0" dirty="0"/>
              <a:t>What?</a:t>
            </a:r>
          </a:p>
          <a:p>
            <a:pPr lvl="1" fontAlgn="auto">
              <a:spcAft>
                <a:spcPts val="0"/>
              </a:spcAft>
            </a:pPr>
            <a:r>
              <a:rPr lang="en-US" dirty="0"/>
              <a:t>Effluent:</a:t>
            </a:r>
            <a:r>
              <a:rPr lang="en-US" b="0" dirty="0"/>
              <a:t> quantity of wastewater in m</a:t>
            </a:r>
            <a:r>
              <a:rPr lang="en-US" b="0" baseline="30000" dirty="0"/>
              <a:t>3</a:t>
            </a:r>
            <a:r>
              <a:rPr lang="en-US" b="0" dirty="0"/>
              <a:t> (regardless of quality)</a:t>
            </a:r>
          </a:p>
          <a:p>
            <a:pPr lvl="1" fontAlgn="auto">
              <a:spcAft>
                <a:spcPts val="0"/>
              </a:spcAft>
            </a:pPr>
            <a:r>
              <a:rPr lang="en-US" dirty="0"/>
              <a:t>Emission:</a:t>
            </a:r>
            <a:r>
              <a:rPr lang="en-US" b="0" dirty="0"/>
              <a:t> quantity of substance in the effluent (in </a:t>
            </a:r>
            <a:r>
              <a:rPr lang="en-US" b="0" dirty="0" err="1"/>
              <a:t>tonnes</a:t>
            </a:r>
            <a:r>
              <a:rPr lang="en-US" b="0" dirty="0"/>
              <a:t>)</a:t>
            </a:r>
          </a:p>
          <a:p>
            <a:pPr fontAlgn="auto">
              <a:spcAft>
                <a:spcPts val="0"/>
              </a:spcAft>
            </a:pPr>
            <a:r>
              <a:rPr lang="en-US" b="0" dirty="0"/>
              <a:t>Why?</a:t>
            </a:r>
          </a:p>
          <a:p>
            <a:pPr lvl="1" fontAlgn="auto">
              <a:spcAft>
                <a:spcPts val="0"/>
              </a:spcAft>
            </a:pPr>
            <a:r>
              <a:rPr lang="en-CA" altLang="en-US" b="0" dirty="0"/>
              <a:t>Policies on water quality &amp; security, resources management</a:t>
            </a:r>
          </a:p>
          <a:p>
            <a:pPr lvl="1">
              <a:lnSpc>
                <a:spcPct val="110000"/>
              </a:lnSpc>
              <a:spcBef>
                <a:spcPts val="0"/>
              </a:spcBef>
              <a:buFont typeface="Arial" charset="0"/>
              <a:buChar char="•"/>
            </a:pPr>
            <a:r>
              <a:rPr lang="en-CA" altLang="en-US" b="0" dirty="0"/>
              <a:t>Links to economic accounts (EPE, intensities)</a:t>
            </a:r>
          </a:p>
          <a:p>
            <a:pPr lvl="1">
              <a:lnSpc>
                <a:spcPct val="110000"/>
              </a:lnSpc>
              <a:spcBef>
                <a:spcPts val="0"/>
              </a:spcBef>
              <a:buFont typeface="Arial" charset="0"/>
              <a:buChar char="•"/>
            </a:pPr>
            <a:r>
              <a:rPr lang="en-CA" altLang="en-US" b="0" dirty="0"/>
              <a:t>Basis for SEEA-WATER, SEEA-EEA (ecosystems), </a:t>
            </a:r>
            <a:r>
              <a:rPr lang="en-CA" altLang="en-US" dirty="0"/>
              <a:t>FDES 3.2</a:t>
            </a:r>
          </a:p>
          <a:p>
            <a:pPr lvl="1">
              <a:lnSpc>
                <a:spcPct val="110000"/>
              </a:lnSpc>
              <a:spcBef>
                <a:spcPts val="0"/>
              </a:spcBef>
              <a:buFont typeface="Arial" charset="0"/>
              <a:buChar char="•"/>
            </a:pPr>
            <a:r>
              <a:rPr lang="en-CA" altLang="en-US" b="0" dirty="0"/>
              <a:t>Indicators:</a:t>
            </a:r>
          </a:p>
          <a:p>
            <a:pPr lvl="2">
              <a:lnSpc>
                <a:spcPct val="110000"/>
              </a:lnSpc>
              <a:spcBef>
                <a:spcPts val="0"/>
              </a:spcBef>
              <a:buFont typeface="Arial" charset="0"/>
              <a:buChar char="•"/>
            </a:pPr>
            <a:r>
              <a:rPr lang="en-CA" altLang="en-US" sz="2000" b="0" dirty="0"/>
              <a:t>Total water emissions supply (who makes it?)</a:t>
            </a:r>
          </a:p>
          <a:p>
            <a:pPr lvl="2">
              <a:lnSpc>
                <a:spcPct val="110000"/>
              </a:lnSpc>
              <a:spcBef>
                <a:spcPts val="0"/>
              </a:spcBef>
              <a:buFont typeface="Arial" charset="0"/>
              <a:buChar char="•"/>
            </a:pPr>
            <a:r>
              <a:rPr lang="en-CA" altLang="en-US" sz="2000" b="0" dirty="0"/>
              <a:t>Total water emissions (who treats it?)</a:t>
            </a:r>
          </a:p>
          <a:p>
            <a:pPr lvl="2">
              <a:lnSpc>
                <a:spcPct val="110000"/>
              </a:lnSpc>
              <a:spcBef>
                <a:spcPts val="0"/>
              </a:spcBef>
              <a:buFont typeface="Arial" charset="0"/>
              <a:buChar char="•"/>
            </a:pPr>
            <a:r>
              <a:rPr lang="en-CA" altLang="en-US" sz="2000" b="0" dirty="0"/>
              <a:t>Water emissions intensity/productivity (who makes the most?)</a:t>
            </a:r>
          </a:p>
          <a:p>
            <a:pPr lvl="2">
              <a:lnSpc>
                <a:spcPct val="110000"/>
              </a:lnSpc>
              <a:spcBef>
                <a:spcPts val="0"/>
              </a:spcBef>
              <a:buFont typeface="Arial" charset="0"/>
              <a:buChar char="•"/>
            </a:pPr>
            <a:r>
              <a:rPr lang="en-CA" altLang="en-US" sz="2000" b="0" dirty="0"/>
              <a:t>Treatment capacity (is there enough?)</a:t>
            </a:r>
            <a:endParaRPr lang="en-GB" b="0" dirty="0"/>
          </a:p>
        </p:txBody>
      </p:sp>
      <p:sp>
        <p:nvSpPr>
          <p:cNvPr id="10" name="Title 9">
            <a:extLst>
              <a:ext uri="{FF2B5EF4-FFF2-40B4-BE49-F238E27FC236}">
                <a16:creationId xmlns:a16="http://schemas.microsoft.com/office/drawing/2014/main" id="{2AC4EFE8-B351-44AA-AE72-7A38D63A0BEC}"/>
              </a:ext>
            </a:extLst>
          </p:cNvPr>
          <p:cNvSpPr>
            <a:spLocks noGrp="1"/>
          </p:cNvSpPr>
          <p:nvPr>
            <p:ph type="title"/>
          </p:nvPr>
        </p:nvSpPr>
        <p:spPr/>
        <p:txBody>
          <a:bodyPr anchor="ctr"/>
          <a:lstStyle/>
          <a:p>
            <a:r>
              <a:rPr lang="en-GB" dirty="0"/>
              <a:t>Water emissions accounting</a:t>
            </a:r>
          </a:p>
        </p:txBody>
      </p:sp>
      <p:sp>
        <p:nvSpPr>
          <p:cNvPr id="6" name="TextBox 5">
            <a:extLst>
              <a:ext uri="{FF2B5EF4-FFF2-40B4-BE49-F238E27FC236}">
                <a16:creationId xmlns:a16="http://schemas.microsoft.com/office/drawing/2014/main" id="{C5175C54-7ABC-EB48-9764-00ACAD67B62D}"/>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2. Review of basics</a:t>
            </a:r>
          </a:p>
        </p:txBody>
      </p:sp>
    </p:spTree>
    <p:extLst>
      <p:ext uri="{BB962C8B-B14F-4D97-AF65-F5344CB8AC3E}">
        <p14:creationId xmlns:p14="http://schemas.microsoft.com/office/powerpoint/2010/main" val="5601405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2E4D6-7F99-40A9-9099-B854EDF2B71D}"/>
              </a:ext>
            </a:extLst>
          </p:cNvPr>
          <p:cNvSpPr>
            <a:spLocks noGrp="1"/>
          </p:cNvSpPr>
          <p:nvPr>
            <p:ph type="title"/>
          </p:nvPr>
        </p:nvSpPr>
        <p:spPr/>
        <p:txBody>
          <a:bodyPr anchor="ctr"/>
          <a:lstStyle/>
          <a:p>
            <a:r>
              <a:rPr lang="en-GB" dirty="0"/>
              <a:t>Waste water in the news</a:t>
            </a:r>
          </a:p>
        </p:txBody>
      </p:sp>
      <p:sp>
        <p:nvSpPr>
          <p:cNvPr id="4" name="Footer Placeholder 3">
            <a:extLst>
              <a:ext uri="{FF2B5EF4-FFF2-40B4-BE49-F238E27FC236}">
                <a16:creationId xmlns:a16="http://schemas.microsoft.com/office/drawing/2014/main" id="{68CFECB0-E222-457A-AC47-2D80577223C7}"/>
              </a:ext>
            </a:extLst>
          </p:cNvPr>
          <p:cNvSpPr>
            <a:spLocks noGrp="1"/>
          </p:cNvSpPr>
          <p:nvPr>
            <p:ph type="ftr" sz="quarter" idx="11"/>
          </p:nvPr>
        </p:nvSpPr>
        <p:spPr/>
        <p:txBody>
          <a:bodyPr/>
          <a:lstStyle/>
          <a:p>
            <a:r>
              <a:rPr lang="en-GB"/>
              <a:t>SEEA-CF - Water emission accounts</a:t>
            </a:r>
          </a:p>
        </p:txBody>
      </p:sp>
      <p:sp>
        <p:nvSpPr>
          <p:cNvPr id="5" name="Slide Number Placeholder 4">
            <a:extLst>
              <a:ext uri="{FF2B5EF4-FFF2-40B4-BE49-F238E27FC236}">
                <a16:creationId xmlns:a16="http://schemas.microsoft.com/office/drawing/2014/main" id="{1652F94A-CE00-4D71-BA6D-0EAB47943A41}"/>
              </a:ext>
            </a:extLst>
          </p:cNvPr>
          <p:cNvSpPr>
            <a:spLocks noGrp="1"/>
          </p:cNvSpPr>
          <p:nvPr>
            <p:ph type="sldNum" sz="quarter" idx="12"/>
          </p:nvPr>
        </p:nvSpPr>
        <p:spPr/>
        <p:txBody>
          <a:bodyPr/>
          <a:lstStyle/>
          <a:p>
            <a:fld id="{A2261D6C-4505-4CAD-B01B-1DA294CCE22C}" type="slidenum">
              <a:rPr lang="en-GB" smtClean="0"/>
              <a:pPr/>
              <a:t>7</a:t>
            </a:fld>
            <a:endParaRPr lang="en-GB"/>
          </a:p>
        </p:txBody>
      </p:sp>
      <p:pic>
        <p:nvPicPr>
          <p:cNvPr id="6" name="Picture 5">
            <a:hlinkClick r:id="rId2"/>
            <a:extLst>
              <a:ext uri="{FF2B5EF4-FFF2-40B4-BE49-F238E27FC236}">
                <a16:creationId xmlns:a16="http://schemas.microsoft.com/office/drawing/2014/main" id="{3D037F8F-BEA8-40F6-BA15-2290C0B22939}"/>
              </a:ext>
            </a:extLst>
          </p:cNvPr>
          <p:cNvPicPr>
            <a:picLocks noChangeAspect="1"/>
          </p:cNvPicPr>
          <p:nvPr/>
        </p:nvPicPr>
        <p:blipFill>
          <a:blip r:embed="rId3"/>
          <a:stretch>
            <a:fillRect/>
          </a:stretch>
        </p:blipFill>
        <p:spPr>
          <a:xfrm>
            <a:off x="628650" y="1613158"/>
            <a:ext cx="4176340" cy="3616042"/>
          </a:xfrm>
          <a:prstGeom prst="rect">
            <a:avLst/>
          </a:prstGeom>
        </p:spPr>
      </p:pic>
      <p:pic>
        <p:nvPicPr>
          <p:cNvPr id="7" name="Content Placeholder 6">
            <a:hlinkClick r:id="rId4"/>
            <a:extLst>
              <a:ext uri="{FF2B5EF4-FFF2-40B4-BE49-F238E27FC236}">
                <a16:creationId xmlns:a16="http://schemas.microsoft.com/office/drawing/2014/main" id="{702D30C4-3DFB-45DF-A482-FAA6353E3A05}"/>
              </a:ext>
            </a:extLst>
          </p:cNvPr>
          <p:cNvPicPr>
            <a:picLocks noGrp="1" noChangeAspect="1"/>
          </p:cNvPicPr>
          <p:nvPr>
            <p:ph idx="1"/>
          </p:nvPr>
        </p:nvPicPr>
        <p:blipFill>
          <a:blip r:embed="rId5"/>
          <a:stretch>
            <a:fillRect/>
          </a:stretch>
        </p:blipFill>
        <p:spPr>
          <a:xfrm>
            <a:off x="2713691" y="2508412"/>
            <a:ext cx="3993308" cy="3656892"/>
          </a:xfrm>
          <a:prstGeom prst="rect">
            <a:avLst/>
          </a:prstGeom>
        </p:spPr>
      </p:pic>
      <p:pic>
        <p:nvPicPr>
          <p:cNvPr id="8" name="Picture 7">
            <a:hlinkClick r:id="rId6"/>
            <a:extLst>
              <a:ext uri="{FF2B5EF4-FFF2-40B4-BE49-F238E27FC236}">
                <a16:creationId xmlns:a16="http://schemas.microsoft.com/office/drawing/2014/main" id="{EAB05ACA-B90D-4795-95C9-63EEBDC117B7}"/>
              </a:ext>
            </a:extLst>
          </p:cNvPr>
          <p:cNvPicPr>
            <a:picLocks noChangeAspect="1"/>
          </p:cNvPicPr>
          <p:nvPr/>
        </p:nvPicPr>
        <p:blipFill>
          <a:blip r:embed="rId7"/>
          <a:stretch>
            <a:fillRect/>
          </a:stretch>
        </p:blipFill>
        <p:spPr>
          <a:xfrm>
            <a:off x="4804990" y="3356992"/>
            <a:ext cx="3670751" cy="3168352"/>
          </a:xfrm>
          <a:prstGeom prst="rect">
            <a:avLst/>
          </a:prstGeom>
        </p:spPr>
      </p:pic>
      <p:sp>
        <p:nvSpPr>
          <p:cNvPr id="9" name="TextBox 8">
            <a:extLst>
              <a:ext uri="{FF2B5EF4-FFF2-40B4-BE49-F238E27FC236}">
                <a16:creationId xmlns:a16="http://schemas.microsoft.com/office/drawing/2014/main" id="{D98DFB74-98F1-4C4E-B60E-F1757E5C5C25}"/>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2. Review of basics</a:t>
            </a:r>
          </a:p>
        </p:txBody>
      </p:sp>
    </p:spTree>
    <p:extLst>
      <p:ext uri="{BB962C8B-B14F-4D97-AF65-F5344CB8AC3E}">
        <p14:creationId xmlns:p14="http://schemas.microsoft.com/office/powerpoint/2010/main" val="21313624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9DBE3-4EF7-404A-84EE-AB0968FB6248}"/>
              </a:ext>
            </a:extLst>
          </p:cNvPr>
          <p:cNvSpPr>
            <a:spLocks noGrp="1"/>
          </p:cNvSpPr>
          <p:nvPr>
            <p:ph type="title"/>
          </p:nvPr>
        </p:nvSpPr>
        <p:spPr/>
        <p:txBody>
          <a:bodyPr anchor="ctr"/>
          <a:lstStyle/>
          <a:p>
            <a:r>
              <a:rPr lang="en-GB" dirty="0"/>
              <a:t>What is the problem?</a:t>
            </a:r>
          </a:p>
        </p:txBody>
      </p:sp>
      <p:sp>
        <p:nvSpPr>
          <p:cNvPr id="3" name="Content Placeholder 2">
            <a:extLst>
              <a:ext uri="{FF2B5EF4-FFF2-40B4-BE49-F238E27FC236}">
                <a16:creationId xmlns:a16="http://schemas.microsoft.com/office/drawing/2014/main" id="{0EE7831C-4A51-49F5-ACD0-30EC8FEC31E8}"/>
              </a:ext>
            </a:extLst>
          </p:cNvPr>
          <p:cNvSpPr>
            <a:spLocks noGrp="1"/>
          </p:cNvSpPr>
          <p:nvPr>
            <p:ph idx="1"/>
          </p:nvPr>
        </p:nvSpPr>
        <p:spPr/>
        <p:txBody>
          <a:bodyPr/>
          <a:lstStyle/>
          <a:p>
            <a:r>
              <a:rPr lang="en-GB" dirty="0"/>
              <a:t>We put things into the water stream:</a:t>
            </a:r>
          </a:p>
          <a:p>
            <a:pPr lvl="1"/>
            <a:r>
              <a:rPr lang="en-GB" dirty="0"/>
              <a:t>Pathogens, poisons, metals: Make us &amp; ecosystems sick</a:t>
            </a:r>
          </a:p>
          <a:p>
            <a:pPr lvl="1"/>
            <a:r>
              <a:rPr lang="en-GB" dirty="0"/>
              <a:t>Organic materials: Cause eutrophication (too little oxygen)</a:t>
            </a:r>
          </a:p>
          <a:p>
            <a:pPr lvl="1"/>
            <a:r>
              <a:rPr lang="en-GB" dirty="0"/>
              <a:t>Heat: Changes in ecosystems</a:t>
            </a:r>
          </a:p>
          <a:p>
            <a:pPr lvl="1"/>
            <a:r>
              <a:rPr lang="en-GB" dirty="0">
                <a:solidFill>
                  <a:srgbClr val="FF0000"/>
                </a:solidFill>
              </a:rPr>
              <a:t>Emerging issue: microbeads, microplastics (effect not certain)</a:t>
            </a:r>
          </a:p>
          <a:p>
            <a:pPr lvl="1"/>
            <a:endParaRPr lang="en-GB" dirty="0">
              <a:solidFill>
                <a:srgbClr val="FF0000"/>
              </a:solidFill>
            </a:endParaRPr>
          </a:p>
          <a:p>
            <a:r>
              <a:rPr lang="en-GB" dirty="0"/>
              <a:t>Untreated wastewater returns to</a:t>
            </a:r>
          </a:p>
          <a:p>
            <a:pPr lvl="1"/>
            <a:r>
              <a:rPr lang="en-GB" dirty="0"/>
              <a:t>Water supply (need to treat it again)</a:t>
            </a:r>
          </a:p>
          <a:p>
            <a:pPr lvl="1"/>
            <a:r>
              <a:rPr lang="en-GB" dirty="0"/>
              <a:t>Environment (soil, runoff to rivers, groundwater, ocean)</a:t>
            </a:r>
          </a:p>
          <a:p>
            <a:pPr lvl="1"/>
            <a:endParaRPr lang="en-GB" dirty="0"/>
          </a:p>
          <a:p>
            <a:r>
              <a:rPr lang="en-GB" dirty="0"/>
              <a:t>Emissions to water is </a:t>
            </a:r>
          </a:p>
          <a:p>
            <a:pPr lvl="1"/>
            <a:r>
              <a:rPr lang="en-GB" dirty="0"/>
              <a:t>a waste that can be captured &amp; reused</a:t>
            </a:r>
            <a:endParaRPr lang="en-GB" b="1" dirty="0"/>
          </a:p>
        </p:txBody>
      </p:sp>
      <p:sp>
        <p:nvSpPr>
          <p:cNvPr id="4" name="Footer Placeholder 3">
            <a:extLst>
              <a:ext uri="{FF2B5EF4-FFF2-40B4-BE49-F238E27FC236}">
                <a16:creationId xmlns:a16="http://schemas.microsoft.com/office/drawing/2014/main" id="{66C020E9-C7E0-4EBA-BEF0-12D91AF414D3}"/>
              </a:ext>
            </a:extLst>
          </p:cNvPr>
          <p:cNvSpPr>
            <a:spLocks noGrp="1"/>
          </p:cNvSpPr>
          <p:nvPr>
            <p:ph type="ftr" sz="quarter" idx="11"/>
          </p:nvPr>
        </p:nvSpPr>
        <p:spPr/>
        <p:txBody>
          <a:bodyPr/>
          <a:lstStyle/>
          <a:p>
            <a:r>
              <a:rPr lang="en-GB"/>
              <a:t>SEEA-CF - Water emission accounts</a:t>
            </a:r>
          </a:p>
        </p:txBody>
      </p:sp>
      <p:sp>
        <p:nvSpPr>
          <p:cNvPr id="5" name="Slide Number Placeholder 4">
            <a:extLst>
              <a:ext uri="{FF2B5EF4-FFF2-40B4-BE49-F238E27FC236}">
                <a16:creationId xmlns:a16="http://schemas.microsoft.com/office/drawing/2014/main" id="{5AFA14B5-D24B-4A5E-AF19-B6BA1B267CF6}"/>
              </a:ext>
            </a:extLst>
          </p:cNvPr>
          <p:cNvSpPr>
            <a:spLocks noGrp="1"/>
          </p:cNvSpPr>
          <p:nvPr>
            <p:ph type="sldNum" sz="quarter" idx="12"/>
          </p:nvPr>
        </p:nvSpPr>
        <p:spPr/>
        <p:txBody>
          <a:bodyPr/>
          <a:lstStyle/>
          <a:p>
            <a:fld id="{A2261D6C-4505-4CAD-B01B-1DA294CCE22C}" type="slidenum">
              <a:rPr lang="en-GB" smtClean="0"/>
              <a:pPr/>
              <a:t>8</a:t>
            </a:fld>
            <a:endParaRPr lang="en-GB"/>
          </a:p>
        </p:txBody>
      </p:sp>
      <p:sp>
        <p:nvSpPr>
          <p:cNvPr id="6" name="TextBox 5">
            <a:extLst>
              <a:ext uri="{FF2B5EF4-FFF2-40B4-BE49-F238E27FC236}">
                <a16:creationId xmlns:a16="http://schemas.microsoft.com/office/drawing/2014/main" id="{977C19D4-57B7-5549-82B8-559FC08E94D1}"/>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2. Review of basics</a:t>
            </a:r>
          </a:p>
        </p:txBody>
      </p:sp>
    </p:spTree>
    <p:extLst>
      <p:ext uri="{BB962C8B-B14F-4D97-AF65-F5344CB8AC3E}">
        <p14:creationId xmlns:p14="http://schemas.microsoft.com/office/powerpoint/2010/main" val="32261685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11560" y="836712"/>
            <a:ext cx="8352928" cy="720080"/>
          </a:xfrm>
        </p:spPr>
        <p:txBody>
          <a:bodyPr anchor="ctr"/>
          <a:lstStyle/>
          <a:p>
            <a:r>
              <a:rPr lang="en-AU" altLang="en-US" dirty="0"/>
              <a:t>Water Emissions Account</a:t>
            </a:r>
          </a:p>
        </p:txBody>
      </p:sp>
      <p:sp>
        <p:nvSpPr>
          <p:cNvPr id="2" name="Content Placeholder 1"/>
          <p:cNvSpPr>
            <a:spLocks noGrp="1"/>
          </p:cNvSpPr>
          <p:nvPr>
            <p:ph idx="1"/>
          </p:nvPr>
        </p:nvSpPr>
        <p:spPr>
          <a:xfrm>
            <a:off x="611560" y="1628800"/>
            <a:ext cx="5544616" cy="4752528"/>
          </a:xfrm>
        </p:spPr>
        <p:txBody>
          <a:bodyPr/>
          <a:lstStyle/>
          <a:p>
            <a:pPr marL="457200" indent="-457200" eaLnBrk="1" hangingPunct="1">
              <a:lnSpc>
                <a:spcPct val="100000"/>
              </a:lnSpc>
              <a:buFont typeface="+mj-lt"/>
              <a:buAutoNum type="arabicPeriod"/>
            </a:pPr>
            <a:r>
              <a:rPr lang="en-AU" altLang="en-US" sz="2400" dirty="0">
                <a:solidFill>
                  <a:schemeClr val="bg1">
                    <a:lumMod val="75000"/>
                  </a:schemeClr>
                </a:solidFill>
              </a:rPr>
              <a:t>Learning objectives</a:t>
            </a:r>
          </a:p>
          <a:p>
            <a:pPr marL="457200" indent="-457200" eaLnBrk="1" hangingPunct="1">
              <a:lnSpc>
                <a:spcPct val="100000"/>
              </a:lnSpc>
              <a:buFont typeface="+mj-lt"/>
              <a:buAutoNum type="arabicPeriod"/>
            </a:pPr>
            <a:r>
              <a:rPr lang="en-AU" altLang="en-US" sz="2400" dirty="0">
                <a:solidFill>
                  <a:schemeClr val="bg1">
                    <a:lumMod val="75000"/>
                  </a:schemeClr>
                </a:solidFill>
              </a:rPr>
              <a:t>Review of Level 0 (5m)</a:t>
            </a:r>
          </a:p>
          <a:p>
            <a:pPr marL="457200" indent="-457200" eaLnBrk="1" hangingPunct="1">
              <a:lnSpc>
                <a:spcPct val="100000"/>
              </a:lnSpc>
              <a:buFont typeface="+mj-lt"/>
              <a:buAutoNum type="arabicPeriod"/>
            </a:pPr>
            <a:r>
              <a:rPr lang="en-AU" altLang="en-US" sz="2400" b="1" dirty="0"/>
              <a:t>Level 1 (Compilers)</a:t>
            </a:r>
          </a:p>
          <a:p>
            <a:pPr marL="857250" lvl="1" indent="-457200" eaLnBrk="1" hangingPunct="1">
              <a:lnSpc>
                <a:spcPct val="100000"/>
              </a:lnSpc>
            </a:pPr>
            <a:r>
              <a:rPr lang="en-AU" altLang="en-US" sz="2000" dirty="0"/>
              <a:t>Concepts (15m)</a:t>
            </a:r>
          </a:p>
          <a:p>
            <a:pPr marL="857250" lvl="1" indent="-457200" eaLnBrk="1" hangingPunct="1">
              <a:lnSpc>
                <a:spcPct val="100000"/>
              </a:lnSpc>
            </a:pPr>
            <a:r>
              <a:rPr lang="en-AU" altLang="en-US" sz="2000" dirty="0"/>
              <a:t>Group exercise &amp; Discussion (30m)</a:t>
            </a:r>
          </a:p>
          <a:p>
            <a:pPr marL="514350" indent="-514350" eaLnBrk="1" hangingPunct="1">
              <a:lnSpc>
                <a:spcPct val="100000"/>
              </a:lnSpc>
              <a:buFont typeface="+mj-lt"/>
              <a:buAutoNum type="arabicPeriod"/>
            </a:pPr>
            <a:r>
              <a:rPr lang="en-AU" altLang="en-US" sz="2400" dirty="0">
                <a:solidFill>
                  <a:schemeClr val="bg1">
                    <a:lumMod val="75000"/>
                  </a:schemeClr>
                </a:solidFill>
              </a:rPr>
              <a:t>Level 2 (Data providers)</a:t>
            </a:r>
          </a:p>
          <a:p>
            <a:pPr marL="914400" lvl="1" indent="-514350" eaLnBrk="1" hangingPunct="1">
              <a:lnSpc>
                <a:spcPct val="100000"/>
              </a:lnSpc>
            </a:pPr>
            <a:r>
              <a:rPr lang="en-AU" altLang="en-US" sz="2000" dirty="0">
                <a:solidFill>
                  <a:schemeClr val="bg1">
                    <a:lumMod val="75000"/>
                  </a:schemeClr>
                </a:solidFill>
              </a:rPr>
              <a:t>Data options, examples &amp; issues (15m)</a:t>
            </a:r>
          </a:p>
          <a:p>
            <a:pPr marL="914400" lvl="1" indent="-514350" eaLnBrk="1" hangingPunct="1">
              <a:lnSpc>
                <a:spcPct val="100000"/>
              </a:lnSpc>
            </a:pPr>
            <a:r>
              <a:rPr lang="en-AU" altLang="en-US" sz="2000" dirty="0">
                <a:solidFill>
                  <a:schemeClr val="bg1">
                    <a:lumMod val="75000"/>
                  </a:schemeClr>
                </a:solidFill>
              </a:rPr>
              <a:t>Group exercise &amp;  Discussion (15m)</a:t>
            </a:r>
          </a:p>
          <a:p>
            <a:pPr marL="514350" indent="-514350" eaLnBrk="1" hangingPunct="1">
              <a:lnSpc>
                <a:spcPct val="100000"/>
              </a:lnSpc>
              <a:buFont typeface="+mj-lt"/>
              <a:buAutoNum type="arabicPeriod"/>
            </a:pPr>
            <a:r>
              <a:rPr lang="en-AU" altLang="en-US" sz="2400" dirty="0">
                <a:solidFill>
                  <a:schemeClr val="bg1">
                    <a:lumMod val="75000"/>
                  </a:schemeClr>
                </a:solidFill>
              </a:rPr>
              <a:t>Closing Discussion (10m)</a:t>
            </a:r>
          </a:p>
        </p:txBody>
      </p:sp>
      <p:sp>
        <p:nvSpPr>
          <p:cNvPr id="6" name="Footer Placeholder 5"/>
          <p:cNvSpPr>
            <a:spLocks noGrp="1"/>
          </p:cNvSpPr>
          <p:nvPr>
            <p:ph type="ftr" sz="quarter" idx="11"/>
          </p:nvPr>
        </p:nvSpPr>
        <p:spPr/>
        <p:txBody>
          <a:bodyPr/>
          <a:lstStyle/>
          <a:p>
            <a:r>
              <a:rPr lang="en-GB"/>
              <a:t>SEEA-CF - Water emission accounts</a:t>
            </a:r>
          </a:p>
        </p:txBody>
      </p:sp>
      <p:sp>
        <p:nvSpPr>
          <p:cNvPr id="7" name="Slide Number Placeholder 6"/>
          <p:cNvSpPr>
            <a:spLocks noGrp="1"/>
          </p:cNvSpPr>
          <p:nvPr>
            <p:ph type="sldNum" sz="quarter" idx="12"/>
          </p:nvPr>
        </p:nvSpPr>
        <p:spPr/>
        <p:txBody>
          <a:bodyPr/>
          <a:lstStyle/>
          <a:p>
            <a:fld id="{A2261D6C-4505-4CAD-B01B-1DA294CCE22C}" type="slidenum">
              <a:rPr lang="en-GB" smtClean="0"/>
              <a:pPr/>
              <a:t>9</a:t>
            </a:fld>
            <a:endParaRPr lang="en-GB" dirty="0"/>
          </a:p>
        </p:txBody>
      </p:sp>
      <p:sp>
        <p:nvSpPr>
          <p:cNvPr id="9" name="TextBox 8">
            <a:extLst>
              <a:ext uri="{FF2B5EF4-FFF2-40B4-BE49-F238E27FC236}">
                <a16:creationId xmlns:a16="http://schemas.microsoft.com/office/drawing/2014/main" id="{97B123CB-20E1-2C4A-9792-1B5EDDD85A7A}"/>
              </a:ext>
            </a:extLst>
          </p:cNvPr>
          <p:cNvSpPr txBox="1"/>
          <p:nvPr/>
        </p:nvSpPr>
        <p:spPr>
          <a:xfrm>
            <a:off x="6400800" y="304800"/>
            <a:ext cx="2114550" cy="338554"/>
          </a:xfrm>
          <a:prstGeom prst="rect">
            <a:avLst/>
          </a:prstGeom>
          <a:noFill/>
        </p:spPr>
        <p:txBody>
          <a:bodyPr wrap="square" rtlCol="0" anchor="ctr">
            <a:spAutoFit/>
          </a:bodyPr>
          <a:lstStyle/>
          <a:p>
            <a:pPr algn="r"/>
            <a:r>
              <a:rPr lang="en-US" sz="1600" dirty="0">
                <a:solidFill>
                  <a:schemeClr val="bg1"/>
                </a:solidFill>
                <a:latin typeface="Segoe UI Semibold" panose="020B0702040204020203" pitchFamily="34" charset="0"/>
              </a:rPr>
              <a:t>3. Level 1</a:t>
            </a:r>
          </a:p>
        </p:txBody>
      </p:sp>
    </p:spTree>
    <p:extLst>
      <p:ext uri="{BB962C8B-B14F-4D97-AF65-F5344CB8AC3E}">
        <p14:creationId xmlns:p14="http://schemas.microsoft.com/office/powerpoint/2010/main" val="21603233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SD PowerPoint Templat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Constantia Custom 1">
      <a:majorFont>
        <a:latin typeface="Constantia"/>
        <a:ea typeface=""/>
        <a:cs typeface=""/>
      </a:majorFont>
      <a:minorFont>
        <a:latin typeface="Constanti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D PowerPoint Template" id="{F0AA63F3-4312-493B-8174-352B2AD520BD}" vid="{DD105971-6F86-4F45-9EF8-20BC841C00E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SD PowerPoint Template</Template>
  <TotalTime>21123</TotalTime>
  <Words>4433</Words>
  <Application>Microsoft Office PowerPoint</Application>
  <PresentationFormat>On-screen Show (4:3)</PresentationFormat>
  <Paragraphs>732</Paragraphs>
  <Slides>50</Slides>
  <Notes>25</Notes>
  <HiddenSlides>14</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50</vt:i4>
      </vt:variant>
    </vt:vector>
  </HeadingPairs>
  <TitlesOfParts>
    <vt:vector size="56" baseType="lpstr">
      <vt:lpstr>Arial</vt:lpstr>
      <vt:lpstr>Cambria Math</vt:lpstr>
      <vt:lpstr>Constantia</vt:lpstr>
      <vt:lpstr>Segoe UI Semibold</vt:lpstr>
      <vt:lpstr>Verdana</vt:lpstr>
      <vt:lpstr>SD PowerPoint Template</vt:lpstr>
      <vt:lpstr>Water Emissions</vt:lpstr>
      <vt:lpstr>Outline</vt:lpstr>
      <vt:lpstr>Learning objectives: Levels 1 and 2</vt:lpstr>
      <vt:lpstr>Are we polluting our water assets?</vt:lpstr>
      <vt:lpstr>Are we polluting our water assets?</vt:lpstr>
      <vt:lpstr>Water emissions accounting</vt:lpstr>
      <vt:lpstr>Waste water in the news</vt:lpstr>
      <vt:lpstr>What is the problem?</vt:lpstr>
      <vt:lpstr>Water Emissions Account</vt:lpstr>
      <vt:lpstr>In simple terms…</vt:lpstr>
      <vt:lpstr>In simple terms…</vt:lpstr>
      <vt:lpstr>Water emissions in the water cycle</vt:lpstr>
      <vt:lpstr>Measuring it: red lines are wastewater!</vt:lpstr>
      <vt:lpstr>What does a Water Emissions Account look like?</vt:lpstr>
      <vt:lpstr>What does a Water Emissions Account look like?</vt:lpstr>
      <vt:lpstr>What does a Water Emissions Account look like?</vt:lpstr>
      <vt:lpstr>Flows in water emissions accounts</vt:lpstr>
      <vt:lpstr>The supply-use chain (kind of)</vt:lpstr>
      <vt:lpstr>What does a water emissions  Account look like?</vt:lpstr>
      <vt:lpstr>What does a water emissions  Account look like?</vt:lpstr>
      <vt:lpstr>Examples of Water emissions-related SDG indicators</vt:lpstr>
      <vt:lpstr>Compilation Group Exercise (30m)</vt:lpstr>
      <vt:lpstr>The situation</vt:lpstr>
      <vt:lpstr>The answers</vt:lpstr>
      <vt:lpstr>The answers</vt:lpstr>
      <vt:lpstr>The answers</vt:lpstr>
      <vt:lpstr>The answers</vt:lpstr>
      <vt:lpstr>Water Account</vt:lpstr>
      <vt:lpstr>Types of water emissions and sources</vt:lpstr>
      <vt:lpstr>Good news! You don’t need to measure (much)</vt:lpstr>
      <vt:lpstr>Common problems in compilation</vt:lpstr>
      <vt:lpstr>Common problems in compilation</vt:lpstr>
      <vt:lpstr>Data options</vt:lpstr>
      <vt:lpstr>PRTR: Pollutant Release and Transfer Registers</vt:lpstr>
      <vt:lpstr>PRTR: Pollutant Release and Transfer Registers</vt:lpstr>
      <vt:lpstr>Some Country examples</vt:lpstr>
      <vt:lpstr>Some Country examples</vt:lpstr>
      <vt:lpstr>France 1990s</vt:lpstr>
      <vt:lpstr>France 1990s</vt:lpstr>
      <vt:lpstr>City level: from Peal, et al., 2014</vt:lpstr>
      <vt:lpstr>City level: from Peal, et al., 2014</vt:lpstr>
      <vt:lpstr>Other countries?</vt:lpstr>
      <vt:lpstr>Other countries?</vt:lpstr>
      <vt:lpstr>Other countries</vt:lpstr>
      <vt:lpstr>Take home points</vt:lpstr>
      <vt:lpstr>Discussion</vt:lpstr>
      <vt:lpstr>References</vt:lpstr>
      <vt:lpstr>Acknowledgement</vt:lpstr>
      <vt:lpstr>Types of water emissions and sources (1)</vt:lpstr>
      <vt:lpstr>Types of water emissions and sources (2)</vt:lpstr>
    </vt:vector>
  </TitlesOfParts>
  <Company>United Nations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UNESCAP</dc:creator>
  <cp:lastModifiedBy>Hye Kyeong Choi</cp:lastModifiedBy>
  <cp:revision>770</cp:revision>
  <cp:lastPrinted>2016-08-22T06:35:41Z</cp:lastPrinted>
  <dcterms:created xsi:type="dcterms:W3CDTF">2012-02-07T02:16:22Z</dcterms:created>
  <dcterms:modified xsi:type="dcterms:W3CDTF">2019-05-08T04:08:51Z</dcterms:modified>
</cp:coreProperties>
</file>